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6">
  <p:sldMasterIdLst>
    <p:sldMasterId id="2147483648" r:id="rId1"/>
  </p:sldMasterIdLst>
  <p:notesMasterIdLst>
    <p:notesMasterId r:id="rId74"/>
  </p:notesMasterIdLst>
  <p:sldIdLst>
    <p:sldId id="257" r:id="rId2"/>
    <p:sldId id="322" r:id="rId3"/>
    <p:sldId id="391" r:id="rId4"/>
    <p:sldId id="323" r:id="rId5"/>
    <p:sldId id="393" r:id="rId6"/>
    <p:sldId id="394" r:id="rId7"/>
    <p:sldId id="334" r:id="rId8"/>
    <p:sldId id="324" r:id="rId9"/>
    <p:sldId id="325" r:id="rId10"/>
    <p:sldId id="336" r:id="rId11"/>
    <p:sldId id="331" r:id="rId12"/>
    <p:sldId id="330" r:id="rId13"/>
    <p:sldId id="333" r:id="rId14"/>
    <p:sldId id="332" r:id="rId15"/>
    <p:sldId id="329" r:id="rId16"/>
    <p:sldId id="272" r:id="rId17"/>
    <p:sldId id="338" r:id="rId18"/>
    <p:sldId id="344" r:id="rId19"/>
    <p:sldId id="341" r:id="rId20"/>
    <p:sldId id="345" r:id="rId21"/>
    <p:sldId id="346" r:id="rId22"/>
    <p:sldId id="347" r:id="rId23"/>
    <p:sldId id="349" r:id="rId24"/>
    <p:sldId id="343" r:id="rId25"/>
    <p:sldId id="348" r:id="rId26"/>
    <p:sldId id="308" r:id="rId27"/>
    <p:sldId id="395" r:id="rId28"/>
    <p:sldId id="340" r:id="rId29"/>
    <p:sldId id="261" r:id="rId30"/>
    <p:sldId id="352" r:id="rId31"/>
    <p:sldId id="351" r:id="rId32"/>
    <p:sldId id="355" r:id="rId33"/>
    <p:sldId id="354" r:id="rId34"/>
    <p:sldId id="356" r:id="rId35"/>
    <p:sldId id="392" r:id="rId36"/>
    <p:sldId id="358" r:id="rId37"/>
    <p:sldId id="357" r:id="rId38"/>
    <p:sldId id="359" r:id="rId39"/>
    <p:sldId id="360" r:id="rId40"/>
    <p:sldId id="361" r:id="rId41"/>
    <p:sldId id="362" r:id="rId42"/>
    <p:sldId id="363" r:id="rId43"/>
    <p:sldId id="364" r:id="rId44"/>
    <p:sldId id="365" r:id="rId45"/>
    <p:sldId id="366" r:id="rId46"/>
    <p:sldId id="367" r:id="rId47"/>
    <p:sldId id="369" r:id="rId48"/>
    <p:sldId id="368" r:id="rId49"/>
    <p:sldId id="370" r:id="rId50"/>
    <p:sldId id="371" r:id="rId51"/>
    <p:sldId id="372" r:id="rId52"/>
    <p:sldId id="373" r:id="rId53"/>
    <p:sldId id="374" r:id="rId54"/>
    <p:sldId id="375" r:id="rId55"/>
    <p:sldId id="376" r:id="rId56"/>
    <p:sldId id="377" r:id="rId57"/>
    <p:sldId id="339" r:id="rId58"/>
    <p:sldId id="337" r:id="rId59"/>
    <p:sldId id="380" r:id="rId60"/>
    <p:sldId id="378" r:id="rId61"/>
    <p:sldId id="379" r:id="rId62"/>
    <p:sldId id="381" r:id="rId63"/>
    <p:sldId id="382" r:id="rId64"/>
    <p:sldId id="383" r:id="rId65"/>
    <p:sldId id="384" r:id="rId66"/>
    <p:sldId id="385" r:id="rId67"/>
    <p:sldId id="386" r:id="rId68"/>
    <p:sldId id="388" r:id="rId69"/>
    <p:sldId id="387" r:id="rId70"/>
    <p:sldId id="389" r:id="rId71"/>
    <p:sldId id="390" r:id="rId72"/>
    <p:sldId id="313"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2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431" autoAdjust="0"/>
  </p:normalViewPr>
  <p:slideViewPr>
    <p:cSldViewPr snapToGrid="0">
      <p:cViewPr varScale="1">
        <p:scale>
          <a:sx n="104" d="100"/>
          <a:sy n="104" d="100"/>
        </p:scale>
        <p:origin x="7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1D56E7-58B9-4393-9E16-A64DD0F83C1D}" type="datetimeFigureOut">
              <a:rPr lang="en-US" smtClean="0"/>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7357D-CA45-44AD-B094-A7B3217256BA}" type="slidenum">
              <a:rPr lang="en-US" smtClean="0"/>
              <a:t>‹#›</a:t>
            </a:fld>
            <a:endParaRPr lang="en-US"/>
          </a:p>
        </p:txBody>
      </p:sp>
    </p:spTree>
    <p:extLst>
      <p:ext uri="{BB962C8B-B14F-4D97-AF65-F5344CB8AC3E}">
        <p14:creationId xmlns:p14="http://schemas.microsoft.com/office/powerpoint/2010/main" val="1504653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357D-CA45-44AD-B094-A7B3217256BA}" type="slidenum">
              <a:rPr lang="en-US" smtClean="0"/>
              <a:t>1</a:t>
            </a:fld>
            <a:endParaRPr lang="en-US"/>
          </a:p>
        </p:txBody>
      </p:sp>
    </p:spTree>
    <p:extLst>
      <p:ext uri="{BB962C8B-B14F-4D97-AF65-F5344CB8AC3E}">
        <p14:creationId xmlns:p14="http://schemas.microsoft.com/office/powerpoint/2010/main" val="3265197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357D-CA45-44AD-B094-A7B3217256BA}" type="slidenum">
              <a:rPr lang="en-US" smtClean="0"/>
              <a:t>10</a:t>
            </a:fld>
            <a:endParaRPr lang="en-US"/>
          </a:p>
        </p:txBody>
      </p:sp>
    </p:spTree>
    <p:extLst>
      <p:ext uri="{BB962C8B-B14F-4D97-AF65-F5344CB8AC3E}">
        <p14:creationId xmlns:p14="http://schemas.microsoft.com/office/powerpoint/2010/main" val="905723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CDABD-FD97-33F6-F385-FD5B15D71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3D883-C7DE-6B4D-756B-ED7B3072AA8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FF3758-8740-FE43-1BA1-01060D3761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8C7A4A-53D3-BB69-39AA-EC82C80DC224}"/>
              </a:ext>
            </a:extLst>
          </p:cNvPr>
          <p:cNvSpPr>
            <a:spLocks noGrp="1"/>
          </p:cNvSpPr>
          <p:nvPr>
            <p:ph type="sldNum" sz="quarter" idx="5"/>
          </p:nvPr>
        </p:nvSpPr>
        <p:spPr/>
        <p:txBody>
          <a:bodyPr/>
          <a:lstStyle/>
          <a:p>
            <a:fld id="{8B57357D-CA45-44AD-B094-A7B3217256BA}" type="slidenum">
              <a:rPr lang="en-US" smtClean="0"/>
              <a:t>11</a:t>
            </a:fld>
            <a:endParaRPr lang="en-US"/>
          </a:p>
        </p:txBody>
      </p:sp>
    </p:spTree>
    <p:extLst>
      <p:ext uri="{BB962C8B-B14F-4D97-AF65-F5344CB8AC3E}">
        <p14:creationId xmlns:p14="http://schemas.microsoft.com/office/powerpoint/2010/main" val="2903292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622F2-73A5-77E2-7C6E-A553D53B3F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C8B26-7719-22BF-E098-826E7748E5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4237EC-22E5-E037-18EF-0A67453AC0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81C325-0140-90A6-B820-FE3C8F6E631B}"/>
              </a:ext>
            </a:extLst>
          </p:cNvPr>
          <p:cNvSpPr>
            <a:spLocks noGrp="1"/>
          </p:cNvSpPr>
          <p:nvPr>
            <p:ph type="sldNum" sz="quarter" idx="5"/>
          </p:nvPr>
        </p:nvSpPr>
        <p:spPr/>
        <p:txBody>
          <a:bodyPr/>
          <a:lstStyle/>
          <a:p>
            <a:fld id="{8B57357D-CA45-44AD-B094-A7B3217256BA}" type="slidenum">
              <a:rPr lang="en-US" smtClean="0"/>
              <a:t>12</a:t>
            </a:fld>
            <a:endParaRPr lang="en-US"/>
          </a:p>
        </p:txBody>
      </p:sp>
    </p:spTree>
    <p:extLst>
      <p:ext uri="{BB962C8B-B14F-4D97-AF65-F5344CB8AC3E}">
        <p14:creationId xmlns:p14="http://schemas.microsoft.com/office/powerpoint/2010/main" val="3874585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974DB-6C6E-012E-80C8-4662C82EA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97C22-10EE-97BD-DD97-F974C6C50E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403A6A-5912-753C-2519-F5ACB406A9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EFC531-681F-2D0E-5476-5BC100074C91}"/>
              </a:ext>
            </a:extLst>
          </p:cNvPr>
          <p:cNvSpPr>
            <a:spLocks noGrp="1"/>
          </p:cNvSpPr>
          <p:nvPr>
            <p:ph type="sldNum" sz="quarter" idx="5"/>
          </p:nvPr>
        </p:nvSpPr>
        <p:spPr/>
        <p:txBody>
          <a:bodyPr/>
          <a:lstStyle/>
          <a:p>
            <a:fld id="{8B57357D-CA45-44AD-B094-A7B3217256BA}" type="slidenum">
              <a:rPr lang="en-US" smtClean="0"/>
              <a:t>13</a:t>
            </a:fld>
            <a:endParaRPr lang="en-US"/>
          </a:p>
        </p:txBody>
      </p:sp>
    </p:spTree>
    <p:extLst>
      <p:ext uri="{BB962C8B-B14F-4D97-AF65-F5344CB8AC3E}">
        <p14:creationId xmlns:p14="http://schemas.microsoft.com/office/powerpoint/2010/main" val="2437200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67E3D-5605-2C7A-DC08-5C72AA074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C9F08-59F1-78B4-C5BD-DC8C88AF52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9B144E-5C94-AA7F-3142-1687DBFF21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8F9B0B-7FC3-F02D-6C5E-79776587DF1E}"/>
              </a:ext>
            </a:extLst>
          </p:cNvPr>
          <p:cNvSpPr>
            <a:spLocks noGrp="1"/>
          </p:cNvSpPr>
          <p:nvPr>
            <p:ph type="sldNum" sz="quarter" idx="5"/>
          </p:nvPr>
        </p:nvSpPr>
        <p:spPr/>
        <p:txBody>
          <a:bodyPr/>
          <a:lstStyle/>
          <a:p>
            <a:fld id="{8B57357D-CA45-44AD-B094-A7B3217256BA}" type="slidenum">
              <a:rPr lang="en-US" smtClean="0"/>
              <a:t>14</a:t>
            </a:fld>
            <a:endParaRPr lang="en-US"/>
          </a:p>
        </p:txBody>
      </p:sp>
    </p:spTree>
    <p:extLst>
      <p:ext uri="{BB962C8B-B14F-4D97-AF65-F5344CB8AC3E}">
        <p14:creationId xmlns:p14="http://schemas.microsoft.com/office/powerpoint/2010/main" val="4174333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7A0C7-73B5-92D2-5799-B9389AE23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2B26FB-054D-9A0F-A175-67C0D969AD0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2AC367-4CB9-0895-5C76-EF14E2343E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63655D-AC4F-583E-4B54-3EBA0B116D40}"/>
              </a:ext>
            </a:extLst>
          </p:cNvPr>
          <p:cNvSpPr>
            <a:spLocks noGrp="1"/>
          </p:cNvSpPr>
          <p:nvPr>
            <p:ph type="sldNum" sz="quarter" idx="5"/>
          </p:nvPr>
        </p:nvSpPr>
        <p:spPr/>
        <p:txBody>
          <a:bodyPr/>
          <a:lstStyle/>
          <a:p>
            <a:fld id="{8B57357D-CA45-44AD-B094-A7B3217256BA}" type="slidenum">
              <a:rPr lang="en-US" smtClean="0"/>
              <a:t>15</a:t>
            </a:fld>
            <a:endParaRPr lang="en-US"/>
          </a:p>
        </p:txBody>
      </p:sp>
    </p:spTree>
    <p:extLst>
      <p:ext uri="{BB962C8B-B14F-4D97-AF65-F5344CB8AC3E}">
        <p14:creationId xmlns:p14="http://schemas.microsoft.com/office/powerpoint/2010/main" val="4027217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F64A4-B2C9-D05F-D21B-6653B9C7D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646DC3-0E31-B453-15C4-DAA52DCFE0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5F4D89-5CD4-4D5F-ECBF-2900186DBD62}"/>
              </a:ext>
            </a:extLst>
          </p:cNvPr>
          <p:cNvSpPr>
            <a:spLocks noGrp="1"/>
          </p:cNvSpPr>
          <p:nvPr>
            <p:ph type="body" idx="1"/>
          </p:nvPr>
        </p:nvSpPr>
        <p:spPr/>
        <p:txBody>
          <a:bodyPr/>
          <a:lstStyle/>
          <a:p>
            <a:r>
              <a:rPr lang="en-US" dirty="0"/>
              <a:t>These are screenshots from the COQB webpage.</a:t>
            </a:r>
          </a:p>
          <a:p>
            <a:endParaRPr lang="en-US" dirty="0"/>
          </a:p>
          <a:p>
            <a:r>
              <a:rPr lang="en-US" dirty="0"/>
              <a:t>On the Code Officials Qualification Board Webpage, you may review scheduling an exam with Questionmark or PSI.</a:t>
            </a:r>
          </a:p>
          <a:p>
            <a:endParaRPr lang="en-US" dirty="0"/>
          </a:p>
        </p:txBody>
      </p:sp>
      <p:sp>
        <p:nvSpPr>
          <p:cNvPr id="4" name="Slide Number Placeholder 3">
            <a:extLst>
              <a:ext uri="{FF2B5EF4-FFF2-40B4-BE49-F238E27FC236}">
                <a16:creationId xmlns:a16="http://schemas.microsoft.com/office/drawing/2014/main" id="{209D09B5-CB02-9276-C7C2-DD05CD9E1309}"/>
              </a:ext>
            </a:extLst>
          </p:cNvPr>
          <p:cNvSpPr>
            <a:spLocks noGrp="1"/>
          </p:cNvSpPr>
          <p:nvPr>
            <p:ph type="sldNum" sz="quarter" idx="5"/>
          </p:nvPr>
        </p:nvSpPr>
        <p:spPr/>
        <p:txBody>
          <a:bodyPr/>
          <a:lstStyle/>
          <a:p>
            <a:fld id="{8B57357D-CA45-44AD-B094-A7B3217256BA}" type="slidenum">
              <a:rPr lang="en-US" smtClean="0"/>
              <a:t>16</a:t>
            </a:fld>
            <a:endParaRPr lang="en-US"/>
          </a:p>
        </p:txBody>
      </p:sp>
    </p:spTree>
    <p:extLst>
      <p:ext uri="{BB962C8B-B14F-4D97-AF65-F5344CB8AC3E}">
        <p14:creationId xmlns:p14="http://schemas.microsoft.com/office/powerpoint/2010/main" val="3263373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30DB0-7FED-3ED7-149F-5C51FD5CE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D226A-9D28-3436-877B-0310409E4E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AEF2E85-A9B0-597B-C5E3-76E097B2F2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FD2C0F-2EE4-CBE3-ED64-3958C1652C37}"/>
              </a:ext>
            </a:extLst>
          </p:cNvPr>
          <p:cNvSpPr>
            <a:spLocks noGrp="1"/>
          </p:cNvSpPr>
          <p:nvPr>
            <p:ph type="sldNum" sz="quarter" idx="5"/>
          </p:nvPr>
        </p:nvSpPr>
        <p:spPr/>
        <p:txBody>
          <a:bodyPr/>
          <a:lstStyle/>
          <a:p>
            <a:fld id="{8B57357D-CA45-44AD-B094-A7B3217256BA}" type="slidenum">
              <a:rPr lang="en-US" smtClean="0"/>
              <a:t>17</a:t>
            </a:fld>
            <a:endParaRPr lang="en-US"/>
          </a:p>
        </p:txBody>
      </p:sp>
    </p:spTree>
    <p:extLst>
      <p:ext uri="{BB962C8B-B14F-4D97-AF65-F5344CB8AC3E}">
        <p14:creationId xmlns:p14="http://schemas.microsoft.com/office/powerpoint/2010/main" val="4291779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2F6F-C9A4-BF45-64C1-58A96B45B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FB926-FFA1-601F-60AD-E6417CCE7C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280AA65-241C-B09D-6A5B-29A875D23D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2840EB-2BA6-FDBB-9731-9823C7DB90A0}"/>
              </a:ext>
            </a:extLst>
          </p:cNvPr>
          <p:cNvSpPr>
            <a:spLocks noGrp="1"/>
          </p:cNvSpPr>
          <p:nvPr>
            <p:ph type="sldNum" sz="quarter" idx="5"/>
          </p:nvPr>
        </p:nvSpPr>
        <p:spPr/>
        <p:txBody>
          <a:bodyPr/>
          <a:lstStyle/>
          <a:p>
            <a:fld id="{8B57357D-CA45-44AD-B094-A7B3217256BA}" type="slidenum">
              <a:rPr lang="en-US" smtClean="0"/>
              <a:t>18</a:t>
            </a:fld>
            <a:endParaRPr lang="en-US"/>
          </a:p>
        </p:txBody>
      </p:sp>
    </p:spTree>
    <p:extLst>
      <p:ext uri="{BB962C8B-B14F-4D97-AF65-F5344CB8AC3E}">
        <p14:creationId xmlns:p14="http://schemas.microsoft.com/office/powerpoint/2010/main" val="2450701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83FE3-6AFE-7947-4081-4D669615F5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D06873-8F05-14AC-375D-A612E30593E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883178-4421-A36D-ACA5-A8DFAAC04D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E5C722-3EEB-8951-4C37-2F417114CF36}"/>
              </a:ext>
            </a:extLst>
          </p:cNvPr>
          <p:cNvSpPr>
            <a:spLocks noGrp="1"/>
          </p:cNvSpPr>
          <p:nvPr>
            <p:ph type="sldNum" sz="quarter" idx="5"/>
          </p:nvPr>
        </p:nvSpPr>
        <p:spPr/>
        <p:txBody>
          <a:bodyPr/>
          <a:lstStyle/>
          <a:p>
            <a:fld id="{8B57357D-CA45-44AD-B094-A7B3217256BA}" type="slidenum">
              <a:rPr lang="en-US" smtClean="0"/>
              <a:t>19</a:t>
            </a:fld>
            <a:endParaRPr lang="en-US"/>
          </a:p>
        </p:txBody>
      </p:sp>
    </p:spTree>
    <p:extLst>
      <p:ext uri="{BB962C8B-B14F-4D97-AF65-F5344CB8AC3E}">
        <p14:creationId xmlns:p14="http://schemas.microsoft.com/office/powerpoint/2010/main" val="752437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E7B33-DFF1-8171-85FE-08D6A40072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2888A-8143-4A97-1528-83BA4D7C0A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EA0054-8895-ECF4-4AE5-2AAA835C0C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DEA7C0-07ED-8EF3-CF7F-144621A92632}"/>
              </a:ext>
            </a:extLst>
          </p:cNvPr>
          <p:cNvSpPr>
            <a:spLocks noGrp="1"/>
          </p:cNvSpPr>
          <p:nvPr>
            <p:ph type="sldNum" sz="quarter" idx="5"/>
          </p:nvPr>
        </p:nvSpPr>
        <p:spPr/>
        <p:txBody>
          <a:bodyPr/>
          <a:lstStyle/>
          <a:p>
            <a:fld id="{8B57357D-CA45-44AD-B094-A7B3217256BA}" type="slidenum">
              <a:rPr lang="en-US" smtClean="0"/>
              <a:t>2</a:t>
            </a:fld>
            <a:endParaRPr lang="en-US"/>
          </a:p>
        </p:txBody>
      </p:sp>
    </p:spTree>
    <p:extLst>
      <p:ext uri="{BB962C8B-B14F-4D97-AF65-F5344CB8AC3E}">
        <p14:creationId xmlns:p14="http://schemas.microsoft.com/office/powerpoint/2010/main" val="13580711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67073-4D6E-EB6F-32B6-3057367E6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39F572-1AE1-818F-D372-E28B5D2A32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72FB95-61E8-EFF1-67A6-572FC87CD9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FF93ED-B45C-95E8-5340-BC9F3E1681DE}"/>
              </a:ext>
            </a:extLst>
          </p:cNvPr>
          <p:cNvSpPr>
            <a:spLocks noGrp="1"/>
          </p:cNvSpPr>
          <p:nvPr>
            <p:ph type="sldNum" sz="quarter" idx="5"/>
          </p:nvPr>
        </p:nvSpPr>
        <p:spPr/>
        <p:txBody>
          <a:bodyPr/>
          <a:lstStyle/>
          <a:p>
            <a:fld id="{8B57357D-CA45-44AD-B094-A7B3217256BA}" type="slidenum">
              <a:rPr lang="en-US" smtClean="0"/>
              <a:t>20</a:t>
            </a:fld>
            <a:endParaRPr lang="en-US"/>
          </a:p>
        </p:txBody>
      </p:sp>
    </p:spTree>
    <p:extLst>
      <p:ext uri="{BB962C8B-B14F-4D97-AF65-F5344CB8AC3E}">
        <p14:creationId xmlns:p14="http://schemas.microsoft.com/office/powerpoint/2010/main" val="194079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F1EB0-2678-CBAB-959C-0FF550496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A26D4-C1B8-1DC1-AAED-D0834865AB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11DAE5C-0AB1-A8A7-AEEF-66D1B6C0B7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7E3B84-6CC7-5680-A393-1D068C13A9F0}"/>
              </a:ext>
            </a:extLst>
          </p:cNvPr>
          <p:cNvSpPr>
            <a:spLocks noGrp="1"/>
          </p:cNvSpPr>
          <p:nvPr>
            <p:ph type="sldNum" sz="quarter" idx="5"/>
          </p:nvPr>
        </p:nvSpPr>
        <p:spPr/>
        <p:txBody>
          <a:bodyPr/>
          <a:lstStyle/>
          <a:p>
            <a:fld id="{8B57357D-CA45-44AD-B094-A7B3217256BA}" type="slidenum">
              <a:rPr lang="en-US" smtClean="0"/>
              <a:t>21</a:t>
            </a:fld>
            <a:endParaRPr lang="en-US"/>
          </a:p>
        </p:txBody>
      </p:sp>
    </p:spTree>
    <p:extLst>
      <p:ext uri="{BB962C8B-B14F-4D97-AF65-F5344CB8AC3E}">
        <p14:creationId xmlns:p14="http://schemas.microsoft.com/office/powerpoint/2010/main" val="740276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AE18-8D06-DFBB-C5E4-BF9EAB50C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BCABF-F8FC-681C-7A1B-9FBF4DD442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B962B6-4185-4F4F-54AC-8EB8CBA6E3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DB02B7-2477-AF25-611E-1E6AF63291F8}"/>
              </a:ext>
            </a:extLst>
          </p:cNvPr>
          <p:cNvSpPr>
            <a:spLocks noGrp="1"/>
          </p:cNvSpPr>
          <p:nvPr>
            <p:ph type="sldNum" sz="quarter" idx="5"/>
          </p:nvPr>
        </p:nvSpPr>
        <p:spPr/>
        <p:txBody>
          <a:bodyPr/>
          <a:lstStyle/>
          <a:p>
            <a:fld id="{8B57357D-CA45-44AD-B094-A7B3217256BA}" type="slidenum">
              <a:rPr lang="en-US" smtClean="0"/>
              <a:t>22</a:t>
            </a:fld>
            <a:endParaRPr lang="en-US"/>
          </a:p>
        </p:txBody>
      </p:sp>
    </p:spTree>
    <p:extLst>
      <p:ext uri="{BB962C8B-B14F-4D97-AF65-F5344CB8AC3E}">
        <p14:creationId xmlns:p14="http://schemas.microsoft.com/office/powerpoint/2010/main" val="3033251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43EA9-52DB-19F9-CFC7-7043BD303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ED059-B44F-7B96-9328-D8A8281758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B511F0-77BA-6045-BA9C-3FEEFD4710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343F98-AE1B-3395-C144-4E13287EA4C7}"/>
              </a:ext>
            </a:extLst>
          </p:cNvPr>
          <p:cNvSpPr>
            <a:spLocks noGrp="1"/>
          </p:cNvSpPr>
          <p:nvPr>
            <p:ph type="sldNum" sz="quarter" idx="5"/>
          </p:nvPr>
        </p:nvSpPr>
        <p:spPr/>
        <p:txBody>
          <a:bodyPr/>
          <a:lstStyle/>
          <a:p>
            <a:fld id="{8B57357D-CA45-44AD-B094-A7B3217256BA}" type="slidenum">
              <a:rPr lang="en-US" smtClean="0"/>
              <a:t>23</a:t>
            </a:fld>
            <a:endParaRPr lang="en-US"/>
          </a:p>
        </p:txBody>
      </p:sp>
    </p:spTree>
    <p:extLst>
      <p:ext uri="{BB962C8B-B14F-4D97-AF65-F5344CB8AC3E}">
        <p14:creationId xmlns:p14="http://schemas.microsoft.com/office/powerpoint/2010/main" val="3193467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54E81-4F7A-97D0-4A37-464E5A2BF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353D6-6789-82EC-1CEB-0B402F4C57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C1589F-2AEF-B5F4-A65C-9A30A6076B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18367B-A58C-AFEC-8A08-E5637C767B44}"/>
              </a:ext>
            </a:extLst>
          </p:cNvPr>
          <p:cNvSpPr>
            <a:spLocks noGrp="1"/>
          </p:cNvSpPr>
          <p:nvPr>
            <p:ph type="sldNum" sz="quarter" idx="5"/>
          </p:nvPr>
        </p:nvSpPr>
        <p:spPr/>
        <p:txBody>
          <a:bodyPr/>
          <a:lstStyle/>
          <a:p>
            <a:fld id="{8B57357D-CA45-44AD-B094-A7B3217256BA}" type="slidenum">
              <a:rPr lang="en-US" smtClean="0"/>
              <a:t>24</a:t>
            </a:fld>
            <a:endParaRPr lang="en-US"/>
          </a:p>
        </p:txBody>
      </p:sp>
    </p:spTree>
    <p:extLst>
      <p:ext uri="{BB962C8B-B14F-4D97-AF65-F5344CB8AC3E}">
        <p14:creationId xmlns:p14="http://schemas.microsoft.com/office/powerpoint/2010/main" val="1734508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3179F-FA42-28EF-8833-0A067B5F7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F995E3-4A75-C6D3-EFD4-DDF800A96C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ADD441-3D00-7DF7-4C54-1AB40D6ED9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816B57-D246-70EF-60BC-29D79F28A16B}"/>
              </a:ext>
            </a:extLst>
          </p:cNvPr>
          <p:cNvSpPr>
            <a:spLocks noGrp="1"/>
          </p:cNvSpPr>
          <p:nvPr>
            <p:ph type="sldNum" sz="quarter" idx="5"/>
          </p:nvPr>
        </p:nvSpPr>
        <p:spPr/>
        <p:txBody>
          <a:bodyPr/>
          <a:lstStyle/>
          <a:p>
            <a:fld id="{8B57357D-CA45-44AD-B094-A7B3217256BA}" type="slidenum">
              <a:rPr lang="en-US" smtClean="0"/>
              <a:t>25</a:t>
            </a:fld>
            <a:endParaRPr lang="en-US"/>
          </a:p>
        </p:txBody>
      </p:sp>
    </p:spTree>
    <p:extLst>
      <p:ext uri="{BB962C8B-B14F-4D97-AF65-F5344CB8AC3E}">
        <p14:creationId xmlns:p14="http://schemas.microsoft.com/office/powerpoint/2010/main" val="1354722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Buyer Beware</a:t>
            </a:r>
          </a:p>
          <a:p>
            <a:endParaRPr lang="en-US" dirty="0"/>
          </a:p>
          <a:p>
            <a:r>
              <a:rPr lang="en-US" dirty="0"/>
              <a:t>Test preparation is your responsibility.</a:t>
            </a:r>
          </a:p>
          <a:p>
            <a:endParaRPr lang="en-US" dirty="0"/>
          </a:p>
          <a:p>
            <a:r>
              <a:rPr lang="en-US" dirty="0"/>
              <a:t>Any training class or Pass-the-Exam class cannot be used as a reason for not passing the test, nor does it exempt you from additional test fees.</a:t>
            </a:r>
          </a:p>
          <a:p>
            <a:endParaRPr lang="en-US" dirty="0"/>
          </a:p>
          <a:p>
            <a:r>
              <a:rPr lang="en-US" dirty="0"/>
              <a:t>Information contained in the test is not provided to any COQB Sponsor.</a:t>
            </a:r>
          </a:p>
        </p:txBody>
      </p:sp>
      <p:sp>
        <p:nvSpPr>
          <p:cNvPr id="4" name="Slide Number Placeholder 3"/>
          <p:cNvSpPr>
            <a:spLocks noGrp="1"/>
          </p:cNvSpPr>
          <p:nvPr>
            <p:ph type="sldNum" sz="quarter" idx="5"/>
          </p:nvPr>
        </p:nvSpPr>
        <p:spPr/>
        <p:txBody>
          <a:bodyPr/>
          <a:lstStyle/>
          <a:p>
            <a:fld id="{8B57357D-CA45-44AD-B094-A7B3217256BA}" type="slidenum">
              <a:rPr lang="en-US" smtClean="0"/>
              <a:t>26</a:t>
            </a:fld>
            <a:endParaRPr lang="en-US"/>
          </a:p>
        </p:txBody>
      </p:sp>
    </p:spTree>
    <p:extLst>
      <p:ext uri="{BB962C8B-B14F-4D97-AF65-F5344CB8AC3E}">
        <p14:creationId xmlns:p14="http://schemas.microsoft.com/office/powerpoint/2010/main" val="333545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0ED26-7FE8-A5AA-0BCC-7706102F1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E3C40-E60E-5013-3DC8-D927B542A1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207976-2C8B-2D5C-2FD5-18AFAC9D89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08BCDF-678F-3E66-AA41-EC240E1D6A91}"/>
              </a:ext>
            </a:extLst>
          </p:cNvPr>
          <p:cNvSpPr>
            <a:spLocks noGrp="1"/>
          </p:cNvSpPr>
          <p:nvPr>
            <p:ph type="sldNum" sz="quarter" idx="5"/>
          </p:nvPr>
        </p:nvSpPr>
        <p:spPr/>
        <p:txBody>
          <a:bodyPr/>
          <a:lstStyle/>
          <a:p>
            <a:fld id="{8B57357D-CA45-44AD-B094-A7B3217256BA}" type="slidenum">
              <a:rPr lang="en-US" smtClean="0"/>
              <a:t>27</a:t>
            </a:fld>
            <a:endParaRPr lang="en-US"/>
          </a:p>
        </p:txBody>
      </p:sp>
    </p:spTree>
    <p:extLst>
      <p:ext uri="{BB962C8B-B14F-4D97-AF65-F5344CB8AC3E}">
        <p14:creationId xmlns:p14="http://schemas.microsoft.com/office/powerpoint/2010/main" val="2771259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53155-A0B4-F76C-B815-57249662B2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F6898A-605F-71EB-6F75-488AEB6A978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B6FC38-F33B-2785-1AFB-225944C630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C90CED-64A2-BC82-F6E5-FD583F5D1D6D}"/>
              </a:ext>
            </a:extLst>
          </p:cNvPr>
          <p:cNvSpPr>
            <a:spLocks noGrp="1"/>
          </p:cNvSpPr>
          <p:nvPr>
            <p:ph type="sldNum" sz="quarter" idx="5"/>
          </p:nvPr>
        </p:nvSpPr>
        <p:spPr/>
        <p:txBody>
          <a:bodyPr/>
          <a:lstStyle/>
          <a:p>
            <a:fld id="{8B57357D-CA45-44AD-B094-A7B3217256BA}" type="slidenum">
              <a:rPr lang="en-US" smtClean="0"/>
              <a:t>28</a:t>
            </a:fld>
            <a:endParaRPr lang="en-US"/>
          </a:p>
        </p:txBody>
      </p:sp>
    </p:spTree>
    <p:extLst>
      <p:ext uri="{BB962C8B-B14F-4D97-AF65-F5344CB8AC3E}">
        <p14:creationId xmlns:p14="http://schemas.microsoft.com/office/powerpoint/2010/main" val="9872865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A062E-203B-CF0A-3F5B-1750C5C65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0282C-19D8-52B7-B2F1-CBEC4F33B06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004815-1277-49E1-7882-AEB07C3C8A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57A875-D2AD-0B49-455D-BDF96A217F5D}"/>
              </a:ext>
            </a:extLst>
          </p:cNvPr>
          <p:cNvSpPr>
            <a:spLocks noGrp="1"/>
          </p:cNvSpPr>
          <p:nvPr>
            <p:ph type="sldNum" sz="quarter" idx="5"/>
          </p:nvPr>
        </p:nvSpPr>
        <p:spPr/>
        <p:txBody>
          <a:bodyPr/>
          <a:lstStyle/>
          <a:p>
            <a:fld id="{8B57357D-CA45-44AD-B094-A7B3217256BA}" type="slidenum">
              <a:rPr lang="en-US" smtClean="0"/>
              <a:t>29</a:t>
            </a:fld>
            <a:endParaRPr lang="en-US"/>
          </a:p>
        </p:txBody>
      </p:sp>
    </p:spTree>
    <p:extLst>
      <p:ext uri="{BB962C8B-B14F-4D97-AF65-F5344CB8AC3E}">
        <p14:creationId xmlns:p14="http://schemas.microsoft.com/office/powerpoint/2010/main" val="1457238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29CA3-E35B-24E1-2643-E90870076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3FA18A-3A47-EB79-68B4-BD22CA05D54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35CD4DE-0C0F-4E3A-BFF5-94757C09D1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6746B2-C753-FA29-C3AC-68515AA55338}"/>
              </a:ext>
            </a:extLst>
          </p:cNvPr>
          <p:cNvSpPr>
            <a:spLocks noGrp="1"/>
          </p:cNvSpPr>
          <p:nvPr>
            <p:ph type="sldNum" sz="quarter" idx="5"/>
          </p:nvPr>
        </p:nvSpPr>
        <p:spPr/>
        <p:txBody>
          <a:bodyPr/>
          <a:lstStyle/>
          <a:p>
            <a:fld id="{8B57357D-CA45-44AD-B094-A7B3217256BA}" type="slidenum">
              <a:rPr lang="en-US" smtClean="0"/>
              <a:t>3</a:t>
            </a:fld>
            <a:endParaRPr lang="en-US"/>
          </a:p>
        </p:txBody>
      </p:sp>
    </p:spTree>
    <p:extLst>
      <p:ext uri="{BB962C8B-B14F-4D97-AF65-F5344CB8AC3E}">
        <p14:creationId xmlns:p14="http://schemas.microsoft.com/office/powerpoint/2010/main" val="31873747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1FBE8-FEE3-EB2A-3751-F405A083C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3F4A5-9CD2-ECCB-C997-87EEAABC71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A79487-2750-8321-F79A-07CE4A3D81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921E60-30D9-B34D-C0AD-29DC4C743ED0}"/>
              </a:ext>
            </a:extLst>
          </p:cNvPr>
          <p:cNvSpPr>
            <a:spLocks noGrp="1"/>
          </p:cNvSpPr>
          <p:nvPr>
            <p:ph type="sldNum" sz="quarter" idx="5"/>
          </p:nvPr>
        </p:nvSpPr>
        <p:spPr/>
        <p:txBody>
          <a:bodyPr/>
          <a:lstStyle/>
          <a:p>
            <a:fld id="{8B57357D-CA45-44AD-B094-A7B3217256BA}" type="slidenum">
              <a:rPr lang="en-US" smtClean="0"/>
              <a:t>30</a:t>
            </a:fld>
            <a:endParaRPr lang="en-US"/>
          </a:p>
        </p:txBody>
      </p:sp>
    </p:spTree>
    <p:extLst>
      <p:ext uri="{BB962C8B-B14F-4D97-AF65-F5344CB8AC3E}">
        <p14:creationId xmlns:p14="http://schemas.microsoft.com/office/powerpoint/2010/main" val="2014841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7EFE1-F22B-9EC4-687A-49CD7D5F4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2CD2E-D35B-6ED0-8361-829D3EEA85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9F58DE-452A-508B-6EEB-A0454CB239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30CE9A-27FC-7239-D352-6FD4492BCCB7}"/>
              </a:ext>
            </a:extLst>
          </p:cNvPr>
          <p:cNvSpPr>
            <a:spLocks noGrp="1"/>
          </p:cNvSpPr>
          <p:nvPr>
            <p:ph type="sldNum" sz="quarter" idx="5"/>
          </p:nvPr>
        </p:nvSpPr>
        <p:spPr/>
        <p:txBody>
          <a:bodyPr/>
          <a:lstStyle/>
          <a:p>
            <a:fld id="{8B57357D-CA45-44AD-B094-A7B3217256BA}" type="slidenum">
              <a:rPr lang="en-US" smtClean="0"/>
              <a:t>31</a:t>
            </a:fld>
            <a:endParaRPr lang="en-US"/>
          </a:p>
        </p:txBody>
      </p:sp>
    </p:spTree>
    <p:extLst>
      <p:ext uri="{BB962C8B-B14F-4D97-AF65-F5344CB8AC3E}">
        <p14:creationId xmlns:p14="http://schemas.microsoft.com/office/powerpoint/2010/main" val="24641887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7EFE1-F22B-9EC4-687A-49CD7D5F4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2CD2E-D35B-6ED0-8361-829D3EEA85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9F58DE-452A-508B-6EEB-A0454CB239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30CE9A-27FC-7239-D352-6FD4492BCCB7}"/>
              </a:ext>
            </a:extLst>
          </p:cNvPr>
          <p:cNvSpPr>
            <a:spLocks noGrp="1"/>
          </p:cNvSpPr>
          <p:nvPr>
            <p:ph type="sldNum" sz="quarter" idx="5"/>
          </p:nvPr>
        </p:nvSpPr>
        <p:spPr/>
        <p:txBody>
          <a:bodyPr/>
          <a:lstStyle/>
          <a:p>
            <a:fld id="{8B57357D-CA45-44AD-B094-A7B3217256BA}" type="slidenum">
              <a:rPr lang="en-US" smtClean="0"/>
              <a:t>32</a:t>
            </a:fld>
            <a:endParaRPr lang="en-US"/>
          </a:p>
        </p:txBody>
      </p:sp>
    </p:spTree>
    <p:extLst>
      <p:ext uri="{BB962C8B-B14F-4D97-AF65-F5344CB8AC3E}">
        <p14:creationId xmlns:p14="http://schemas.microsoft.com/office/powerpoint/2010/main" val="1670871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CEC58-EFAE-F024-9B5C-5EB5E702B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5A843-C24B-57DD-A4B8-406F08A0D1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82B7A5-F6BC-1AD0-091C-5DA2725067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5630B3-1C1D-BD01-7618-B5473BC9DC94}"/>
              </a:ext>
            </a:extLst>
          </p:cNvPr>
          <p:cNvSpPr>
            <a:spLocks noGrp="1"/>
          </p:cNvSpPr>
          <p:nvPr>
            <p:ph type="sldNum" sz="quarter" idx="5"/>
          </p:nvPr>
        </p:nvSpPr>
        <p:spPr/>
        <p:txBody>
          <a:bodyPr/>
          <a:lstStyle/>
          <a:p>
            <a:fld id="{8B57357D-CA45-44AD-B094-A7B3217256BA}" type="slidenum">
              <a:rPr lang="en-US" smtClean="0"/>
              <a:t>33</a:t>
            </a:fld>
            <a:endParaRPr lang="en-US"/>
          </a:p>
        </p:txBody>
      </p:sp>
    </p:spTree>
    <p:extLst>
      <p:ext uri="{BB962C8B-B14F-4D97-AF65-F5344CB8AC3E}">
        <p14:creationId xmlns:p14="http://schemas.microsoft.com/office/powerpoint/2010/main" val="9298367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CE9B6-0AFF-2A5A-DDC4-D4E9BC8D7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55FEAB-0978-7E5E-38E1-3A0F5021EE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1FDC9CA-42AC-0107-77BD-C4B06DB126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43AB74-5F1A-7B18-358A-D9D0A39AFB54}"/>
              </a:ext>
            </a:extLst>
          </p:cNvPr>
          <p:cNvSpPr>
            <a:spLocks noGrp="1"/>
          </p:cNvSpPr>
          <p:nvPr>
            <p:ph type="sldNum" sz="quarter" idx="5"/>
          </p:nvPr>
        </p:nvSpPr>
        <p:spPr/>
        <p:txBody>
          <a:bodyPr/>
          <a:lstStyle/>
          <a:p>
            <a:fld id="{8B57357D-CA45-44AD-B094-A7B3217256BA}" type="slidenum">
              <a:rPr lang="en-US" smtClean="0"/>
              <a:t>34</a:t>
            </a:fld>
            <a:endParaRPr lang="en-US"/>
          </a:p>
        </p:txBody>
      </p:sp>
    </p:spTree>
    <p:extLst>
      <p:ext uri="{BB962C8B-B14F-4D97-AF65-F5344CB8AC3E}">
        <p14:creationId xmlns:p14="http://schemas.microsoft.com/office/powerpoint/2010/main" val="40200210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D56DC-9AD0-38C3-3807-314A7F146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691C8F-8228-B104-CB99-8BA72B982B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527B73-8E7A-2367-B97A-972AA56BFE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37E578-795A-DDE6-0100-0DAAD07684FE}"/>
              </a:ext>
            </a:extLst>
          </p:cNvPr>
          <p:cNvSpPr>
            <a:spLocks noGrp="1"/>
          </p:cNvSpPr>
          <p:nvPr>
            <p:ph type="sldNum" sz="quarter" idx="5"/>
          </p:nvPr>
        </p:nvSpPr>
        <p:spPr/>
        <p:txBody>
          <a:bodyPr/>
          <a:lstStyle/>
          <a:p>
            <a:fld id="{8B57357D-CA45-44AD-B094-A7B3217256BA}" type="slidenum">
              <a:rPr lang="en-US" smtClean="0"/>
              <a:t>35</a:t>
            </a:fld>
            <a:endParaRPr lang="en-US"/>
          </a:p>
        </p:txBody>
      </p:sp>
    </p:spTree>
    <p:extLst>
      <p:ext uri="{BB962C8B-B14F-4D97-AF65-F5344CB8AC3E}">
        <p14:creationId xmlns:p14="http://schemas.microsoft.com/office/powerpoint/2010/main" val="36865381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ED09C-744A-F4B0-852E-8569B3084A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DA49E-DEBB-A869-1748-707E4793F5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8778AE-2E93-6A38-0917-F19AAA566B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A803BB-B8B7-CC00-5358-C553EF1D4179}"/>
              </a:ext>
            </a:extLst>
          </p:cNvPr>
          <p:cNvSpPr>
            <a:spLocks noGrp="1"/>
          </p:cNvSpPr>
          <p:nvPr>
            <p:ph type="sldNum" sz="quarter" idx="5"/>
          </p:nvPr>
        </p:nvSpPr>
        <p:spPr/>
        <p:txBody>
          <a:bodyPr/>
          <a:lstStyle/>
          <a:p>
            <a:fld id="{8B57357D-CA45-44AD-B094-A7B3217256BA}" type="slidenum">
              <a:rPr lang="en-US" smtClean="0"/>
              <a:t>36</a:t>
            </a:fld>
            <a:endParaRPr lang="en-US"/>
          </a:p>
        </p:txBody>
      </p:sp>
    </p:spTree>
    <p:extLst>
      <p:ext uri="{BB962C8B-B14F-4D97-AF65-F5344CB8AC3E}">
        <p14:creationId xmlns:p14="http://schemas.microsoft.com/office/powerpoint/2010/main" val="16241376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BA9AB-6896-DD6A-0264-66BCDC61C4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C6D35-3993-A392-ACC4-B0C61868AB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7E60DF-7157-DBA0-5F1E-1EA84F2239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6481EA-4D3C-99A5-3908-868325FC9206}"/>
              </a:ext>
            </a:extLst>
          </p:cNvPr>
          <p:cNvSpPr>
            <a:spLocks noGrp="1"/>
          </p:cNvSpPr>
          <p:nvPr>
            <p:ph type="sldNum" sz="quarter" idx="5"/>
          </p:nvPr>
        </p:nvSpPr>
        <p:spPr/>
        <p:txBody>
          <a:bodyPr/>
          <a:lstStyle/>
          <a:p>
            <a:fld id="{8B57357D-CA45-44AD-B094-A7B3217256BA}" type="slidenum">
              <a:rPr lang="en-US" smtClean="0"/>
              <a:t>37</a:t>
            </a:fld>
            <a:endParaRPr lang="en-US"/>
          </a:p>
        </p:txBody>
      </p:sp>
    </p:spTree>
    <p:extLst>
      <p:ext uri="{BB962C8B-B14F-4D97-AF65-F5344CB8AC3E}">
        <p14:creationId xmlns:p14="http://schemas.microsoft.com/office/powerpoint/2010/main" val="36807659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6AC09-67D9-0625-C3EA-6E89A069A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21EB1-309E-C464-2BA4-4001A1E8D4C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50B265-D8C2-4FF8-9EAE-689E61E7FC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899DFA-8F9C-5C37-57D1-83A43F1BE092}"/>
              </a:ext>
            </a:extLst>
          </p:cNvPr>
          <p:cNvSpPr>
            <a:spLocks noGrp="1"/>
          </p:cNvSpPr>
          <p:nvPr>
            <p:ph type="sldNum" sz="quarter" idx="5"/>
          </p:nvPr>
        </p:nvSpPr>
        <p:spPr/>
        <p:txBody>
          <a:bodyPr/>
          <a:lstStyle/>
          <a:p>
            <a:fld id="{8B57357D-CA45-44AD-B094-A7B3217256BA}" type="slidenum">
              <a:rPr lang="en-US" smtClean="0"/>
              <a:t>38</a:t>
            </a:fld>
            <a:endParaRPr lang="en-US"/>
          </a:p>
        </p:txBody>
      </p:sp>
    </p:spTree>
    <p:extLst>
      <p:ext uri="{BB962C8B-B14F-4D97-AF65-F5344CB8AC3E}">
        <p14:creationId xmlns:p14="http://schemas.microsoft.com/office/powerpoint/2010/main" val="24853918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834EC-614F-9601-FB81-9D12B6C094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49297-B0B7-B22A-7CBE-D92EF6617CF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9A0146-5AA0-F79A-0BA9-AC7AEA5EB2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C92314-CCA4-EBC2-80B1-269FA6563AB1}"/>
              </a:ext>
            </a:extLst>
          </p:cNvPr>
          <p:cNvSpPr>
            <a:spLocks noGrp="1"/>
          </p:cNvSpPr>
          <p:nvPr>
            <p:ph type="sldNum" sz="quarter" idx="5"/>
          </p:nvPr>
        </p:nvSpPr>
        <p:spPr/>
        <p:txBody>
          <a:bodyPr/>
          <a:lstStyle/>
          <a:p>
            <a:fld id="{8B57357D-CA45-44AD-B094-A7B3217256BA}" type="slidenum">
              <a:rPr lang="en-US" smtClean="0"/>
              <a:t>39</a:t>
            </a:fld>
            <a:endParaRPr lang="en-US"/>
          </a:p>
        </p:txBody>
      </p:sp>
    </p:spTree>
    <p:extLst>
      <p:ext uri="{BB962C8B-B14F-4D97-AF65-F5344CB8AC3E}">
        <p14:creationId xmlns:p14="http://schemas.microsoft.com/office/powerpoint/2010/main" val="2538294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FC05-696A-C7E0-8B0B-F8B2EE6EB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9448C-B753-2F2F-9193-D4B297DBD7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21BE548-A3B0-5B64-597F-98D0E3A825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8F1EC5-20EC-BBD7-6E62-75791F5D788E}"/>
              </a:ext>
            </a:extLst>
          </p:cNvPr>
          <p:cNvSpPr>
            <a:spLocks noGrp="1"/>
          </p:cNvSpPr>
          <p:nvPr>
            <p:ph type="sldNum" sz="quarter" idx="5"/>
          </p:nvPr>
        </p:nvSpPr>
        <p:spPr/>
        <p:txBody>
          <a:bodyPr/>
          <a:lstStyle/>
          <a:p>
            <a:fld id="{8B57357D-CA45-44AD-B094-A7B3217256BA}" type="slidenum">
              <a:rPr lang="en-US" smtClean="0"/>
              <a:t>4</a:t>
            </a:fld>
            <a:endParaRPr lang="en-US"/>
          </a:p>
        </p:txBody>
      </p:sp>
    </p:spTree>
    <p:extLst>
      <p:ext uri="{BB962C8B-B14F-4D97-AF65-F5344CB8AC3E}">
        <p14:creationId xmlns:p14="http://schemas.microsoft.com/office/powerpoint/2010/main" val="9027612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5FA77-AA20-C60C-6E88-8E77ABF5A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0FA8E-4A43-3043-AF28-2EBD3199F6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B39E5A-729B-EC5A-7B94-1EDE16694D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B10CAB-8C1A-4AD8-4AE1-26D60B73DF44}"/>
              </a:ext>
            </a:extLst>
          </p:cNvPr>
          <p:cNvSpPr>
            <a:spLocks noGrp="1"/>
          </p:cNvSpPr>
          <p:nvPr>
            <p:ph type="sldNum" sz="quarter" idx="5"/>
          </p:nvPr>
        </p:nvSpPr>
        <p:spPr/>
        <p:txBody>
          <a:bodyPr/>
          <a:lstStyle/>
          <a:p>
            <a:fld id="{8B57357D-CA45-44AD-B094-A7B3217256BA}" type="slidenum">
              <a:rPr lang="en-US" smtClean="0"/>
              <a:t>40</a:t>
            </a:fld>
            <a:endParaRPr lang="en-US"/>
          </a:p>
        </p:txBody>
      </p:sp>
    </p:spTree>
    <p:extLst>
      <p:ext uri="{BB962C8B-B14F-4D97-AF65-F5344CB8AC3E}">
        <p14:creationId xmlns:p14="http://schemas.microsoft.com/office/powerpoint/2010/main" val="4143885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5FA77-AA20-C60C-6E88-8E77ABF5A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0FA8E-4A43-3043-AF28-2EBD3199F6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B39E5A-729B-EC5A-7B94-1EDE16694D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B10CAB-8C1A-4AD8-4AE1-26D60B73DF44}"/>
              </a:ext>
            </a:extLst>
          </p:cNvPr>
          <p:cNvSpPr>
            <a:spLocks noGrp="1"/>
          </p:cNvSpPr>
          <p:nvPr>
            <p:ph type="sldNum" sz="quarter" idx="5"/>
          </p:nvPr>
        </p:nvSpPr>
        <p:spPr/>
        <p:txBody>
          <a:bodyPr/>
          <a:lstStyle/>
          <a:p>
            <a:fld id="{8B57357D-CA45-44AD-B094-A7B3217256BA}" type="slidenum">
              <a:rPr lang="en-US" smtClean="0"/>
              <a:t>41</a:t>
            </a:fld>
            <a:endParaRPr lang="en-US"/>
          </a:p>
        </p:txBody>
      </p:sp>
    </p:spTree>
    <p:extLst>
      <p:ext uri="{BB962C8B-B14F-4D97-AF65-F5344CB8AC3E}">
        <p14:creationId xmlns:p14="http://schemas.microsoft.com/office/powerpoint/2010/main" val="34519970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6756C-826E-34AF-9BD1-1B8BBE279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6A513-08F4-3CCB-ED60-A0E095EE9A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FD354E-7122-40C0-187F-A50BA6A8B9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FE5C9A-935C-DF0C-485B-3CFD55564BEC}"/>
              </a:ext>
            </a:extLst>
          </p:cNvPr>
          <p:cNvSpPr>
            <a:spLocks noGrp="1"/>
          </p:cNvSpPr>
          <p:nvPr>
            <p:ph type="sldNum" sz="quarter" idx="5"/>
          </p:nvPr>
        </p:nvSpPr>
        <p:spPr/>
        <p:txBody>
          <a:bodyPr/>
          <a:lstStyle/>
          <a:p>
            <a:fld id="{8B57357D-CA45-44AD-B094-A7B3217256BA}" type="slidenum">
              <a:rPr lang="en-US" smtClean="0"/>
              <a:t>42</a:t>
            </a:fld>
            <a:endParaRPr lang="en-US"/>
          </a:p>
        </p:txBody>
      </p:sp>
    </p:spTree>
    <p:extLst>
      <p:ext uri="{BB962C8B-B14F-4D97-AF65-F5344CB8AC3E}">
        <p14:creationId xmlns:p14="http://schemas.microsoft.com/office/powerpoint/2010/main" val="24763778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D4F5B-B369-3E5F-2B4B-873D28ADD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4C073-EE81-81CB-4919-4AD8DC1E36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A1848A-25AE-9212-AC34-70EE38B014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D1E5B0-67E5-4BA1-8CB2-8CBA83351F07}"/>
              </a:ext>
            </a:extLst>
          </p:cNvPr>
          <p:cNvSpPr>
            <a:spLocks noGrp="1"/>
          </p:cNvSpPr>
          <p:nvPr>
            <p:ph type="sldNum" sz="quarter" idx="5"/>
          </p:nvPr>
        </p:nvSpPr>
        <p:spPr/>
        <p:txBody>
          <a:bodyPr/>
          <a:lstStyle/>
          <a:p>
            <a:fld id="{8B57357D-CA45-44AD-B094-A7B3217256BA}" type="slidenum">
              <a:rPr lang="en-US" smtClean="0"/>
              <a:t>43</a:t>
            </a:fld>
            <a:endParaRPr lang="en-US"/>
          </a:p>
        </p:txBody>
      </p:sp>
    </p:spTree>
    <p:extLst>
      <p:ext uri="{BB962C8B-B14F-4D97-AF65-F5344CB8AC3E}">
        <p14:creationId xmlns:p14="http://schemas.microsoft.com/office/powerpoint/2010/main" val="3751075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AD6A2-427D-1688-55ED-AC0A3C4FB5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E3354-F452-9551-F080-A55C142836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EBB732-C6B6-30F4-CA77-C2952B148B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DF4682-483B-D216-5D78-BFC0E1623B76}"/>
              </a:ext>
            </a:extLst>
          </p:cNvPr>
          <p:cNvSpPr>
            <a:spLocks noGrp="1"/>
          </p:cNvSpPr>
          <p:nvPr>
            <p:ph type="sldNum" sz="quarter" idx="5"/>
          </p:nvPr>
        </p:nvSpPr>
        <p:spPr/>
        <p:txBody>
          <a:bodyPr/>
          <a:lstStyle/>
          <a:p>
            <a:fld id="{8B57357D-CA45-44AD-B094-A7B3217256BA}" type="slidenum">
              <a:rPr lang="en-US" smtClean="0"/>
              <a:t>44</a:t>
            </a:fld>
            <a:endParaRPr lang="en-US"/>
          </a:p>
        </p:txBody>
      </p:sp>
    </p:spTree>
    <p:extLst>
      <p:ext uri="{BB962C8B-B14F-4D97-AF65-F5344CB8AC3E}">
        <p14:creationId xmlns:p14="http://schemas.microsoft.com/office/powerpoint/2010/main" val="35277677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7F9E2-62F4-F6C6-601B-41D23CF73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962E5-539A-977D-269F-8108E031F7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8EF8E3-D2F8-38CC-6069-D174D9DFB4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854306-E32B-C0C2-FE84-760B74B5041B}"/>
              </a:ext>
            </a:extLst>
          </p:cNvPr>
          <p:cNvSpPr>
            <a:spLocks noGrp="1"/>
          </p:cNvSpPr>
          <p:nvPr>
            <p:ph type="sldNum" sz="quarter" idx="5"/>
          </p:nvPr>
        </p:nvSpPr>
        <p:spPr/>
        <p:txBody>
          <a:bodyPr/>
          <a:lstStyle/>
          <a:p>
            <a:fld id="{8B57357D-CA45-44AD-B094-A7B3217256BA}" type="slidenum">
              <a:rPr lang="en-US" smtClean="0"/>
              <a:t>45</a:t>
            </a:fld>
            <a:endParaRPr lang="en-US"/>
          </a:p>
        </p:txBody>
      </p:sp>
    </p:spTree>
    <p:extLst>
      <p:ext uri="{BB962C8B-B14F-4D97-AF65-F5344CB8AC3E}">
        <p14:creationId xmlns:p14="http://schemas.microsoft.com/office/powerpoint/2010/main" val="32934582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E84F4-6D3E-B55C-0F4A-5B0A7FD35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ABE4E-6622-528A-348C-C0CE1E5519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D3CDE28-7D55-B40C-014F-3919807D71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0EE6CB-782D-3363-26F3-9AA1356C42B9}"/>
              </a:ext>
            </a:extLst>
          </p:cNvPr>
          <p:cNvSpPr>
            <a:spLocks noGrp="1"/>
          </p:cNvSpPr>
          <p:nvPr>
            <p:ph type="sldNum" sz="quarter" idx="5"/>
          </p:nvPr>
        </p:nvSpPr>
        <p:spPr/>
        <p:txBody>
          <a:bodyPr/>
          <a:lstStyle/>
          <a:p>
            <a:fld id="{8B57357D-CA45-44AD-B094-A7B3217256BA}" type="slidenum">
              <a:rPr lang="en-US" smtClean="0"/>
              <a:t>46</a:t>
            </a:fld>
            <a:endParaRPr lang="en-US"/>
          </a:p>
        </p:txBody>
      </p:sp>
    </p:spTree>
    <p:extLst>
      <p:ext uri="{BB962C8B-B14F-4D97-AF65-F5344CB8AC3E}">
        <p14:creationId xmlns:p14="http://schemas.microsoft.com/office/powerpoint/2010/main" val="6437750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1A7AD-3011-33ED-8871-0F74F05F4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0DCE3-E61F-7CBE-96AD-711AC57B05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57EA9DF-AFCB-F91F-8626-769B7E2256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FC65D3-DF1E-F810-0D44-5D19E67D2A27}"/>
              </a:ext>
            </a:extLst>
          </p:cNvPr>
          <p:cNvSpPr>
            <a:spLocks noGrp="1"/>
          </p:cNvSpPr>
          <p:nvPr>
            <p:ph type="sldNum" sz="quarter" idx="5"/>
          </p:nvPr>
        </p:nvSpPr>
        <p:spPr/>
        <p:txBody>
          <a:bodyPr/>
          <a:lstStyle/>
          <a:p>
            <a:fld id="{8B57357D-CA45-44AD-B094-A7B3217256BA}" type="slidenum">
              <a:rPr lang="en-US" smtClean="0"/>
              <a:t>47</a:t>
            </a:fld>
            <a:endParaRPr lang="en-US"/>
          </a:p>
        </p:txBody>
      </p:sp>
    </p:spTree>
    <p:extLst>
      <p:ext uri="{BB962C8B-B14F-4D97-AF65-F5344CB8AC3E}">
        <p14:creationId xmlns:p14="http://schemas.microsoft.com/office/powerpoint/2010/main" val="41805634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E3455-2EF5-7D30-B254-9F579789D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9D431-FB8A-F9C4-B94F-DEEE5456C7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5B0454-1AA4-FDA7-FE56-30103B90C6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8F2C25-64E6-EDD6-C04A-B23EB29905C1}"/>
              </a:ext>
            </a:extLst>
          </p:cNvPr>
          <p:cNvSpPr>
            <a:spLocks noGrp="1"/>
          </p:cNvSpPr>
          <p:nvPr>
            <p:ph type="sldNum" sz="quarter" idx="5"/>
          </p:nvPr>
        </p:nvSpPr>
        <p:spPr/>
        <p:txBody>
          <a:bodyPr/>
          <a:lstStyle/>
          <a:p>
            <a:fld id="{8B57357D-CA45-44AD-B094-A7B3217256BA}" type="slidenum">
              <a:rPr lang="en-US" smtClean="0"/>
              <a:t>48</a:t>
            </a:fld>
            <a:endParaRPr lang="en-US"/>
          </a:p>
        </p:txBody>
      </p:sp>
    </p:spTree>
    <p:extLst>
      <p:ext uri="{BB962C8B-B14F-4D97-AF65-F5344CB8AC3E}">
        <p14:creationId xmlns:p14="http://schemas.microsoft.com/office/powerpoint/2010/main" val="481303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5F1BF-7246-03AA-85E4-35824815A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68985-0D7B-323C-D2C6-2B56DFB3C3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A437A6-BCE2-C638-1B48-C97C5A916E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DD2A28-3905-FE9C-F6B3-2134FFD0BC98}"/>
              </a:ext>
            </a:extLst>
          </p:cNvPr>
          <p:cNvSpPr>
            <a:spLocks noGrp="1"/>
          </p:cNvSpPr>
          <p:nvPr>
            <p:ph type="sldNum" sz="quarter" idx="5"/>
          </p:nvPr>
        </p:nvSpPr>
        <p:spPr/>
        <p:txBody>
          <a:bodyPr/>
          <a:lstStyle/>
          <a:p>
            <a:fld id="{8B57357D-CA45-44AD-B094-A7B3217256BA}" type="slidenum">
              <a:rPr lang="en-US" smtClean="0"/>
              <a:t>49</a:t>
            </a:fld>
            <a:endParaRPr lang="en-US"/>
          </a:p>
        </p:txBody>
      </p:sp>
    </p:spTree>
    <p:extLst>
      <p:ext uri="{BB962C8B-B14F-4D97-AF65-F5344CB8AC3E}">
        <p14:creationId xmlns:p14="http://schemas.microsoft.com/office/powerpoint/2010/main" val="336544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1FC1-A409-2CFA-4A3E-B59C351C85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359D3-DE67-6328-E18A-7A050FAB37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B2858C-09B0-424F-07F4-8803F29C1C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3CAFC0-5CE2-3A2F-7140-B9A094BC45B4}"/>
              </a:ext>
            </a:extLst>
          </p:cNvPr>
          <p:cNvSpPr>
            <a:spLocks noGrp="1"/>
          </p:cNvSpPr>
          <p:nvPr>
            <p:ph type="sldNum" sz="quarter" idx="5"/>
          </p:nvPr>
        </p:nvSpPr>
        <p:spPr/>
        <p:txBody>
          <a:bodyPr/>
          <a:lstStyle/>
          <a:p>
            <a:fld id="{8B57357D-CA45-44AD-B094-A7B3217256BA}" type="slidenum">
              <a:rPr lang="en-US" smtClean="0"/>
              <a:t>5</a:t>
            </a:fld>
            <a:endParaRPr lang="en-US"/>
          </a:p>
        </p:txBody>
      </p:sp>
    </p:spTree>
    <p:extLst>
      <p:ext uri="{BB962C8B-B14F-4D97-AF65-F5344CB8AC3E}">
        <p14:creationId xmlns:p14="http://schemas.microsoft.com/office/powerpoint/2010/main" val="22449055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860E-5D4F-37D7-5330-7EE212583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67539-C0D5-2D22-52FE-96E8441002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2D0AEB-BAE8-F8D4-1641-060FCC80E6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2B343C-E339-43CB-34EA-A4A0FFA44009}"/>
              </a:ext>
            </a:extLst>
          </p:cNvPr>
          <p:cNvSpPr>
            <a:spLocks noGrp="1"/>
          </p:cNvSpPr>
          <p:nvPr>
            <p:ph type="sldNum" sz="quarter" idx="5"/>
          </p:nvPr>
        </p:nvSpPr>
        <p:spPr/>
        <p:txBody>
          <a:bodyPr/>
          <a:lstStyle/>
          <a:p>
            <a:fld id="{8B57357D-CA45-44AD-B094-A7B3217256BA}" type="slidenum">
              <a:rPr lang="en-US" smtClean="0"/>
              <a:t>50</a:t>
            </a:fld>
            <a:endParaRPr lang="en-US"/>
          </a:p>
        </p:txBody>
      </p:sp>
    </p:spTree>
    <p:extLst>
      <p:ext uri="{BB962C8B-B14F-4D97-AF65-F5344CB8AC3E}">
        <p14:creationId xmlns:p14="http://schemas.microsoft.com/office/powerpoint/2010/main" val="31277784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FC79A-38E0-F546-026A-54FEE0B3C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930BE-31BC-49ED-C89D-339C98046D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E4E2BC-9E61-82E4-7FD7-F4848CCFA7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6DE76E-A626-6730-8F23-085603C730AB}"/>
              </a:ext>
            </a:extLst>
          </p:cNvPr>
          <p:cNvSpPr>
            <a:spLocks noGrp="1"/>
          </p:cNvSpPr>
          <p:nvPr>
            <p:ph type="sldNum" sz="quarter" idx="5"/>
          </p:nvPr>
        </p:nvSpPr>
        <p:spPr/>
        <p:txBody>
          <a:bodyPr/>
          <a:lstStyle/>
          <a:p>
            <a:fld id="{8B57357D-CA45-44AD-B094-A7B3217256BA}" type="slidenum">
              <a:rPr lang="en-US" smtClean="0"/>
              <a:t>51</a:t>
            </a:fld>
            <a:endParaRPr lang="en-US"/>
          </a:p>
        </p:txBody>
      </p:sp>
    </p:spTree>
    <p:extLst>
      <p:ext uri="{BB962C8B-B14F-4D97-AF65-F5344CB8AC3E}">
        <p14:creationId xmlns:p14="http://schemas.microsoft.com/office/powerpoint/2010/main" val="13065875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FC79A-38E0-F546-026A-54FEE0B3C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930BE-31BC-49ED-C89D-339C98046D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E4E2BC-9E61-82E4-7FD7-F4848CCFA7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6DE76E-A626-6730-8F23-085603C730AB}"/>
              </a:ext>
            </a:extLst>
          </p:cNvPr>
          <p:cNvSpPr>
            <a:spLocks noGrp="1"/>
          </p:cNvSpPr>
          <p:nvPr>
            <p:ph type="sldNum" sz="quarter" idx="5"/>
          </p:nvPr>
        </p:nvSpPr>
        <p:spPr/>
        <p:txBody>
          <a:bodyPr/>
          <a:lstStyle/>
          <a:p>
            <a:fld id="{8B57357D-CA45-44AD-B094-A7B3217256BA}" type="slidenum">
              <a:rPr lang="en-US" smtClean="0"/>
              <a:t>52</a:t>
            </a:fld>
            <a:endParaRPr lang="en-US"/>
          </a:p>
        </p:txBody>
      </p:sp>
    </p:spTree>
    <p:extLst>
      <p:ext uri="{BB962C8B-B14F-4D97-AF65-F5344CB8AC3E}">
        <p14:creationId xmlns:p14="http://schemas.microsoft.com/office/powerpoint/2010/main" val="30755346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BBD66-7BBA-7970-3CED-4C136AEF9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1EC15-AAA2-7E13-EB18-67FDE51F5E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D81ED6-2C3A-5889-BFBF-D94FA740F6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02B9EB-F449-507B-BD0F-ADA5D29DFCA4}"/>
              </a:ext>
            </a:extLst>
          </p:cNvPr>
          <p:cNvSpPr>
            <a:spLocks noGrp="1"/>
          </p:cNvSpPr>
          <p:nvPr>
            <p:ph type="sldNum" sz="quarter" idx="5"/>
          </p:nvPr>
        </p:nvSpPr>
        <p:spPr/>
        <p:txBody>
          <a:bodyPr/>
          <a:lstStyle/>
          <a:p>
            <a:fld id="{8B57357D-CA45-44AD-B094-A7B3217256BA}" type="slidenum">
              <a:rPr lang="en-US" smtClean="0"/>
              <a:t>53</a:t>
            </a:fld>
            <a:endParaRPr lang="en-US"/>
          </a:p>
        </p:txBody>
      </p:sp>
    </p:spTree>
    <p:extLst>
      <p:ext uri="{BB962C8B-B14F-4D97-AF65-F5344CB8AC3E}">
        <p14:creationId xmlns:p14="http://schemas.microsoft.com/office/powerpoint/2010/main" val="22128692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DEAB-BA97-C1A9-FE41-3C15C834C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BD8C9-DF25-C2A9-6BB1-9D96EFF5FB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7EA722-41E8-E5BD-491B-6D7DBB1217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B9E56-9C92-85EF-7ECE-5A7F1FCD6A09}"/>
              </a:ext>
            </a:extLst>
          </p:cNvPr>
          <p:cNvSpPr>
            <a:spLocks noGrp="1"/>
          </p:cNvSpPr>
          <p:nvPr>
            <p:ph type="sldNum" sz="quarter" idx="5"/>
          </p:nvPr>
        </p:nvSpPr>
        <p:spPr/>
        <p:txBody>
          <a:bodyPr/>
          <a:lstStyle/>
          <a:p>
            <a:fld id="{8B57357D-CA45-44AD-B094-A7B3217256BA}" type="slidenum">
              <a:rPr lang="en-US" smtClean="0"/>
              <a:t>54</a:t>
            </a:fld>
            <a:endParaRPr lang="en-US"/>
          </a:p>
        </p:txBody>
      </p:sp>
    </p:spTree>
    <p:extLst>
      <p:ext uri="{BB962C8B-B14F-4D97-AF65-F5344CB8AC3E}">
        <p14:creationId xmlns:p14="http://schemas.microsoft.com/office/powerpoint/2010/main" val="9314138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845E3-884E-CA15-3472-06D1296F2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66052D-F7DB-60BB-52ED-7D353A3DB6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E34D26-5646-8144-C548-1CB656C846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582E24-C522-B952-4205-1F4A30B713C8}"/>
              </a:ext>
            </a:extLst>
          </p:cNvPr>
          <p:cNvSpPr>
            <a:spLocks noGrp="1"/>
          </p:cNvSpPr>
          <p:nvPr>
            <p:ph type="sldNum" sz="quarter" idx="5"/>
          </p:nvPr>
        </p:nvSpPr>
        <p:spPr/>
        <p:txBody>
          <a:bodyPr/>
          <a:lstStyle/>
          <a:p>
            <a:fld id="{8B57357D-CA45-44AD-B094-A7B3217256BA}" type="slidenum">
              <a:rPr lang="en-US" smtClean="0"/>
              <a:t>55</a:t>
            </a:fld>
            <a:endParaRPr lang="en-US"/>
          </a:p>
        </p:txBody>
      </p:sp>
    </p:spTree>
    <p:extLst>
      <p:ext uri="{BB962C8B-B14F-4D97-AF65-F5344CB8AC3E}">
        <p14:creationId xmlns:p14="http://schemas.microsoft.com/office/powerpoint/2010/main" val="33860420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8D151-893E-0DD6-5207-AF25B8521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A01F6-14A7-94DD-21D2-69CC37AF0C8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F7ED4E-0A45-F3A5-A48F-737C3EE1CE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91BB28-C1EC-B40C-EAD0-FDFD62D416FE}"/>
              </a:ext>
            </a:extLst>
          </p:cNvPr>
          <p:cNvSpPr>
            <a:spLocks noGrp="1"/>
          </p:cNvSpPr>
          <p:nvPr>
            <p:ph type="sldNum" sz="quarter" idx="5"/>
          </p:nvPr>
        </p:nvSpPr>
        <p:spPr/>
        <p:txBody>
          <a:bodyPr/>
          <a:lstStyle/>
          <a:p>
            <a:fld id="{8B57357D-CA45-44AD-B094-A7B3217256BA}" type="slidenum">
              <a:rPr lang="en-US" smtClean="0"/>
              <a:t>56</a:t>
            </a:fld>
            <a:endParaRPr lang="en-US"/>
          </a:p>
        </p:txBody>
      </p:sp>
    </p:spTree>
    <p:extLst>
      <p:ext uri="{BB962C8B-B14F-4D97-AF65-F5344CB8AC3E}">
        <p14:creationId xmlns:p14="http://schemas.microsoft.com/office/powerpoint/2010/main" val="7868251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3FC73-88A7-205C-2978-BA393F710B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37F836-3738-820F-DB89-1421C5F06D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ED3402-A6C1-C351-83D3-06D4DE14CF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3FE5A2-F2E3-8E18-BBED-772B5A6F0609}"/>
              </a:ext>
            </a:extLst>
          </p:cNvPr>
          <p:cNvSpPr>
            <a:spLocks noGrp="1"/>
          </p:cNvSpPr>
          <p:nvPr>
            <p:ph type="sldNum" sz="quarter" idx="5"/>
          </p:nvPr>
        </p:nvSpPr>
        <p:spPr/>
        <p:txBody>
          <a:bodyPr/>
          <a:lstStyle/>
          <a:p>
            <a:fld id="{8B57357D-CA45-44AD-B094-A7B3217256BA}" type="slidenum">
              <a:rPr lang="en-US" smtClean="0"/>
              <a:t>57</a:t>
            </a:fld>
            <a:endParaRPr lang="en-US"/>
          </a:p>
        </p:txBody>
      </p:sp>
    </p:spTree>
    <p:extLst>
      <p:ext uri="{BB962C8B-B14F-4D97-AF65-F5344CB8AC3E}">
        <p14:creationId xmlns:p14="http://schemas.microsoft.com/office/powerpoint/2010/main" val="15994691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A7F4C-3974-5E30-D2A1-4FD79250B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D8409-4E8C-03BA-C05B-B4FA34CC67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A290924-809B-7DDF-5721-B8C3B415FC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62008B-61D2-D930-F3CE-F0C9EF3FB538}"/>
              </a:ext>
            </a:extLst>
          </p:cNvPr>
          <p:cNvSpPr>
            <a:spLocks noGrp="1"/>
          </p:cNvSpPr>
          <p:nvPr>
            <p:ph type="sldNum" sz="quarter" idx="5"/>
          </p:nvPr>
        </p:nvSpPr>
        <p:spPr/>
        <p:txBody>
          <a:bodyPr/>
          <a:lstStyle/>
          <a:p>
            <a:fld id="{8B57357D-CA45-44AD-B094-A7B3217256BA}" type="slidenum">
              <a:rPr lang="en-US" smtClean="0"/>
              <a:t>58</a:t>
            </a:fld>
            <a:endParaRPr lang="en-US"/>
          </a:p>
        </p:txBody>
      </p:sp>
    </p:spTree>
    <p:extLst>
      <p:ext uri="{BB962C8B-B14F-4D97-AF65-F5344CB8AC3E}">
        <p14:creationId xmlns:p14="http://schemas.microsoft.com/office/powerpoint/2010/main" val="20416357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54BB6-0172-28A8-E4D2-E3849D9E5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2AAE8-0E1A-F525-5D85-088541BB4F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A350C7-904D-8821-40C2-D434BB5E4E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277298-2505-3692-AB34-B9216EA68B26}"/>
              </a:ext>
            </a:extLst>
          </p:cNvPr>
          <p:cNvSpPr>
            <a:spLocks noGrp="1"/>
          </p:cNvSpPr>
          <p:nvPr>
            <p:ph type="sldNum" sz="quarter" idx="5"/>
          </p:nvPr>
        </p:nvSpPr>
        <p:spPr/>
        <p:txBody>
          <a:bodyPr/>
          <a:lstStyle/>
          <a:p>
            <a:fld id="{8B57357D-CA45-44AD-B094-A7B3217256BA}" type="slidenum">
              <a:rPr lang="en-US" smtClean="0"/>
              <a:t>59</a:t>
            </a:fld>
            <a:endParaRPr lang="en-US"/>
          </a:p>
        </p:txBody>
      </p:sp>
    </p:spTree>
    <p:extLst>
      <p:ext uri="{BB962C8B-B14F-4D97-AF65-F5344CB8AC3E}">
        <p14:creationId xmlns:p14="http://schemas.microsoft.com/office/powerpoint/2010/main" val="2311318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5AC0-0573-ACF4-2B4D-68A943FD8E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046F3-04DB-6AA1-DA38-5B9960D982A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457FD2-7900-57F1-DEE8-0F338EF49D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B8B2BD-A9AE-98DC-4057-5B71DD455C07}"/>
              </a:ext>
            </a:extLst>
          </p:cNvPr>
          <p:cNvSpPr>
            <a:spLocks noGrp="1"/>
          </p:cNvSpPr>
          <p:nvPr>
            <p:ph type="sldNum" sz="quarter" idx="5"/>
          </p:nvPr>
        </p:nvSpPr>
        <p:spPr/>
        <p:txBody>
          <a:bodyPr/>
          <a:lstStyle/>
          <a:p>
            <a:fld id="{8B57357D-CA45-44AD-B094-A7B3217256BA}" type="slidenum">
              <a:rPr lang="en-US" smtClean="0"/>
              <a:t>6</a:t>
            </a:fld>
            <a:endParaRPr lang="en-US"/>
          </a:p>
        </p:txBody>
      </p:sp>
    </p:spTree>
    <p:extLst>
      <p:ext uri="{BB962C8B-B14F-4D97-AF65-F5344CB8AC3E}">
        <p14:creationId xmlns:p14="http://schemas.microsoft.com/office/powerpoint/2010/main" val="492357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9057E-4D8E-0A93-AFA4-1E0E5564D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A517D-2F9E-DC36-75D3-75CE05653D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69D48F-FC5C-305C-FDDF-D59CCF7AC3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2E134E-F18A-2C39-A28B-3215814017DE}"/>
              </a:ext>
            </a:extLst>
          </p:cNvPr>
          <p:cNvSpPr>
            <a:spLocks noGrp="1"/>
          </p:cNvSpPr>
          <p:nvPr>
            <p:ph type="sldNum" sz="quarter" idx="5"/>
          </p:nvPr>
        </p:nvSpPr>
        <p:spPr/>
        <p:txBody>
          <a:bodyPr/>
          <a:lstStyle/>
          <a:p>
            <a:fld id="{8B57357D-CA45-44AD-B094-A7B3217256BA}" type="slidenum">
              <a:rPr lang="en-US" smtClean="0"/>
              <a:t>60</a:t>
            </a:fld>
            <a:endParaRPr lang="en-US"/>
          </a:p>
        </p:txBody>
      </p:sp>
    </p:spTree>
    <p:extLst>
      <p:ext uri="{BB962C8B-B14F-4D97-AF65-F5344CB8AC3E}">
        <p14:creationId xmlns:p14="http://schemas.microsoft.com/office/powerpoint/2010/main" val="68271953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CB3B3-5232-43BB-354D-BCBAB639A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97900-177C-32D7-A9AA-E7B06D1D9F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3DB86F-E44D-4805-DF46-EDCE1939E6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ABBE8F-6205-5DCD-3E6E-E9522892A2B4}"/>
              </a:ext>
            </a:extLst>
          </p:cNvPr>
          <p:cNvSpPr>
            <a:spLocks noGrp="1"/>
          </p:cNvSpPr>
          <p:nvPr>
            <p:ph type="sldNum" sz="quarter" idx="5"/>
          </p:nvPr>
        </p:nvSpPr>
        <p:spPr/>
        <p:txBody>
          <a:bodyPr/>
          <a:lstStyle/>
          <a:p>
            <a:fld id="{8B57357D-CA45-44AD-B094-A7B3217256BA}" type="slidenum">
              <a:rPr lang="en-US" smtClean="0"/>
              <a:t>61</a:t>
            </a:fld>
            <a:endParaRPr lang="en-US"/>
          </a:p>
        </p:txBody>
      </p:sp>
    </p:spTree>
    <p:extLst>
      <p:ext uri="{BB962C8B-B14F-4D97-AF65-F5344CB8AC3E}">
        <p14:creationId xmlns:p14="http://schemas.microsoft.com/office/powerpoint/2010/main" val="40058764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E5781-C9DC-C302-96B5-FEC13D600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94795-E9B2-7178-838F-0625C273B6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5FDD8F8-59B7-8D6F-5621-B44CB04546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5E28C7-7A8D-179A-8058-476EF4C8313B}"/>
              </a:ext>
            </a:extLst>
          </p:cNvPr>
          <p:cNvSpPr>
            <a:spLocks noGrp="1"/>
          </p:cNvSpPr>
          <p:nvPr>
            <p:ph type="sldNum" sz="quarter" idx="5"/>
          </p:nvPr>
        </p:nvSpPr>
        <p:spPr/>
        <p:txBody>
          <a:bodyPr/>
          <a:lstStyle/>
          <a:p>
            <a:fld id="{8B57357D-CA45-44AD-B094-A7B3217256BA}" type="slidenum">
              <a:rPr lang="en-US" smtClean="0"/>
              <a:t>62</a:t>
            </a:fld>
            <a:endParaRPr lang="en-US"/>
          </a:p>
        </p:txBody>
      </p:sp>
    </p:spTree>
    <p:extLst>
      <p:ext uri="{BB962C8B-B14F-4D97-AF65-F5344CB8AC3E}">
        <p14:creationId xmlns:p14="http://schemas.microsoft.com/office/powerpoint/2010/main" val="8559477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6EC72-A8EB-7D71-1A6A-A6EE455F01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67CB0-89E6-B7A0-06CE-0B46A07E91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537B54-882F-C2FF-7774-90E756E098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B14A28-DCC8-7FC9-E462-A695A00D75F6}"/>
              </a:ext>
            </a:extLst>
          </p:cNvPr>
          <p:cNvSpPr>
            <a:spLocks noGrp="1"/>
          </p:cNvSpPr>
          <p:nvPr>
            <p:ph type="sldNum" sz="quarter" idx="5"/>
          </p:nvPr>
        </p:nvSpPr>
        <p:spPr/>
        <p:txBody>
          <a:bodyPr/>
          <a:lstStyle/>
          <a:p>
            <a:fld id="{8B57357D-CA45-44AD-B094-A7B3217256BA}" type="slidenum">
              <a:rPr lang="en-US" smtClean="0"/>
              <a:t>63</a:t>
            </a:fld>
            <a:endParaRPr lang="en-US"/>
          </a:p>
        </p:txBody>
      </p:sp>
    </p:spTree>
    <p:extLst>
      <p:ext uri="{BB962C8B-B14F-4D97-AF65-F5344CB8AC3E}">
        <p14:creationId xmlns:p14="http://schemas.microsoft.com/office/powerpoint/2010/main" val="34658806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8B04B-B514-1FFB-01E5-F91FC984C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8966E-3F19-3EBC-1A50-CF42F5992D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679987-346B-9E95-644D-76DA4CCEFD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70176F-5510-65ED-7909-3841A466AC0E}"/>
              </a:ext>
            </a:extLst>
          </p:cNvPr>
          <p:cNvSpPr>
            <a:spLocks noGrp="1"/>
          </p:cNvSpPr>
          <p:nvPr>
            <p:ph type="sldNum" sz="quarter" idx="5"/>
          </p:nvPr>
        </p:nvSpPr>
        <p:spPr/>
        <p:txBody>
          <a:bodyPr/>
          <a:lstStyle/>
          <a:p>
            <a:fld id="{8B57357D-CA45-44AD-B094-A7B3217256BA}" type="slidenum">
              <a:rPr lang="en-US" smtClean="0"/>
              <a:t>64</a:t>
            </a:fld>
            <a:endParaRPr lang="en-US"/>
          </a:p>
        </p:txBody>
      </p:sp>
    </p:spTree>
    <p:extLst>
      <p:ext uri="{BB962C8B-B14F-4D97-AF65-F5344CB8AC3E}">
        <p14:creationId xmlns:p14="http://schemas.microsoft.com/office/powerpoint/2010/main" val="30317384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17B00-BD9D-B5F1-CF00-A81B67C1D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49333-5A70-956A-DB11-6F35B27086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B4A4FE-77C1-9EE3-4B4F-7EB303D16A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073393-95CC-CCBA-C2E9-C03E5A6813C0}"/>
              </a:ext>
            </a:extLst>
          </p:cNvPr>
          <p:cNvSpPr>
            <a:spLocks noGrp="1"/>
          </p:cNvSpPr>
          <p:nvPr>
            <p:ph type="sldNum" sz="quarter" idx="5"/>
          </p:nvPr>
        </p:nvSpPr>
        <p:spPr/>
        <p:txBody>
          <a:bodyPr/>
          <a:lstStyle/>
          <a:p>
            <a:fld id="{8B57357D-CA45-44AD-B094-A7B3217256BA}" type="slidenum">
              <a:rPr lang="en-US" smtClean="0"/>
              <a:t>65</a:t>
            </a:fld>
            <a:endParaRPr lang="en-US"/>
          </a:p>
        </p:txBody>
      </p:sp>
    </p:spTree>
    <p:extLst>
      <p:ext uri="{BB962C8B-B14F-4D97-AF65-F5344CB8AC3E}">
        <p14:creationId xmlns:p14="http://schemas.microsoft.com/office/powerpoint/2010/main" val="15126073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17B00-BD9D-B5F1-CF00-A81B67C1D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49333-5A70-956A-DB11-6F35B27086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B4A4FE-77C1-9EE3-4B4F-7EB303D16A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073393-95CC-CCBA-C2E9-C03E5A6813C0}"/>
              </a:ext>
            </a:extLst>
          </p:cNvPr>
          <p:cNvSpPr>
            <a:spLocks noGrp="1"/>
          </p:cNvSpPr>
          <p:nvPr>
            <p:ph type="sldNum" sz="quarter" idx="5"/>
          </p:nvPr>
        </p:nvSpPr>
        <p:spPr/>
        <p:txBody>
          <a:bodyPr/>
          <a:lstStyle/>
          <a:p>
            <a:fld id="{8B57357D-CA45-44AD-B094-A7B3217256BA}" type="slidenum">
              <a:rPr lang="en-US" smtClean="0"/>
              <a:t>66</a:t>
            </a:fld>
            <a:endParaRPr lang="en-US"/>
          </a:p>
        </p:txBody>
      </p:sp>
    </p:spTree>
    <p:extLst>
      <p:ext uri="{BB962C8B-B14F-4D97-AF65-F5344CB8AC3E}">
        <p14:creationId xmlns:p14="http://schemas.microsoft.com/office/powerpoint/2010/main" val="151260730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52304-E1DC-4CB2-25B9-70A84C6EB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202F1-01C8-18FD-6376-6E7B10EB6C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904D3B-DE5E-46B3-D383-A843CF1DA0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B22218-4DC9-1E1D-2791-401D60A23237}"/>
              </a:ext>
            </a:extLst>
          </p:cNvPr>
          <p:cNvSpPr>
            <a:spLocks noGrp="1"/>
          </p:cNvSpPr>
          <p:nvPr>
            <p:ph type="sldNum" sz="quarter" idx="5"/>
          </p:nvPr>
        </p:nvSpPr>
        <p:spPr/>
        <p:txBody>
          <a:bodyPr/>
          <a:lstStyle/>
          <a:p>
            <a:fld id="{8B57357D-CA45-44AD-B094-A7B3217256BA}" type="slidenum">
              <a:rPr lang="en-US" smtClean="0"/>
              <a:t>67</a:t>
            </a:fld>
            <a:endParaRPr lang="en-US"/>
          </a:p>
        </p:txBody>
      </p:sp>
    </p:spTree>
    <p:extLst>
      <p:ext uri="{BB962C8B-B14F-4D97-AF65-F5344CB8AC3E}">
        <p14:creationId xmlns:p14="http://schemas.microsoft.com/office/powerpoint/2010/main" val="18282855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DDC98-EE58-4906-807D-1C9FB6C37A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745E0-321F-0BAE-3EF8-1F4BCFF81B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902008-49F3-F95C-F154-D19BDDA7ED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C472E4-E18B-914B-876D-51F1989F988F}"/>
              </a:ext>
            </a:extLst>
          </p:cNvPr>
          <p:cNvSpPr>
            <a:spLocks noGrp="1"/>
          </p:cNvSpPr>
          <p:nvPr>
            <p:ph type="sldNum" sz="quarter" idx="5"/>
          </p:nvPr>
        </p:nvSpPr>
        <p:spPr/>
        <p:txBody>
          <a:bodyPr/>
          <a:lstStyle/>
          <a:p>
            <a:fld id="{8B57357D-CA45-44AD-B094-A7B3217256BA}" type="slidenum">
              <a:rPr lang="en-US" smtClean="0"/>
              <a:t>68</a:t>
            </a:fld>
            <a:endParaRPr lang="en-US"/>
          </a:p>
        </p:txBody>
      </p:sp>
    </p:spTree>
    <p:extLst>
      <p:ext uri="{BB962C8B-B14F-4D97-AF65-F5344CB8AC3E}">
        <p14:creationId xmlns:p14="http://schemas.microsoft.com/office/powerpoint/2010/main" val="108057444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DB997-B01A-D660-8A95-116B91C3F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6B1E7-D031-158F-74F0-E3EF3BADE21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DA7B11-E9D2-E5AA-56A6-21A1D7DDC6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7426B9-2833-8F14-315C-4E9F5400B731}"/>
              </a:ext>
            </a:extLst>
          </p:cNvPr>
          <p:cNvSpPr>
            <a:spLocks noGrp="1"/>
          </p:cNvSpPr>
          <p:nvPr>
            <p:ph type="sldNum" sz="quarter" idx="5"/>
          </p:nvPr>
        </p:nvSpPr>
        <p:spPr/>
        <p:txBody>
          <a:bodyPr/>
          <a:lstStyle/>
          <a:p>
            <a:fld id="{8B57357D-CA45-44AD-B094-A7B3217256BA}" type="slidenum">
              <a:rPr lang="en-US" smtClean="0"/>
              <a:t>69</a:t>
            </a:fld>
            <a:endParaRPr lang="en-US"/>
          </a:p>
        </p:txBody>
      </p:sp>
    </p:spTree>
    <p:extLst>
      <p:ext uri="{BB962C8B-B14F-4D97-AF65-F5344CB8AC3E}">
        <p14:creationId xmlns:p14="http://schemas.microsoft.com/office/powerpoint/2010/main" val="881751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357D-CA45-44AD-B094-A7B3217256BA}" type="slidenum">
              <a:rPr lang="en-US" smtClean="0"/>
              <a:t>7</a:t>
            </a:fld>
            <a:endParaRPr lang="en-US"/>
          </a:p>
        </p:txBody>
      </p:sp>
    </p:spTree>
    <p:extLst>
      <p:ext uri="{BB962C8B-B14F-4D97-AF65-F5344CB8AC3E}">
        <p14:creationId xmlns:p14="http://schemas.microsoft.com/office/powerpoint/2010/main" val="10344370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FF066-BDE4-B8C9-2A9E-F90607EE60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96D49-502F-7D26-9F24-124C9EB6EE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A1CA28-F256-1FE5-128F-F6BC4B04D7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FEA653-67C2-64A6-EA72-FE98833DAA48}"/>
              </a:ext>
            </a:extLst>
          </p:cNvPr>
          <p:cNvSpPr>
            <a:spLocks noGrp="1"/>
          </p:cNvSpPr>
          <p:nvPr>
            <p:ph type="sldNum" sz="quarter" idx="5"/>
          </p:nvPr>
        </p:nvSpPr>
        <p:spPr/>
        <p:txBody>
          <a:bodyPr/>
          <a:lstStyle/>
          <a:p>
            <a:fld id="{8B57357D-CA45-44AD-B094-A7B3217256BA}" type="slidenum">
              <a:rPr lang="en-US" smtClean="0"/>
              <a:t>70</a:t>
            </a:fld>
            <a:endParaRPr lang="en-US"/>
          </a:p>
        </p:txBody>
      </p:sp>
    </p:spTree>
    <p:extLst>
      <p:ext uri="{BB962C8B-B14F-4D97-AF65-F5344CB8AC3E}">
        <p14:creationId xmlns:p14="http://schemas.microsoft.com/office/powerpoint/2010/main" val="37022747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4DF2D-97F1-F34F-E478-BBEFE21DA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4AFC4-620D-90D9-CB0D-4BD4702C33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C98BB5-A9F0-5A66-46D5-B5503F925A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EDD168-D3F5-2872-2EA2-6C33C6147204}"/>
              </a:ext>
            </a:extLst>
          </p:cNvPr>
          <p:cNvSpPr>
            <a:spLocks noGrp="1"/>
          </p:cNvSpPr>
          <p:nvPr>
            <p:ph type="sldNum" sz="quarter" idx="5"/>
          </p:nvPr>
        </p:nvSpPr>
        <p:spPr/>
        <p:txBody>
          <a:bodyPr/>
          <a:lstStyle/>
          <a:p>
            <a:fld id="{8B57357D-CA45-44AD-B094-A7B3217256BA}" type="slidenum">
              <a:rPr lang="en-US" smtClean="0"/>
              <a:t>71</a:t>
            </a:fld>
            <a:endParaRPr lang="en-US"/>
          </a:p>
        </p:txBody>
      </p:sp>
    </p:spTree>
    <p:extLst>
      <p:ext uri="{BB962C8B-B14F-4D97-AF65-F5344CB8AC3E}">
        <p14:creationId xmlns:p14="http://schemas.microsoft.com/office/powerpoint/2010/main" val="28141104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ED56-999E-929F-7AEA-2417A63CC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886EE-7B77-ABF7-E3D2-22FB00E9D7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5F5EFBC-29E0-5979-6E36-DF3A4CD7DD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9066D1-21FD-88AB-3B8E-A68E3077637A}"/>
              </a:ext>
            </a:extLst>
          </p:cNvPr>
          <p:cNvSpPr>
            <a:spLocks noGrp="1"/>
          </p:cNvSpPr>
          <p:nvPr>
            <p:ph type="sldNum" sz="quarter" idx="5"/>
          </p:nvPr>
        </p:nvSpPr>
        <p:spPr/>
        <p:txBody>
          <a:bodyPr/>
          <a:lstStyle/>
          <a:p>
            <a:fld id="{8B57357D-CA45-44AD-B094-A7B3217256BA}" type="slidenum">
              <a:rPr lang="en-US" smtClean="0"/>
              <a:t>72</a:t>
            </a:fld>
            <a:endParaRPr lang="en-US"/>
          </a:p>
        </p:txBody>
      </p:sp>
    </p:spTree>
    <p:extLst>
      <p:ext uri="{BB962C8B-B14F-4D97-AF65-F5344CB8AC3E}">
        <p14:creationId xmlns:p14="http://schemas.microsoft.com/office/powerpoint/2010/main" val="3931974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DFB02-A79A-17EA-6697-DFC80EB29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B093A2-2257-A184-0328-769A8126C4E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17E282-FD17-DF70-4EEC-2299274252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773625-B78E-9C09-AF3D-3AA100F13E8B}"/>
              </a:ext>
            </a:extLst>
          </p:cNvPr>
          <p:cNvSpPr>
            <a:spLocks noGrp="1"/>
          </p:cNvSpPr>
          <p:nvPr>
            <p:ph type="sldNum" sz="quarter" idx="5"/>
          </p:nvPr>
        </p:nvSpPr>
        <p:spPr/>
        <p:txBody>
          <a:bodyPr/>
          <a:lstStyle/>
          <a:p>
            <a:fld id="{8B57357D-CA45-44AD-B094-A7B3217256BA}" type="slidenum">
              <a:rPr lang="en-US" smtClean="0"/>
              <a:t>8</a:t>
            </a:fld>
            <a:endParaRPr lang="en-US"/>
          </a:p>
        </p:txBody>
      </p:sp>
    </p:spTree>
    <p:extLst>
      <p:ext uri="{BB962C8B-B14F-4D97-AF65-F5344CB8AC3E}">
        <p14:creationId xmlns:p14="http://schemas.microsoft.com/office/powerpoint/2010/main" val="3949503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1C3C-66DD-B443-C5BC-283013BC9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3DD55-DEFC-67F6-BCCE-F723C65752D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1BC41C-0542-1412-B921-33447DFE71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FFE7E6-3388-2C74-C65F-58A8225FC83D}"/>
              </a:ext>
            </a:extLst>
          </p:cNvPr>
          <p:cNvSpPr>
            <a:spLocks noGrp="1"/>
          </p:cNvSpPr>
          <p:nvPr>
            <p:ph type="sldNum" sz="quarter" idx="5"/>
          </p:nvPr>
        </p:nvSpPr>
        <p:spPr/>
        <p:txBody>
          <a:bodyPr/>
          <a:lstStyle/>
          <a:p>
            <a:fld id="{8B57357D-CA45-44AD-B094-A7B3217256BA}" type="slidenum">
              <a:rPr lang="en-US" smtClean="0"/>
              <a:t>9</a:t>
            </a:fld>
            <a:endParaRPr lang="en-US"/>
          </a:p>
        </p:txBody>
      </p:sp>
    </p:spTree>
    <p:extLst>
      <p:ext uri="{BB962C8B-B14F-4D97-AF65-F5344CB8AC3E}">
        <p14:creationId xmlns:p14="http://schemas.microsoft.com/office/powerpoint/2010/main" val="3407335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8B112-CCA1-AD29-434B-D3C71B5401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66C4AF-1DB2-BC12-EB51-6B042095E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538446-76E8-465D-EDC5-8D813A8C0B28}"/>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5" name="Footer Placeholder 4">
            <a:extLst>
              <a:ext uri="{FF2B5EF4-FFF2-40B4-BE49-F238E27FC236}">
                <a16:creationId xmlns:a16="http://schemas.microsoft.com/office/drawing/2014/main" id="{1B469938-BE63-D01C-2DB7-FF4A511390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F68CB0-0606-2941-C2E2-E9F118C0C82A}"/>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3436077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20CA6-FF44-0311-7CB7-A98AD5D849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6868E1-1583-DCD7-F838-1E5532D6F6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9555F-79FE-73FA-5A77-FD25A3E044C0}"/>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5" name="Footer Placeholder 4">
            <a:extLst>
              <a:ext uri="{FF2B5EF4-FFF2-40B4-BE49-F238E27FC236}">
                <a16:creationId xmlns:a16="http://schemas.microsoft.com/office/drawing/2014/main" id="{C863B5F4-F763-4715-105E-73BABABD49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732E39-BCA4-1668-ABC6-F2C0FE74B11A}"/>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3562016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97F7D5-5829-9337-5E1F-63E005421A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FC5CA-07A1-43D4-EC69-7DB2984F4C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C4B49C-88D1-51E4-0E43-1CEBCE34DD14}"/>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5" name="Footer Placeholder 4">
            <a:extLst>
              <a:ext uri="{FF2B5EF4-FFF2-40B4-BE49-F238E27FC236}">
                <a16:creationId xmlns:a16="http://schemas.microsoft.com/office/drawing/2014/main" id="{C01C8777-6F37-40B2-5878-F0EFF435CE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B55C7-3941-75FB-30BA-92927E0A79C0}"/>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654427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5A4BE-0F2D-804C-CD3A-90811FCB5D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1E50CD-BB13-6589-DB75-F1C964E88A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ED85C-F23B-A5BC-8DD6-F18BC952EA3A}"/>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5" name="Footer Placeholder 4">
            <a:extLst>
              <a:ext uri="{FF2B5EF4-FFF2-40B4-BE49-F238E27FC236}">
                <a16:creationId xmlns:a16="http://schemas.microsoft.com/office/drawing/2014/main" id="{390FDCDC-2BB4-5A47-F633-6CAD9FFE6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AC68E1-1A8F-D7C3-21FF-2CE5C73DE5B6}"/>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1427941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6B701-C246-E59C-C15F-FC2E8163E6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73EC4D9-AB33-F0E7-540D-4E06792C58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D05B9F-A158-D60F-0234-46ECCE1A96A4}"/>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5" name="Footer Placeholder 4">
            <a:extLst>
              <a:ext uri="{FF2B5EF4-FFF2-40B4-BE49-F238E27FC236}">
                <a16:creationId xmlns:a16="http://schemas.microsoft.com/office/drawing/2014/main" id="{8F7D9AC5-407C-92E4-3D77-63BA65460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22FF-A7C7-FF9E-69AC-26C3F7F565E5}"/>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258993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27163-939B-D0A1-69D1-431004B6EA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7B2C6C-92EE-3D2E-00F3-07071C5C80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10225A-8F5A-54B5-6691-EB829D260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5AD096-97B7-27B1-0D80-D8046F97528E}"/>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6" name="Footer Placeholder 5">
            <a:extLst>
              <a:ext uri="{FF2B5EF4-FFF2-40B4-BE49-F238E27FC236}">
                <a16:creationId xmlns:a16="http://schemas.microsoft.com/office/drawing/2014/main" id="{BCAD7E9B-52E2-8A0C-FBA1-1590300AF0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2945EA-C0C3-61F3-9EA8-533324E4EE86}"/>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262667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B36BF-F2FB-CE8E-4D3C-EEE58A740D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14EDB8-3F9D-8209-B927-9A659129C0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C77494-9A27-F8DA-6DF9-73D3CC06E9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4BD585-FED7-379B-D0CE-96B841314E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662CA7-594B-D365-80E9-D4FC25C011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AC54FF-12B0-81C0-B35E-B19296BCE4A8}"/>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8" name="Footer Placeholder 7">
            <a:extLst>
              <a:ext uri="{FF2B5EF4-FFF2-40B4-BE49-F238E27FC236}">
                <a16:creationId xmlns:a16="http://schemas.microsoft.com/office/drawing/2014/main" id="{AA278DE2-6342-0865-08B9-8E1B1F93A3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FBA002-B087-B4C1-3402-8CA96603E572}"/>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1346293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65C1C-B31B-C68B-1F3D-94FD697CA4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C837DD-66D7-2FC0-B1F1-0BF2526FD66C}"/>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4" name="Footer Placeholder 3">
            <a:extLst>
              <a:ext uri="{FF2B5EF4-FFF2-40B4-BE49-F238E27FC236}">
                <a16:creationId xmlns:a16="http://schemas.microsoft.com/office/drawing/2014/main" id="{C2FE5B4B-44C1-ED25-2515-9536A88941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1C901F-CE29-4D30-E655-55AEB78892DE}"/>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4137208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9122B9-6454-E6E0-7D09-598C11F856C6}"/>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3" name="Footer Placeholder 2">
            <a:extLst>
              <a:ext uri="{FF2B5EF4-FFF2-40B4-BE49-F238E27FC236}">
                <a16:creationId xmlns:a16="http://schemas.microsoft.com/office/drawing/2014/main" id="{36D748B6-6267-482B-9D54-F89F2C6D3F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2DF187-83D4-1EF6-5B65-D26787E332AA}"/>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3456375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A76A0-EB6D-0254-8EED-74F9B3968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1BD113-7750-7E37-3DF4-FAE1A57CC4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3DD80C-E7EB-84C5-2546-B351676974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216461-7DDA-3ABB-1696-7A4EF617E521}"/>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6" name="Footer Placeholder 5">
            <a:extLst>
              <a:ext uri="{FF2B5EF4-FFF2-40B4-BE49-F238E27FC236}">
                <a16:creationId xmlns:a16="http://schemas.microsoft.com/office/drawing/2014/main" id="{E5E9D22F-F291-0193-FB0D-437F2FA488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BC690-C16A-D76C-5559-C864846F56D8}"/>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2753244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2F5D0-5FE8-920C-3E4E-D2F1959A8D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4149CB-27F2-B03C-C6DC-F524B379CB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F72DD3-22FD-E843-9F8E-EF504068D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2E617A-5976-E774-D117-47EAFC339D23}"/>
              </a:ext>
            </a:extLst>
          </p:cNvPr>
          <p:cNvSpPr>
            <a:spLocks noGrp="1"/>
          </p:cNvSpPr>
          <p:nvPr>
            <p:ph type="dt" sz="half" idx="10"/>
          </p:nvPr>
        </p:nvSpPr>
        <p:spPr/>
        <p:txBody>
          <a:bodyPr/>
          <a:lstStyle/>
          <a:p>
            <a:fld id="{C1124471-0BA6-4186-86DA-E9B43431C3E2}" type="datetimeFigureOut">
              <a:rPr lang="en-US" smtClean="0"/>
              <a:t>8/19/2026</a:t>
            </a:fld>
            <a:endParaRPr lang="en-US"/>
          </a:p>
        </p:txBody>
      </p:sp>
      <p:sp>
        <p:nvSpPr>
          <p:cNvPr id="6" name="Footer Placeholder 5">
            <a:extLst>
              <a:ext uri="{FF2B5EF4-FFF2-40B4-BE49-F238E27FC236}">
                <a16:creationId xmlns:a16="http://schemas.microsoft.com/office/drawing/2014/main" id="{01C4A59F-FB0D-067F-ACFC-C5DE8E8A6A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ADA5DB-A4A5-8D09-9F6C-FBEC38F30053}"/>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966609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84F09F-94AB-A4EF-644B-4B91EBDE32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45224-9765-FEB8-8A16-CE559AC9B2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01588B-7BA6-E18F-BE33-DF09308D3F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124471-0BA6-4186-86DA-E9B43431C3E2}" type="datetimeFigureOut">
              <a:rPr lang="en-US" smtClean="0"/>
              <a:t>8/19/2026</a:t>
            </a:fld>
            <a:endParaRPr lang="en-US"/>
          </a:p>
        </p:txBody>
      </p:sp>
      <p:sp>
        <p:nvSpPr>
          <p:cNvPr id="5" name="Footer Placeholder 4">
            <a:extLst>
              <a:ext uri="{FF2B5EF4-FFF2-40B4-BE49-F238E27FC236}">
                <a16:creationId xmlns:a16="http://schemas.microsoft.com/office/drawing/2014/main" id="{B2AB1C9E-4D2F-5E88-9036-83E39ABD72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936A1F5-0BAE-0AB2-5738-B7A5BCEE5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3695B4-CD06-4293-B57C-3DF46340E434}" type="slidenum">
              <a:rPr lang="en-US" smtClean="0"/>
              <a:t>‹#›</a:t>
            </a:fld>
            <a:endParaRPr lang="en-US"/>
          </a:p>
        </p:txBody>
      </p:sp>
    </p:spTree>
    <p:extLst>
      <p:ext uri="{BB962C8B-B14F-4D97-AF65-F5344CB8AC3E}">
        <p14:creationId xmlns:p14="http://schemas.microsoft.com/office/powerpoint/2010/main" val="3310201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mailto:osfm.quest@ncdoi.gov" TargetMode="External"/><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mailto:osfm.quest@ncdoi.gov" TargetMode="External"/><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9.jpeg"/><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mailto:osfmexamsupport@questionmark.com" TargetMode="External"/><Relationship Id="rId5" Type="http://schemas.openxmlformats.org/officeDocument/2006/relationships/hyperlink" Target="mailto:OSFM.quest@ncdoi.gov" TargetMode="Externa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1.png"/><Relationship Id="rId5" Type="http://schemas.openxmlformats.org/officeDocument/2006/relationships/hyperlink" Target="#Tabs"/><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2.jpeg"/><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audio" Target="../media/media24.mp3"/><Relationship Id="rId7" Type="http://schemas.openxmlformats.org/officeDocument/2006/relationships/image" Target="../media/image5.png"/><Relationship Id="rId2" Type="http://schemas.microsoft.com/office/2007/relationships/media" Target="../media/media24.mp3"/><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notesSlide" Target="../notesSlides/notesSlide26.xml"/><Relationship Id="rId4"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26.jpeg"/><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28.jpe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27.png"/><Relationship Id="rId5" Type="http://schemas.openxmlformats.org/officeDocument/2006/relationships/image" Target="../media/image3.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31.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mailto:terri.tart@ncdoi.gov" TargetMode="External"/><Relationship Id="rId7" Type="http://schemas.openxmlformats.org/officeDocument/2006/relationships/hyperlink" Target="mailto:ronae.bennett@ncdoi.gov"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hyperlink" Target="mailto:jennifer.hollyfield@ncdoi.gov" TargetMode="External"/><Relationship Id="rId5" Type="http://schemas.openxmlformats.org/officeDocument/2006/relationships/hyperlink" Target="mailto:renita.denton@ncdoi.gov" TargetMode="External"/><Relationship Id="rId10" Type="http://schemas.openxmlformats.org/officeDocument/2006/relationships/hyperlink" Target="mailto:osfmexamsupport@questionmark.com" TargetMode="External"/><Relationship Id="rId4" Type="http://schemas.openxmlformats.org/officeDocument/2006/relationships/hyperlink" Target="mailto:sarah.shannon@ncdoi.gov" TargetMode="External"/><Relationship Id="rId9" Type="http://schemas.openxmlformats.org/officeDocument/2006/relationships/hyperlink" Target="mailto:osfm.quest@ncdoi.gov"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5.png"/><Relationship Id="rId5" Type="http://schemas.openxmlformats.org/officeDocument/2006/relationships/image" Target="../media/image26.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9.mp3"/><Relationship Id="rId1" Type="http://schemas.microsoft.com/office/2007/relationships/media" Target="../media/media29.mp3"/><Relationship Id="rId5" Type="http://schemas.openxmlformats.org/officeDocument/2006/relationships/image" Target="../media/image5.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0.mp3"/><Relationship Id="rId1" Type="http://schemas.microsoft.com/office/2007/relationships/media" Target="../media/media30.mp3"/><Relationship Id="rId5" Type="http://schemas.openxmlformats.org/officeDocument/2006/relationships/image" Target="../media/image5.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image" Target="../media/image5.png"/><Relationship Id="rId5" Type="http://schemas.openxmlformats.org/officeDocument/2006/relationships/image" Target="../media/image32.jpe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5.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35.pn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37.pn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hyperlink" Target="mailto:osfm.quest@ncdoi.gov" TargetMode="External"/><Relationship Id="rId5" Type="http://schemas.openxmlformats.org/officeDocument/2006/relationships/hyperlink" Target="mailto:support@questionmark.com" TargetMode="External"/><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5.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5.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38.mp3"/><Relationship Id="rId1" Type="http://schemas.microsoft.com/office/2007/relationships/media" Target="../media/media38.mp3"/><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image" Target="../media/image5.png"/><Relationship Id="rId5" Type="http://schemas.openxmlformats.org/officeDocument/2006/relationships/image" Target="../media/image34.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5.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1.mp3"/><Relationship Id="rId1" Type="http://schemas.microsoft.com/office/2007/relationships/media" Target="../media/media41.mp3"/><Relationship Id="rId5" Type="http://schemas.openxmlformats.org/officeDocument/2006/relationships/image" Target="../media/image5.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6.xml"/><Relationship Id="rId7" Type="http://schemas.openxmlformats.org/officeDocument/2006/relationships/image" Target="../media/image33.jpeg"/><Relationship Id="rId2" Type="http://schemas.openxmlformats.org/officeDocument/2006/relationships/audio" Target="../media/media42.mp3"/><Relationship Id="rId1" Type="http://schemas.microsoft.com/office/2007/relationships/media" Target="../media/media42.mp3"/><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44.xml"/><Relationship Id="rId9" Type="http://schemas.openxmlformats.org/officeDocument/2006/relationships/image" Target="../media/image5.png"/></Relationships>
</file>

<file path=ppt/slides/_rels/slide4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6.xml"/><Relationship Id="rId7" Type="http://schemas.openxmlformats.org/officeDocument/2006/relationships/image" Target="../media/image44.pn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image" Target="NULL" TargetMode="External"/><Relationship Id="rId11" Type="http://schemas.openxmlformats.org/officeDocument/2006/relationships/image" Target="../media/image5.png"/><Relationship Id="rId5" Type="http://schemas.openxmlformats.org/officeDocument/2006/relationships/image" Target="../media/image43.jpeg"/><Relationship Id="rId10" Type="http://schemas.openxmlformats.org/officeDocument/2006/relationships/image" Target="../media/image47.png"/><Relationship Id="rId4" Type="http://schemas.openxmlformats.org/officeDocument/2006/relationships/notesSlide" Target="../notesSlides/notesSlide45.xml"/><Relationship Id="rId9"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4.mp3"/><Relationship Id="rId1" Type="http://schemas.microsoft.com/office/2007/relationships/media" Target="../media/media44.mp3"/><Relationship Id="rId6" Type="http://schemas.openxmlformats.org/officeDocument/2006/relationships/image" Target="../media/image5.png"/><Relationship Id="rId5" Type="http://schemas.openxmlformats.org/officeDocument/2006/relationships/image" Target="../media/image48.jpe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5.png"/><Relationship Id="rId5" Type="http://schemas.openxmlformats.org/officeDocument/2006/relationships/image" Target="../media/image48.jpe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6.mp3"/><Relationship Id="rId1" Type="http://schemas.microsoft.com/office/2007/relationships/media" Target="../media/media46.mp3"/><Relationship Id="rId6" Type="http://schemas.openxmlformats.org/officeDocument/2006/relationships/image" Target="../media/image5.png"/><Relationship Id="rId5" Type="http://schemas.openxmlformats.org/officeDocument/2006/relationships/image" Target="../media/image49.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7.mp3"/><Relationship Id="rId1" Type="http://schemas.microsoft.com/office/2007/relationships/media" Target="../media/media47.mp3"/><Relationship Id="rId6" Type="http://schemas.openxmlformats.org/officeDocument/2006/relationships/image" Target="../media/image5.png"/><Relationship Id="rId5" Type="http://schemas.openxmlformats.org/officeDocument/2006/relationships/image" Target="../media/image50.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48.mp3"/><Relationship Id="rId1" Type="http://schemas.microsoft.com/office/2007/relationships/media" Target="../media/media48.mp3"/><Relationship Id="rId6" Type="http://schemas.microsoft.com/office/2007/relationships/hdphoto" Target="../media/hdphoto1.wdp"/><Relationship Id="rId5" Type="http://schemas.openxmlformats.org/officeDocument/2006/relationships/image" Target="../media/image51.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9.mp3"/><Relationship Id="rId1" Type="http://schemas.microsoft.com/office/2007/relationships/media" Target="../media/media49.mp3"/><Relationship Id="rId5" Type="http://schemas.openxmlformats.org/officeDocument/2006/relationships/image" Target="../media/image5.pn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jpe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jpe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55.png"/><Relationship Id="rId11" Type="http://schemas.openxmlformats.org/officeDocument/2006/relationships/image" Target="../media/image60.jpe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0.mp3"/><Relationship Id="rId1" Type="http://schemas.microsoft.com/office/2007/relationships/media" Target="../media/media50.mp3"/><Relationship Id="rId6" Type="http://schemas.openxmlformats.org/officeDocument/2006/relationships/image" Target="../media/image5.png"/><Relationship Id="rId5" Type="http://schemas.openxmlformats.org/officeDocument/2006/relationships/image" Target="../media/image64.jpeg"/><Relationship Id="rId4"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1.mp3"/><Relationship Id="rId1" Type="http://schemas.microsoft.com/office/2007/relationships/media" Target="../media/media51.mp3"/><Relationship Id="rId5" Type="http://schemas.openxmlformats.org/officeDocument/2006/relationships/image" Target="../media/image5.png"/><Relationship Id="rId4"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2.mp3"/><Relationship Id="rId1" Type="http://schemas.microsoft.com/office/2007/relationships/media" Target="../media/media52.mp3"/><Relationship Id="rId6" Type="http://schemas.openxmlformats.org/officeDocument/2006/relationships/image" Target="../media/image5.png"/><Relationship Id="rId5" Type="http://schemas.openxmlformats.org/officeDocument/2006/relationships/hyperlink" Target="mailto:osfm.quest@ncdoi.gov" TargetMode="External"/><Relationship Id="rId4"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67.png"/><Relationship Id="rId2" Type="http://schemas.openxmlformats.org/officeDocument/2006/relationships/audio" Target="../media/media53.mp3"/><Relationship Id="rId1" Type="http://schemas.microsoft.com/office/2007/relationships/media" Target="../media/media53.mp3"/><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slideLayout" Target="../slideLayouts/slideLayout6.xml"/><Relationship Id="rId7" Type="http://schemas.openxmlformats.org/officeDocument/2006/relationships/image" Target="../media/image68.png"/><Relationship Id="rId2" Type="http://schemas.openxmlformats.org/officeDocument/2006/relationships/audio" Target="../media/media54.mp3"/><Relationship Id="rId1" Type="http://schemas.microsoft.com/office/2007/relationships/media" Target="../media/media54.mp3"/><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notesSlide" Target="../notesSlides/notesSlide57.xml"/><Relationship Id="rId9" Type="http://schemas.openxmlformats.org/officeDocument/2006/relationships/image" Target="../media/image5.png"/></Relationships>
</file>

<file path=ppt/slides/_rels/slide5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71.png"/><Relationship Id="rId2" Type="http://schemas.openxmlformats.org/officeDocument/2006/relationships/audio" Target="../media/media55.mp3"/><Relationship Id="rId1" Type="http://schemas.microsoft.com/office/2007/relationships/media" Target="../media/media55.mp3"/><Relationship Id="rId6" Type="http://schemas.openxmlformats.org/officeDocument/2006/relationships/image" Target="../media/image70.png"/><Relationship Id="rId5" Type="http://schemas.openxmlformats.org/officeDocument/2006/relationships/image" Target="../media/image3.png"/><Relationship Id="rId4"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74.png"/><Relationship Id="rId2" Type="http://schemas.openxmlformats.org/officeDocument/2006/relationships/audio" Target="../media/media56.mp3"/><Relationship Id="rId1" Type="http://schemas.microsoft.com/office/2007/relationships/media" Target="../media/media56.mp3"/><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7.mp3"/><Relationship Id="rId1" Type="http://schemas.microsoft.com/office/2007/relationships/media" Target="../media/media57.mp3"/><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8.mp3"/><Relationship Id="rId1" Type="http://schemas.microsoft.com/office/2007/relationships/media" Target="../media/media58.mp3"/><Relationship Id="rId5" Type="http://schemas.openxmlformats.org/officeDocument/2006/relationships/image" Target="../media/image5.png"/><Relationship Id="rId4"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59.mp3"/><Relationship Id="rId1" Type="http://schemas.microsoft.com/office/2007/relationships/media" Target="../media/media59.mp3"/><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0.mp3"/><Relationship Id="rId1" Type="http://schemas.microsoft.com/office/2007/relationships/media" Target="../media/media60.mp3"/><Relationship Id="rId6" Type="http://schemas.openxmlformats.org/officeDocument/2006/relationships/image" Target="../media/image5.png"/><Relationship Id="rId5" Type="http://schemas.openxmlformats.org/officeDocument/2006/relationships/image" Target="../media/image77.jpeg"/><Relationship Id="rId4"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1.mp3"/><Relationship Id="rId1" Type="http://schemas.microsoft.com/office/2007/relationships/media" Target="../media/media61.mp3"/><Relationship Id="rId5" Type="http://schemas.openxmlformats.org/officeDocument/2006/relationships/image" Target="../media/image5.png"/><Relationship Id="rId4"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62.mp3"/><Relationship Id="rId1" Type="http://schemas.microsoft.com/office/2007/relationships/media" Target="../media/media62.mp3"/><Relationship Id="rId6" Type="http://schemas.openxmlformats.org/officeDocument/2006/relationships/image" Target="NULL" TargetMode="External"/><Relationship Id="rId5" Type="http://schemas.openxmlformats.org/officeDocument/2006/relationships/image" Target="../media/image78.png"/><Relationship Id="rId4"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3.mp3"/><Relationship Id="rId1" Type="http://schemas.microsoft.com/office/2007/relationships/media" Target="../media/media63.mp3"/><Relationship Id="rId6" Type="http://schemas.openxmlformats.org/officeDocument/2006/relationships/image" Target="../media/image5.png"/><Relationship Id="rId5" Type="http://schemas.openxmlformats.org/officeDocument/2006/relationships/hyperlink" Target="mailto:osfmexamsupport@questionmark.com" TargetMode="External"/><Relationship Id="rId4"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4.mp3"/><Relationship Id="rId1" Type="http://schemas.microsoft.com/office/2007/relationships/media" Target="../media/media64.mp3"/><Relationship Id="rId5" Type="http://schemas.openxmlformats.org/officeDocument/2006/relationships/image" Target="../media/image5.png"/><Relationship Id="rId4"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5.mp3"/><Relationship Id="rId1" Type="http://schemas.microsoft.com/office/2007/relationships/media" Target="../media/media65.mp3"/><Relationship Id="rId5" Type="http://schemas.openxmlformats.org/officeDocument/2006/relationships/image" Target="../media/image5.png"/><Relationship Id="rId4"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6.mp3"/><Relationship Id="rId1" Type="http://schemas.microsoft.com/office/2007/relationships/media" Target="../media/media66.mp3"/><Relationship Id="rId6" Type="http://schemas.openxmlformats.org/officeDocument/2006/relationships/image" Target="../media/image5.png"/><Relationship Id="rId5" Type="http://schemas.openxmlformats.org/officeDocument/2006/relationships/image" Target="../media/image79.png"/><Relationship Id="rId4"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0.jpe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7.mp3"/><Relationship Id="rId1" Type="http://schemas.microsoft.com/office/2007/relationships/media" Target="../media/media67.mp3"/><Relationship Id="rId6" Type="http://schemas.openxmlformats.org/officeDocument/2006/relationships/image" Target="../media/image5.png"/><Relationship Id="rId5" Type="http://schemas.openxmlformats.org/officeDocument/2006/relationships/image" Target="../media/image80.png"/><Relationship Id="rId4"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8.mp3"/><Relationship Id="rId1" Type="http://schemas.microsoft.com/office/2007/relationships/media" Target="../media/media68.mp3"/><Relationship Id="rId6" Type="http://schemas.openxmlformats.org/officeDocument/2006/relationships/image" Target="../media/image5.png"/><Relationship Id="rId5" Type="http://schemas.openxmlformats.org/officeDocument/2006/relationships/image" Target="../media/image81.png"/><Relationship Id="rId4"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9.mp3"/><Relationship Id="rId1" Type="http://schemas.microsoft.com/office/2007/relationships/media" Target="../media/media69.mp3"/><Relationship Id="rId6" Type="http://schemas.openxmlformats.org/officeDocument/2006/relationships/image" Target="../media/image5.png"/><Relationship Id="rId5" Type="http://schemas.openxmlformats.org/officeDocument/2006/relationships/image" Target="../media/image82.jpeg"/><Relationship Id="rId4" Type="http://schemas.openxmlformats.org/officeDocument/2006/relationships/notesSlide" Target="../notesSlides/notesSlide7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4C680-6A3A-BF32-D467-D6E805DFC9E3}"/>
              </a:ext>
            </a:extLst>
          </p:cNvPr>
          <p:cNvSpPr>
            <a:spLocks noGrp="1"/>
          </p:cNvSpPr>
          <p:nvPr>
            <p:ph type="title"/>
          </p:nvPr>
        </p:nvSpPr>
        <p:spPr>
          <a:xfrm>
            <a:off x="2084026" y="283882"/>
            <a:ext cx="8023948" cy="609601"/>
          </a:xfrm>
          <a:ln w="28575">
            <a:solidFill>
              <a:schemeClr val="tx1"/>
            </a:solidFill>
          </a:ln>
        </p:spPr>
        <p:txBody>
          <a:bodyPr>
            <a:normAutofit fontScale="90000"/>
          </a:bodyPr>
          <a:lstStyle/>
          <a:p>
            <a:r>
              <a:rPr lang="en-US" sz="3600" b="1" dirty="0"/>
              <a:t>COQB CANDIDATE INFORMATION BULLETIN</a:t>
            </a:r>
          </a:p>
        </p:txBody>
      </p:sp>
      <p:sp>
        <p:nvSpPr>
          <p:cNvPr id="6" name="TextBox 5">
            <a:extLst>
              <a:ext uri="{FF2B5EF4-FFF2-40B4-BE49-F238E27FC236}">
                <a16:creationId xmlns:a16="http://schemas.microsoft.com/office/drawing/2014/main" id="{1E821E73-052D-2B91-54BA-0655DE439062}"/>
              </a:ext>
            </a:extLst>
          </p:cNvPr>
          <p:cNvSpPr txBox="1"/>
          <p:nvPr/>
        </p:nvSpPr>
        <p:spPr>
          <a:xfrm>
            <a:off x="5643431" y="3142323"/>
            <a:ext cx="6094378" cy="1876283"/>
          </a:xfrm>
          <a:prstGeom prst="rect">
            <a:avLst/>
          </a:prstGeom>
          <a:noFill/>
        </p:spPr>
        <p:txBody>
          <a:bodyPr wrap="square">
            <a:spAutoFit/>
          </a:bodyPr>
          <a:lstStyle/>
          <a:p>
            <a:pPr marL="0" marR="0" algn="ctr">
              <a:lnSpc>
                <a:spcPct val="107000"/>
              </a:lnSpc>
              <a:spcAft>
                <a:spcPts val="800"/>
              </a:spcAft>
              <a:buNone/>
            </a:pPr>
            <a:r>
              <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WARNING!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dirty="0"/>
              <a:t>Candidates are responsible for all content within the CIB. Failure to comply with the CIB may result in test failure, forfeiture of test fees, up to and including civil penalties and possible criminal charges. Be prepared by reading the Candidate Information Bulletin!</a:t>
            </a:r>
            <a:endParaRPr lang="en-US" b="1" dirty="0">
              <a:solidFill>
                <a:srgbClr val="FF0000"/>
              </a:solidFill>
            </a:endParaRPr>
          </a:p>
        </p:txBody>
      </p:sp>
      <p:pic>
        <p:nvPicPr>
          <p:cNvPr id="3" name="Picture 2">
            <a:extLst>
              <a:ext uri="{FF2B5EF4-FFF2-40B4-BE49-F238E27FC236}">
                <a16:creationId xmlns:a16="http://schemas.microsoft.com/office/drawing/2014/main" id="{E2A6A499-1608-BCE7-466C-C5F8992733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9212" y="1361872"/>
            <a:ext cx="5662816" cy="1099282"/>
          </a:xfrm>
          <a:prstGeom prst="rect">
            <a:avLst/>
          </a:prstGeom>
        </p:spPr>
      </p:pic>
      <p:pic>
        <p:nvPicPr>
          <p:cNvPr id="5" name="Picture 4">
            <a:extLst>
              <a:ext uri="{FF2B5EF4-FFF2-40B4-BE49-F238E27FC236}">
                <a16:creationId xmlns:a16="http://schemas.microsoft.com/office/drawing/2014/main" id="{6C297438-7494-3433-2011-F465534840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pic>
        <p:nvPicPr>
          <p:cNvPr id="9" name="Picture 8">
            <a:extLst>
              <a:ext uri="{FF2B5EF4-FFF2-40B4-BE49-F238E27FC236}">
                <a16:creationId xmlns:a16="http://schemas.microsoft.com/office/drawing/2014/main" id="{5D6391D9-F0D1-B9AC-9DF2-EA6BC3111DE8}"/>
              </a:ext>
            </a:extLst>
          </p:cNvPr>
          <p:cNvPicPr>
            <a:picLocks noChangeAspect="1"/>
          </p:cNvPicPr>
          <p:nvPr/>
        </p:nvPicPr>
        <p:blipFill>
          <a:blip r:embed="rId7"/>
          <a:srcRect l="36223" t="22741" r="37527" b="12829"/>
          <a:stretch>
            <a:fillRect/>
          </a:stretch>
        </p:blipFill>
        <p:spPr>
          <a:xfrm>
            <a:off x="825489" y="1353102"/>
            <a:ext cx="4098354" cy="5344054"/>
          </a:xfrm>
          <a:prstGeom prst="rect">
            <a:avLst/>
          </a:prstGeom>
        </p:spPr>
      </p:pic>
      <p:pic>
        <p:nvPicPr>
          <p:cNvPr id="4" name="Welcome Slide">
            <a:hlinkClick r:id="" action="ppaction://media"/>
            <a:extLst>
              <a:ext uri="{FF2B5EF4-FFF2-40B4-BE49-F238E27FC236}">
                <a16:creationId xmlns:a16="http://schemas.microsoft.com/office/drawing/2014/main" id="{5EE5F3B9-2C82-2181-7304-1C1DA078FD2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80117" y="292653"/>
            <a:ext cx="609600" cy="609600"/>
          </a:xfrm>
          <a:prstGeom prst="rect">
            <a:avLst/>
          </a:prstGeom>
        </p:spPr>
      </p:pic>
    </p:spTree>
    <p:extLst>
      <p:ext uri="{BB962C8B-B14F-4D97-AF65-F5344CB8AC3E}">
        <p14:creationId xmlns:p14="http://schemas.microsoft.com/office/powerpoint/2010/main" val="126742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2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4C680-6A3A-BF32-D467-D6E805DFC9E3}"/>
              </a:ext>
            </a:extLst>
          </p:cNvPr>
          <p:cNvSpPr>
            <a:spLocks noGrp="1"/>
          </p:cNvSpPr>
          <p:nvPr>
            <p:ph type="title"/>
          </p:nvPr>
        </p:nvSpPr>
        <p:spPr>
          <a:xfrm>
            <a:off x="3692456" y="399678"/>
            <a:ext cx="4359075" cy="547512"/>
          </a:xfrm>
          <a:ln w="28575">
            <a:solidFill>
              <a:schemeClr val="tx1"/>
            </a:solidFill>
          </a:ln>
        </p:spPr>
        <p:txBody>
          <a:bodyPr>
            <a:normAutofit fontScale="90000"/>
          </a:bodyPr>
          <a:lstStyle/>
          <a:p>
            <a:r>
              <a:rPr lang="en-US" sz="3600" b="1" dirty="0"/>
              <a:t>III. OSFM QUEST TESTS</a:t>
            </a:r>
          </a:p>
        </p:txBody>
      </p:sp>
      <p:sp>
        <p:nvSpPr>
          <p:cNvPr id="5" name="TextBox 4">
            <a:extLst>
              <a:ext uri="{FF2B5EF4-FFF2-40B4-BE49-F238E27FC236}">
                <a16:creationId xmlns:a16="http://schemas.microsoft.com/office/drawing/2014/main" id="{2A1F0960-83EA-CE6A-E8D1-180345BFA55B}"/>
              </a:ext>
            </a:extLst>
          </p:cNvPr>
          <p:cNvSpPr txBox="1"/>
          <p:nvPr/>
        </p:nvSpPr>
        <p:spPr>
          <a:xfrm>
            <a:off x="219456" y="2682677"/>
            <a:ext cx="11805396" cy="757195"/>
          </a:xfrm>
          <a:prstGeom prst="rect">
            <a:avLst/>
          </a:prstGeom>
          <a:noFill/>
        </p:spPr>
        <p:txBody>
          <a:bodyPr wrap="square">
            <a:spAutoFit/>
          </a:bodyPr>
          <a:lstStyle/>
          <a:p>
            <a:pPr marL="0" marR="0">
              <a:lnSpc>
                <a:spcPct val="107000"/>
              </a:lnSpc>
              <a:spcAft>
                <a:spcPts val="800"/>
              </a:spcAft>
              <a:buNone/>
            </a:pP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700" kern="100" dirty="0">
                <a:effectLst/>
                <a:latin typeface="Arial" panose="020B0604020202020204" pitchFamily="34" charset="0"/>
                <a:ea typeface="Calibri" panose="020F0502020204030204" pitchFamily="34" charset="0"/>
                <a:cs typeface="Times New Roman" panose="02020603050405020304" pitchFamily="18" charset="0"/>
              </a:rPr>
              <a:t>The NC Code Officials </a:t>
            </a:r>
            <a:r>
              <a:rPr lang="en-US" sz="1700" kern="100" dirty="0">
                <a:latin typeface="Arial" panose="020B0604020202020204" pitchFamily="34" charset="0"/>
                <a:ea typeface="Calibri" panose="020F0502020204030204" pitchFamily="34" charset="0"/>
                <a:cs typeface="Times New Roman" panose="02020603050405020304" pitchFamily="18" charset="0"/>
              </a:rPr>
              <a:t>Qualification </a:t>
            </a:r>
            <a:r>
              <a:rPr lang="en-US" sz="1700" kern="100" dirty="0">
                <a:effectLst/>
                <a:latin typeface="Arial" panose="020B0604020202020204" pitchFamily="34" charset="0"/>
                <a:ea typeface="Calibri" panose="020F0502020204030204" pitchFamily="34" charset="0"/>
                <a:cs typeface="Times New Roman" panose="02020603050405020304" pitchFamily="18" charset="0"/>
              </a:rPr>
              <a:t>Board contracted with Questionmark to manage the OSFM QUEST testing process.</a:t>
            </a:r>
            <a:r>
              <a:rPr lang="en-US" sz="1700" b="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7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D51353D-DCB8-2182-1D67-8677DD242E72}"/>
              </a:ext>
            </a:extLst>
          </p:cNvPr>
          <p:cNvPicPr>
            <a:picLocks noChangeAspect="1"/>
          </p:cNvPicPr>
          <p:nvPr/>
        </p:nvPicPr>
        <p:blipFill>
          <a:blip r:embed="rId5"/>
          <a:stretch>
            <a:fillRect/>
          </a:stretch>
        </p:blipFill>
        <p:spPr>
          <a:xfrm>
            <a:off x="4395619" y="1367780"/>
            <a:ext cx="2952750" cy="1437546"/>
          </a:xfrm>
          <a:prstGeom prst="rect">
            <a:avLst/>
          </a:prstGeom>
        </p:spPr>
      </p:pic>
      <p:sp>
        <p:nvSpPr>
          <p:cNvPr id="6" name="TextBox 5">
            <a:extLst>
              <a:ext uri="{FF2B5EF4-FFF2-40B4-BE49-F238E27FC236}">
                <a16:creationId xmlns:a16="http://schemas.microsoft.com/office/drawing/2014/main" id="{40ECE6CD-C5E5-25A7-9C8C-622EDC338240}"/>
              </a:ext>
            </a:extLst>
          </p:cNvPr>
          <p:cNvSpPr txBox="1"/>
          <p:nvPr/>
        </p:nvSpPr>
        <p:spPr>
          <a:xfrm>
            <a:off x="767581" y="3891506"/>
            <a:ext cx="2938360" cy="1324593"/>
          </a:xfrm>
          <a:prstGeom prst="rect">
            <a:avLst/>
          </a:prstGeom>
          <a:noFill/>
          <a:ln w="28575">
            <a:solidFill>
              <a:srgbClr val="0070C0"/>
            </a:solidFill>
          </a:ln>
        </p:spPr>
        <p:txBody>
          <a:bodyPr wrap="square" rtlCol="0">
            <a:spAutoFit/>
          </a:bodyPr>
          <a:lstStyle/>
          <a:p>
            <a:pPr algn="ctr" fontAlgn="base">
              <a:lnSpc>
                <a:spcPct val="107000"/>
              </a:lnSpc>
            </a:pPr>
            <a:r>
              <a:rPr lang="en-US" sz="2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Remote</a:t>
            </a:r>
            <a:endParaRPr lang="en-US" sz="2800" kern="1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Secure internet connection</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Undisturbed room</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Your home</a:t>
            </a:r>
          </a:p>
        </p:txBody>
      </p:sp>
      <p:sp>
        <p:nvSpPr>
          <p:cNvPr id="7" name="TextBox 6">
            <a:extLst>
              <a:ext uri="{FF2B5EF4-FFF2-40B4-BE49-F238E27FC236}">
                <a16:creationId xmlns:a16="http://schemas.microsoft.com/office/drawing/2014/main" id="{FBCCB941-65D9-F298-64A2-A8D0541F5296}"/>
              </a:ext>
            </a:extLst>
          </p:cNvPr>
          <p:cNvSpPr txBox="1"/>
          <p:nvPr/>
        </p:nvSpPr>
        <p:spPr>
          <a:xfrm>
            <a:off x="4294108" y="3905585"/>
            <a:ext cx="3315416" cy="1332544"/>
          </a:xfrm>
          <a:prstGeom prst="rect">
            <a:avLst/>
          </a:prstGeom>
          <a:noFill/>
          <a:ln w="28575">
            <a:solidFill>
              <a:srgbClr val="0070C0"/>
            </a:solidFill>
          </a:ln>
        </p:spPr>
        <p:txBody>
          <a:bodyPr wrap="square" rtlCol="0">
            <a:spAutoFit/>
          </a:bodyPr>
          <a:lstStyle/>
          <a:p>
            <a:pPr algn="ctr" fontAlgn="base">
              <a:lnSpc>
                <a:spcPct val="107000"/>
              </a:lnSpc>
            </a:pPr>
            <a:r>
              <a:rPr lang="en-US" sz="2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On-line</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Desktop or Laptop Computer</a:t>
            </a:r>
          </a:p>
          <a:p>
            <a:pPr marL="285750" indent="-285750" fontAlgn="base">
              <a:lnSpc>
                <a:spcPct val="107000"/>
              </a:lnSpc>
              <a:buFont typeface="Wingdings" panose="05000000000000000000" pitchFamily="2" charset="2"/>
              <a:buChar char="Ø"/>
            </a:pPr>
            <a:r>
              <a:rPr lang="en-US" sz="1600" dirty="0"/>
              <a:t>Meet the requirements in Part 4 of the CIB</a:t>
            </a:r>
            <a:endPar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701666C-0DC1-A4A4-3495-8EE59959F7DC}"/>
              </a:ext>
            </a:extLst>
          </p:cNvPr>
          <p:cNvSpPr txBox="1"/>
          <p:nvPr/>
        </p:nvSpPr>
        <p:spPr>
          <a:xfrm>
            <a:off x="8171187" y="3874957"/>
            <a:ext cx="3553792" cy="1324593"/>
          </a:xfrm>
          <a:prstGeom prst="rect">
            <a:avLst/>
          </a:prstGeom>
          <a:noFill/>
          <a:ln w="28575">
            <a:solidFill>
              <a:srgbClr val="0070C0"/>
            </a:solidFill>
          </a:ln>
        </p:spPr>
        <p:txBody>
          <a:bodyPr wrap="square" rtlCol="0">
            <a:spAutoFit/>
          </a:bodyPr>
          <a:lstStyle/>
          <a:p>
            <a:pPr algn="ctr" fontAlgn="base">
              <a:lnSpc>
                <a:spcPct val="107000"/>
              </a:lnSpc>
            </a:pPr>
            <a:r>
              <a:rPr lang="en-US" sz="2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Live – Proctored</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Room check</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ID check</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Observed throughout the exam</a:t>
            </a:r>
          </a:p>
        </p:txBody>
      </p:sp>
      <p:sp>
        <p:nvSpPr>
          <p:cNvPr id="11" name="TextBox 10">
            <a:extLst>
              <a:ext uri="{FF2B5EF4-FFF2-40B4-BE49-F238E27FC236}">
                <a16:creationId xmlns:a16="http://schemas.microsoft.com/office/drawing/2014/main" id="{9BC7EDDF-5B37-0DCD-75C5-F05214714784}"/>
              </a:ext>
            </a:extLst>
          </p:cNvPr>
          <p:cNvSpPr txBox="1"/>
          <p:nvPr/>
        </p:nvSpPr>
        <p:spPr>
          <a:xfrm>
            <a:off x="4294108" y="5602989"/>
            <a:ext cx="3315416" cy="995272"/>
          </a:xfrm>
          <a:prstGeom prst="rect">
            <a:avLst/>
          </a:prstGeom>
          <a:solidFill>
            <a:srgbClr val="FFC000"/>
          </a:solidFill>
          <a:ln w="28575">
            <a:solidFill>
              <a:srgbClr val="FF0000"/>
            </a:solidFill>
          </a:ln>
        </p:spPr>
        <p:txBody>
          <a:bodyPr wrap="square" rtlCol="0">
            <a:spAutoFit/>
          </a:bodyPr>
          <a:lstStyle/>
          <a:p>
            <a:pPr algn="ctr" fontAlgn="base">
              <a:lnSpc>
                <a:spcPct val="107000"/>
              </a:lnSpc>
            </a:pPr>
            <a:r>
              <a:rPr lang="en-US" sz="2400" b="1" kern="100" dirty="0">
                <a:solidFill>
                  <a:srgbClr val="FF0000"/>
                </a:solidFill>
                <a:latin typeface="Arial" panose="020B0604020202020204" pitchFamily="34" charset="0"/>
                <a:ea typeface="Calibri" panose="020F0502020204030204" pitchFamily="34" charset="0"/>
                <a:cs typeface="Times New Roman" panose="02020603050405020304" pitchFamily="18" charset="0"/>
              </a:rPr>
              <a:t>Excludes</a:t>
            </a:r>
          </a:p>
          <a:p>
            <a:pPr fontAlgn="base">
              <a:lnSpc>
                <a:spcPct val="107000"/>
              </a:lnSpc>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Tablets, iPads, Chromebooks,  Phones</a:t>
            </a:r>
          </a:p>
        </p:txBody>
      </p:sp>
      <p:pic>
        <p:nvPicPr>
          <p:cNvPr id="8" name="OSFM QUEST Tests (2)">
            <a:hlinkClick r:id="" action="ppaction://media"/>
            <a:extLst>
              <a:ext uri="{FF2B5EF4-FFF2-40B4-BE49-F238E27FC236}">
                <a16:creationId xmlns:a16="http://schemas.microsoft.com/office/drawing/2014/main" id="{952707B0-19B2-6015-9789-8087A44139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509588"/>
            <a:ext cx="609600" cy="609600"/>
          </a:xfrm>
          <a:prstGeom prst="rect">
            <a:avLst/>
          </a:prstGeom>
        </p:spPr>
      </p:pic>
    </p:spTree>
    <p:extLst>
      <p:ext uri="{BB962C8B-B14F-4D97-AF65-F5344CB8AC3E}">
        <p14:creationId xmlns:p14="http://schemas.microsoft.com/office/powerpoint/2010/main" val="179943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35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5C456-68E2-D394-3EE1-76DF9CD3D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A5937F-4A1A-D6A4-5A79-E2FFF5F346E8}"/>
              </a:ext>
            </a:extLst>
          </p:cNvPr>
          <p:cNvSpPr>
            <a:spLocks noGrp="1"/>
          </p:cNvSpPr>
          <p:nvPr>
            <p:ph type="title"/>
          </p:nvPr>
        </p:nvSpPr>
        <p:spPr>
          <a:xfrm>
            <a:off x="4180924" y="256119"/>
            <a:ext cx="2599377" cy="609601"/>
          </a:xfrm>
          <a:ln w="28575">
            <a:solidFill>
              <a:schemeClr val="tx1"/>
            </a:solidFill>
          </a:ln>
        </p:spPr>
        <p:txBody>
          <a:bodyPr>
            <a:normAutofit/>
          </a:bodyPr>
          <a:lstStyle/>
          <a:p>
            <a:r>
              <a:rPr lang="en-US" altLang="en-US" sz="3200" b="1" dirty="0">
                <a:ea typeface="Calibri" panose="020F0502020204030204" pitchFamily="34" charset="0"/>
                <a:cs typeface="Arial" panose="020B0604020202020204" pitchFamily="34" charset="0"/>
              </a:rPr>
              <a:t>TEST BLOCKS</a:t>
            </a:r>
            <a:endParaRPr lang="en-US" sz="3200" b="1" dirty="0"/>
          </a:p>
        </p:txBody>
      </p:sp>
      <p:pic>
        <p:nvPicPr>
          <p:cNvPr id="5" name="Picture 4">
            <a:extLst>
              <a:ext uri="{FF2B5EF4-FFF2-40B4-BE49-F238E27FC236}">
                <a16:creationId xmlns:a16="http://schemas.microsoft.com/office/drawing/2014/main" id="{77C91045-899D-5FF3-F3A4-811169C282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DFD0494D-4455-60C2-4AAC-EB2592428256}"/>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321C22BD-1B1F-8E12-3EC2-43D53E526C86}"/>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E1896709-7D38-AD11-1C5E-946CC04FB892}"/>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AF947DD4-1EFB-A991-26A8-5F4B3E7E029A}"/>
              </a:ext>
            </a:extLst>
          </p:cNvPr>
          <p:cNvSpPr>
            <a:spLocks noChangeArrowheads="1"/>
          </p:cNvSpPr>
          <p:nvPr/>
        </p:nvSpPr>
        <p:spPr bwMode="auto">
          <a:xfrm>
            <a:off x="269277" y="947427"/>
            <a:ext cx="11317538"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dirty="0"/>
              <a:t>The COQB test is divided into blocks. The first few blocks provide general information about the test. The remaining blocks contain test questions (test items). You can navigate within a block of questions, change answers, flag a question, etc. To move to the next block, you must click on the “Submit Your Answer” button at the bottom right corner of the screen. If you do not answer all test questions within a block, you will not be allowed to proceed to the next block.</a:t>
            </a:r>
          </a:p>
          <a:p>
            <a:pPr lvl="0" eaLnBrk="0" fontAlgn="base" hangingPunct="0">
              <a:spcBef>
                <a:spcPct val="0"/>
              </a:spcBef>
              <a:spcAft>
                <a:spcPct val="0"/>
              </a:spcAft>
            </a:pPr>
            <a:endParaRPr kumimoji="0" lang="en-US" altLang="en-US" sz="1200" b="0" i="0" u="none" strike="noStrike" cap="none" normalizeH="0" baseline="0" dirty="0">
              <a:ln>
                <a:noFill/>
              </a:ln>
              <a:solidFill>
                <a:schemeClr val="tx1"/>
              </a:solidFill>
              <a:effectLst/>
              <a:latin typeface="Aptos" panose="020B0004020202020204" pitchFamily="34" charset="0"/>
            </a:endParaRPr>
          </a:p>
          <a:p>
            <a:pPr lvl="0" eaLnBrk="0" fontAlgn="base" hangingPunct="0">
              <a:spcBef>
                <a:spcPct val="0"/>
              </a:spcBef>
              <a:spcAft>
                <a:spcPct val="0"/>
              </a:spcAft>
            </a:pPr>
            <a:r>
              <a:rPr lang="en-US" b="1" dirty="0">
                <a:solidFill>
                  <a:srgbClr val="FF0000"/>
                </a:solidFill>
              </a:rPr>
              <a:t>IMPORTANT: </a:t>
            </a:r>
            <a:r>
              <a:rPr lang="en-US" dirty="0"/>
              <a:t>Clicking “Submit Your Answer” means you are finished with a block of questions. Once you click on the submit button you cannot go back to that block. Do not submit a block of questions unless you have finished reviewing and making final changes. </a:t>
            </a:r>
            <a:r>
              <a:rPr lang="en-US" b="1" kern="100" dirty="0">
                <a:solidFill>
                  <a:srgbClr val="FF0000"/>
                </a:solidFill>
                <a:ea typeface="Calibri" panose="020F0502020204030204" pitchFamily="34" charset="0"/>
                <a:cs typeface="Times New Roman" panose="02020603050405020304" pitchFamily="18" charset="0"/>
              </a:rPr>
              <a:t>NOTE:</a:t>
            </a:r>
            <a:r>
              <a:rPr lang="en-US" kern="100" dirty="0">
                <a:ea typeface="Calibri" panose="020F0502020204030204" pitchFamily="34" charset="0"/>
                <a:cs typeface="Times New Roman" panose="02020603050405020304" pitchFamily="18" charset="0"/>
              </a:rPr>
              <a:t> For screenshots of how the test will appear,</a:t>
            </a:r>
            <a:r>
              <a:rPr lang="en-US" b="1" kern="100" dirty="0">
                <a:solidFill>
                  <a:srgbClr val="FF0000"/>
                </a:solidFill>
                <a:ea typeface="Calibri" panose="020F0502020204030204" pitchFamily="34" charset="0"/>
                <a:cs typeface="Times New Roman" panose="02020603050405020304" pitchFamily="18" charset="0"/>
              </a:rPr>
              <a:t> </a:t>
            </a:r>
            <a:r>
              <a:rPr lang="en-US" kern="100" dirty="0">
                <a:ea typeface="Calibri" panose="020F0502020204030204" pitchFamily="34" charset="0"/>
                <a:cs typeface="Times New Roman" panose="02020603050405020304" pitchFamily="18" charset="0"/>
              </a:rPr>
              <a:t> see Appendix A, TEST SCREENSHOTS</a:t>
            </a:r>
            <a:endParaRPr kumimoji="0" lang="en-US" altLang="en-US" b="0" i="0" u="none" strike="noStrike" cap="none" normalizeH="0" baseline="0" dirty="0">
              <a:ln>
                <a:noFill/>
              </a:ln>
              <a:solidFill>
                <a:schemeClr val="tx1"/>
              </a:solidFill>
              <a:effectLst/>
              <a:latin typeface="Aptos" panose="020B0004020202020204" pitchFamily="34" charset="0"/>
            </a:endParaRPr>
          </a:p>
        </p:txBody>
      </p:sp>
      <p:pic>
        <p:nvPicPr>
          <p:cNvPr id="11" name="Picture 10">
            <a:extLst>
              <a:ext uri="{FF2B5EF4-FFF2-40B4-BE49-F238E27FC236}">
                <a16:creationId xmlns:a16="http://schemas.microsoft.com/office/drawing/2014/main" id="{309F6F6A-3894-5C8C-9233-727DBC75E8A3}"/>
              </a:ext>
            </a:extLst>
          </p:cNvPr>
          <p:cNvPicPr>
            <a:picLocks noChangeAspect="1"/>
          </p:cNvPicPr>
          <p:nvPr/>
        </p:nvPicPr>
        <p:blipFill rotWithShape="1">
          <a:blip r:embed="rId6"/>
          <a:srcRect t="16607" r="42001" b="49247"/>
          <a:stretch>
            <a:fillRect/>
          </a:stretch>
        </p:blipFill>
        <p:spPr bwMode="auto">
          <a:xfrm>
            <a:off x="2060737" y="3750443"/>
            <a:ext cx="7867036" cy="2086132"/>
          </a:xfrm>
          <a:prstGeom prst="rect">
            <a:avLst/>
          </a:prstGeom>
          <a:ln>
            <a:noFill/>
          </a:ln>
          <a:extLst>
            <a:ext uri="{53640926-AAD7-44D8-BBD7-CCE9431645EC}">
              <a14:shadowObscured xmlns:a14="http://schemas.microsoft.com/office/drawing/2010/main"/>
            </a:ext>
          </a:extLst>
        </p:spPr>
      </p:pic>
      <p:sp>
        <p:nvSpPr>
          <p:cNvPr id="12" name="Rectangle 11">
            <a:extLst>
              <a:ext uri="{FF2B5EF4-FFF2-40B4-BE49-F238E27FC236}">
                <a16:creationId xmlns:a16="http://schemas.microsoft.com/office/drawing/2014/main" id="{F0C564AE-7937-4CBC-3769-E759487C2810}"/>
              </a:ext>
            </a:extLst>
          </p:cNvPr>
          <p:cNvSpPr/>
          <p:nvPr/>
        </p:nvSpPr>
        <p:spPr>
          <a:xfrm>
            <a:off x="5349240" y="3986784"/>
            <a:ext cx="1152144" cy="27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D78AF60-1E91-1450-3F82-83B2290BBD54}"/>
              </a:ext>
            </a:extLst>
          </p:cNvPr>
          <p:cNvSpPr/>
          <p:nvPr/>
        </p:nvSpPr>
        <p:spPr>
          <a:xfrm>
            <a:off x="2552844" y="4243203"/>
            <a:ext cx="1385423" cy="27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03D6CCBD-A4C7-B98C-438A-7FE4B3C05698}"/>
              </a:ext>
            </a:extLst>
          </p:cNvPr>
          <p:cNvCxnSpPr>
            <a:cxnSpLocks/>
          </p:cNvCxnSpPr>
          <p:nvPr/>
        </p:nvCxnSpPr>
        <p:spPr>
          <a:xfrm>
            <a:off x="3549445" y="2787134"/>
            <a:ext cx="3862336" cy="301475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13BFC4E6-76EB-3F8B-2A6C-C368EA831CCC}"/>
              </a:ext>
            </a:extLst>
          </p:cNvPr>
          <p:cNvPicPr>
            <a:picLocks noChangeAspect="1"/>
          </p:cNvPicPr>
          <p:nvPr/>
        </p:nvPicPr>
        <p:blipFill rotWithShape="1">
          <a:blip r:embed="rId6"/>
          <a:srcRect t="87176" r="18270"/>
          <a:stretch>
            <a:fillRect/>
          </a:stretch>
        </p:blipFill>
        <p:spPr bwMode="auto">
          <a:xfrm>
            <a:off x="2060737" y="5834918"/>
            <a:ext cx="6680835" cy="466090"/>
          </a:xfrm>
          <a:prstGeom prst="rect">
            <a:avLst/>
          </a:prstGeom>
          <a:ln>
            <a:noFill/>
          </a:ln>
          <a:extLst>
            <a:ext uri="{53640926-AAD7-44D8-BBD7-CCE9431645EC}">
              <a14:shadowObscured xmlns:a14="http://schemas.microsoft.com/office/drawing/2010/main"/>
            </a:ext>
          </a:extLst>
        </p:spPr>
      </p:pic>
      <p:sp>
        <p:nvSpPr>
          <p:cNvPr id="22" name="TextBox 21">
            <a:extLst>
              <a:ext uri="{FF2B5EF4-FFF2-40B4-BE49-F238E27FC236}">
                <a16:creationId xmlns:a16="http://schemas.microsoft.com/office/drawing/2014/main" id="{86045591-6830-9224-0A69-E68AE8A7F538}"/>
              </a:ext>
            </a:extLst>
          </p:cNvPr>
          <p:cNvSpPr txBox="1"/>
          <p:nvPr/>
        </p:nvSpPr>
        <p:spPr>
          <a:xfrm>
            <a:off x="269277" y="6136205"/>
            <a:ext cx="8979408" cy="378565"/>
          </a:xfrm>
          <a:prstGeom prst="rect">
            <a:avLst/>
          </a:prstGeom>
          <a:noFill/>
        </p:spPr>
        <p:txBody>
          <a:bodyPr wrap="square">
            <a:spAutoFit/>
          </a:bodyPr>
          <a:lstStyle/>
          <a:p>
            <a:pPr marL="0" marR="0">
              <a:lnSpc>
                <a:spcPct val="107000"/>
              </a:lnSpc>
              <a:spcAft>
                <a:spcPts val="800"/>
              </a:spcAft>
              <a:buNone/>
            </a:pPr>
            <a:r>
              <a:rPr lang="en-US" kern="100" dirty="0">
                <a:effectLst/>
                <a:ea typeface="Calibri" panose="020F0502020204030204" pitchFamily="34" charset="0"/>
                <a:cs typeface="Times New Roman" panose="02020603050405020304" pitchFamily="18" charset="0"/>
              </a:rPr>
              <a:t>.</a:t>
            </a:r>
          </a:p>
        </p:txBody>
      </p:sp>
      <p:pic>
        <p:nvPicPr>
          <p:cNvPr id="6" name="Test blocks">
            <a:hlinkClick r:id="" action="ppaction://media"/>
            <a:extLst>
              <a:ext uri="{FF2B5EF4-FFF2-40B4-BE49-F238E27FC236}">
                <a16:creationId xmlns:a16="http://schemas.microsoft.com/office/drawing/2014/main" id="{73A54226-B03E-E9F5-E175-9E4BF6992D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06981" y="321314"/>
            <a:ext cx="609600" cy="609600"/>
          </a:xfrm>
          <a:prstGeom prst="rect">
            <a:avLst/>
          </a:prstGeom>
        </p:spPr>
      </p:pic>
    </p:spTree>
    <p:extLst>
      <p:ext uri="{BB962C8B-B14F-4D97-AF65-F5344CB8AC3E}">
        <p14:creationId xmlns:p14="http://schemas.microsoft.com/office/powerpoint/2010/main" val="286012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92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057C0-B066-DAC9-E86F-0BE29CF88A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3A005D-DAB0-921A-2C75-B1D61D54D184}"/>
              </a:ext>
            </a:extLst>
          </p:cNvPr>
          <p:cNvSpPr>
            <a:spLocks noGrp="1"/>
          </p:cNvSpPr>
          <p:nvPr>
            <p:ph type="title"/>
          </p:nvPr>
        </p:nvSpPr>
        <p:spPr>
          <a:xfrm>
            <a:off x="3424029" y="402093"/>
            <a:ext cx="5133316" cy="609601"/>
          </a:xfrm>
          <a:ln w="28575">
            <a:solidFill>
              <a:schemeClr val="tx1"/>
            </a:solidFill>
          </a:ln>
        </p:spPr>
        <p:txBody>
          <a:bodyPr>
            <a:normAutofit fontScale="90000"/>
          </a:bodyPr>
          <a:lstStyle/>
          <a:p>
            <a:r>
              <a:rPr lang="en-US" altLang="en-US" sz="3600" b="1" dirty="0">
                <a:ea typeface="Calibri" panose="020F0502020204030204" pitchFamily="34" charset="0"/>
                <a:cs typeface="Arial" panose="020B0604020202020204" pitchFamily="34" charset="0"/>
              </a:rPr>
              <a:t>IV. TEST ACCOMMODATION</a:t>
            </a:r>
            <a:endParaRPr lang="en-US" sz="3600" b="1" dirty="0"/>
          </a:p>
        </p:txBody>
      </p:sp>
      <p:pic>
        <p:nvPicPr>
          <p:cNvPr id="5" name="Picture 4">
            <a:extLst>
              <a:ext uri="{FF2B5EF4-FFF2-40B4-BE49-F238E27FC236}">
                <a16:creationId xmlns:a16="http://schemas.microsoft.com/office/drawing/2014/main" id="{58506BB5-56E0-2E93-789E-56AD82CD7E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DA3DA1C3-8ABF-F271-258B-FC1E890E7123}"/>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89C19E30-5F2F-DE91-7787-64E983262E8A}"/>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29E5F5C7-E8B2-AB73-8F47-59BE9D5D30DD}"/>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BDC64A74-EC4B-3871-D5BE-FDD8769038A1}"/>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A98DFE14-99E4-19C1-4772-EAE5B42E1F65}"/>
              </a:ext>
            </a:extLst>
          </p:cNvPr>
          <p:cNvSpPr>
            <a:spLocks noChangeArrowheads="1"/>
          </p:cNvSpPr>
          <p:nvPr/>
        </p:nvSpPr>
        <p:spPr bwMode="auto">
          <a:xfrm>
            <a:off x="513165" y="1582340"/>
            <a:ext cx="11317538"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dirty="0"/>
              <a:t>Test accommodation is provided in accordance the Americans with Disabilities Act (ADA) and the candidate's needs. You must provide </a:t>
            </a:r>
            <a:r>
              <a:rPr lang="en-US" b="1" dirty="0"/>
              <a:t>signed and dated</a:t>
            </a:r>
            <a:r>
              <a:rPr lang="en-US" dirty="0"/>
              <a:t> written authorization from a medical professional, school, or institution. </a:t>
            </a:r>
          </a:p>
          <a:p>
            <a:r>
              <a:rPr lang="en-US" dirty="0"/>
              <a:t> </a:t>
            </a:r>
          </a:p>
          <a:p>
            <a:r>
              <a:rPr lang="en-US" dirty="0"/>
              <a:t>Accommodations requiring prior approval include, but are not limited to, magnifying glasses, hearing aids, diagnoses necessitating extended time, etc. </a:t>
            </a:r>
          </a:p>
          <a:p>
            <a:r>
              <a:rPr lang="en-US" dirty="0"/>
              <a:t> </a:t>
            </a:r>
          </a:p>
          <a:p>
            <a:r>
              <a:rPr lang="en-US" b="1" dirty="0">
                <a:solidFill>
                  <a:srgbClr val="FF0000"/>
                </a:solidFill>
              </a:rPr>
              <a:t>IMPORTANT:</a:t>
            </a:r>
            <a:r>
              <a:rPr lang="en-US" dirty="0">
                <a:solidFill>
                  <a:srgbClr val="FF0000"/>
                </a:solidFill>
              </a:rPr>
              <a:t> </a:t>
            </a:r>
            <a:r>
              <a:rPr lang="en-US" dirty="0"/>
              <a:t>Reading test items aloud during the test is not permitted unless you have accommodation.</a:t>
            </a:r>
          </a:p>
          <a:p>
            <a:endParaRPr kumimoji="0" lang="en-US" altLang="en-US" b="0" i="0" u="none" strike="noStrike" cap="none" normalizeH="0" baseline="0" dirty="0">
              <a:ln>
                <a:noFill/>
              </a:ln>
              <a:solidFill>
                <a:schemeClr val="tx1"/>
              </a:solidFill>
              <a:effectLst/>
              <a:latin typeface="Aptos" panose="020B0004020202020204" pitchFamily="34" charset="0"/>
            </a:endParaRPr>
          </a:p>
          <a:p>
            <a:r>
              <a:rPr lang="en-US" dirty="0"/>
              <a:t>A candidate with a disability or a candidate who would otherwise have difficulty taking the test may qualify for an accommodation. If you have a previously approved accommodation from another testing organization, you may use that paperwork (signed and dated by provider). The accommodation process and required forms can be found on the COQB website. Please submit all documentation to </a:t>
            </a:r>
            <a:r>
              <a:rPr lang="en-US" u="sng" dirty="0">
                <a:hlinkClick r:id="rId6"/>
              </a:rPr>
              <a:t>osfm.quest@ncdoi.gov</a:t>
            </a:r>
            <a:r>
              <a:rPr lang="en-US" dirty="0"/>
              <a:t> for review and approval.</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76702212-7853-3CA1-B9CC-5800F9EFD493}"/>
              </a:ext>
            </a:extLst>
          </p:cNvPr>
          <p:cNvSpPr>
            <a:spLocks noChangeArrowheads="1"/>
          </p:cNvSpPr>
          <p:nvPr/>
        </p:nvSpPr>
        <p:spPr bwMode="auto">
          <a:xfrm>
            <a:off x="82296" y="110348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Accommodation (2)">
            <a:hlinkClick r:id="" action="ppaction://media"/>
            <a:extLst>
              <a:ext uri="{FF2B5EF4-FFF2-40B4-BE49-F238E27FC236}">
                <a16:creationId xmlns:a16="http://schemas.microsoft.com/office/drawing/2014/main" id="{76B7C3CB-D4FB-16BE-0EB1-073B1E353DE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92485" y="390468"/>
            <a:ext cx="609600" cy="609600"/>
          </a:xfrm>
          <a:prstGeom prst="rect">
            <a:avLst/>
          </a:prstGeom>
        </p:spPr>
      </p:pic>
    </p:spTree>
    <p:extLst>
      <p:ext uri="{BB962C8B-B14F-4D97-AF65-F5344CB8AC3E}">
        <p14:creationId xmlns:p14="http://schemas.microsoft.com/office/powerpoint/2010/main" val="60440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8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9B0C2-EAE8-4115-63AF-8DDE2DF893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3D95DE-617A-7391-DAC9-550DCD1909AB}"/>
              </a:ext>
            </a:extLst>
          </p:cNvPr>
          <p:cNvSpPr>
            <a:spLocks noGrp="1"/>
          </p:cNvSpPr>
          <p:nvPr>
            <p:ph type="title"/>
          </p:nvPr>
        </p:nvSpPr>
        <p:spPr>
          <a:xfrm>
            <a:off x="2905306" y="409807"/>
            <a:ext cx="6296044" cy="609601"/>
          </a:xfrm>
          <a:ln w="28575">
            <a:solidFill>
              <a:schemeClr val="tx1"/>
            </a:solidFill>
          </a:ln>
        </p:spPr>
        <p:txBody>
          <a:bodyPr>
            <a:normAutofit fontScale="90000"/>
          </a:bodyPr>
          <a:lstStyle/>
          <a:p>
            <a:r>
              <a:rPr lang="en-US" altLang="en-US" sz="3600" b="1" dirty="0">
                <a:ea typeface="Calibri" panose="020F0502020204030204" pitchFamily="34" charset="0"/>
                <a:cs typeface="Arial" panose="020B0604020202020204" pitchFamily="34" charset="0"/>
              </a:rPr>
              <a:t>IV. TEST ACCOMMODATION (cont.)</a:t>
            </a:r>
            <a:endParaRPr lang="en-US" sz="3600" b="1" dirty="0"/>
          </a:p>
        </p:txBody>
      </p:sp>
      <p:pic>
        <p:nvPicPr>
          <p:cNvPr id="5" name="Picture 4">
            <a:extLst>
              <a:ext uri="{FF2B5EF4-FFF2-40B4-BE49-F238E27FC236}">
                <a16:creationId xmlns:a16="http://schemas.microsoft.com/office/drawing/2014/main" id="{5519D69E-B217-F1DB-A4B1-D35DC5EC22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9279FB30-8104-C5DC-8BA3-00E817A501C8}"/>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61146543-3D16-1FF8-96A4-3C9FA1F8F0B2}"/>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CA2D6E9D-F294-4F1F-8B52-12F10578ACDD}"/>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7A7BD5D2-5B23-EAD7-6334-D90136823EB4}"/>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1E9A1F45-0D32-9018-FC8E-5F899D80571F}"/>
              </a:ext>
            </a:extLst>
          </p:cNvPr>
          <p:cNvSpPr>
            <a:spLocks noChangeArrowheads="1"/>
          </p:cNvSpPr>
          <p:nvPr/>
        </p:nvSpPr>
        <p:spPr bwMode="auto">
          <a:xfrm>
            <a:off x="394559" y="1644755"/>
            <a:ext cx="1131753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b="1" dirty="0">
                <a:solidFill>
                  <a:srgbClr val="FF0000"/>
                </a:solidFill>
              </a:rPr>
              <a:t>IMPORTANT:</a:t>
            </a:r>
            <a:r>
              <a:rPr lang="en-US" b="1" dirty="0"/>
              <a:t> </a:t>
            </a:r>
            <a:r>
              <a:rPr lang="en-US" dirty="0"/>
              <a:t>You MUST request the accommodation through </a:t>
            </a:r>
            <a:r>
              <a:rPr lang="en-US" u="sng" dirty="0">
                <a:hlinkClick r:id="rId6"/>
              </a:rPr>
              <a:t>osfm.quest@ncdoi.gov</a:t>
            </a:r>
            <a:r>
              <a:rPr lang="en-US" dirty="0"/>
              <a:t> for each Trade/Level test attempt.</a:t>
            </a:r>
            <a:r>
              <a:rPr lang="en-US" b="1" dirty="0"/>
              <a:t> </a:t>
            </a:r>
            <a:r>
              <a:rPr lang="en-US" dirty="0"/>
              <a:t>You do NOT need to resend paperwork.</a:t>
            </a:r>
            <a:endParaRPr lang="en-US" b="1" dirty="0"/>
          </a:p>
          <a:p>
            <a:r>
              <a:rPr lang="en-US" b="1" dirty="0"/>
              <a:t> </a:t>
            </a:r>
          </a:p>
          <a:p>
            <a:r>
              <a:rPr lang="en-US" b="1" dirty="0">
                <a:solidFill>
                  <a:srgbClr val="FF0000"/>
                </a:solidFill>
              </a:rPr>
              <a:t>IMPORTANT:</a:t>
            </a:r>
            <a:r>
              <a:rPr lang="en-US" b="1" i="1" dirty="0"/>
              <a:t> </a:t>
            </a:r>
            <a:r>
              <a:rPr lang="en-US" dirty="0"/>
              <a:t>Make sure you have received OSFM Staff approval for the accommodation prior to scheduling a test.</a:t>
            </a:r>
            <a:endParaRPr lang="en-US" b="1" dirty="0"/>
          </a:p>
          <a:p>
            <a:r>
              <a:rPr lang="en-US" b="1" dirty="0"/>
              <a:t> </a:t>
            </a:r>
          </a:p>
          <a:p>
            <a:r>
              <a:rPr lang="en-US" b="1" dirty="0">
                <a:solidFill>
                  <a:srgbClr val="FF0000"/>
                </a:solidFill>
              </a:rPr>
              <a:t>IMPORTANT:</a:t>
            </a:r>
            <a:r>
              <a:rPr lang="en-US" dirty="0"/>
              <a:t> On test day, verify that the proctor has your accommodation information. If they cannot verify and allow you the accommodation, let them know you want to reschedule the test and send an email explaining the issue to </a:t>
            </a:r>
            <a:r>
              <a:rPr lang="en-US" u="sng" dirty="0">
                <a:hlinkClick r:id="rId6"/>
              </a:rPr>
              <a:t>osfm.quest@ncdoi.gov</a:t>
            </a:r>
            <a:r>
              <a:rPr lang="en-US" dirty="0"/>
              <a:t>.</a:t>
            </a:r>
          </a:p>
          <a:p>
            <a:endParaRPr kumimoji="0" lang="en-US" altLang="en-US" b="0" i="0" u="none" strike="noStrike" cap="none" normalizeH="0" baseline="0" dirty="0">
              <a:ln>
                <a:noFill/>
              </a:ln>
              <a:solidFill>
                <a:schemeClr val="tx1"/>
              </a:solidFill>
              <a:effectLst/>
              <a:latin typeface="Aptos" panose="020B0004020202020204" pitchFamily="34" charset="0"/>
            </a:endParaRPr>
          </a:p>
          <a:p>
            <a:r>
              <a:rPr lang="en-US" b="1" dirty="0">
                <a:solidFill>
                  <a:srgbClr val="FF0000"/>
                </a:solidFill>
              </a:rPr>
              <a:t>WARNING:</a:t>
            </a:r>
            <a:r>
              <a:rPr lang="en-US" b="1" dirty="0"/>
              <a:t> </a:t>
            </a:r>
            <a:r>
              <a:rPr lang="en-US" dirty="0"/>
              <a:t>Once you are scheduled for a test attempt, you must notify </a:t>
            </a:r>
            <a:r>
              <a:rPr lang="en-US" u="sng" dirty="0">
                <a:hlinkClick r:id="rId6"/>
              </a:rPr>
              <a:t>osfm.quest@ncdoi.gov</a:t>
            </a:r>
            <a:r>
              <a:rPr lang="en-US" dirty="0"/>
              <a:t> so staff can add the accommodation. If you do not, the accommodation will not be available, and you must reschedule and pay another test fee.</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63FA0221-209D-E8B3-7C83-FD1FA6AE4E03}"/>
              </a:ext>
            </a:extLst>
          </p:cNvPr>
          <p:cNvSpPr>
            <a:spLocks noChangeArrowheads="1"/>
          </p:cNvSpPr>
          <p:nvPr/>
        </p:nvSpPr>
        <p:spPr bwMode="auto">
          <a:xfrm>
            <a:off x="82296" y="110348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Accommodation (3)">
            <a:hlinkClick r:id="" action="ppaction://media"/>
            <a:extLst>
              <a:ext uri="{FF2B5EF4-FFF2-40B4-BE49-F238E27FC236}">
                <a16:creationId xmlns:a16="http://schemas.microsoft.com/office/drawing/2014/main" id="{E3B454FF-64E9-D657-9DA8-5B8867D8A0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86694" y="451845"/>
            <a:ext cx="609600" cy="609600"/>
          </a:xfrm>
          <a:prstGeom prst="rect">
            <a:avLst/>
          </a:prstGeom>
        </p:spPr>
      </p:pic>
    </p:spTree>
    <p:extLst>
      <p:ext uri="{BB962C8B-B14F-4D97-AF65-F5344CB8AC3E}">
        <p14:creationId xmlns:p14="http://schemas.microsoft.com/office/powerpoint/2010/main" val="407937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9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3CE54-AF19-87B2-4F45-B68AB7AC1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FC92C-4E38-A28F-6CB0-D45501D37596}"/>
              </a:ext>
            </a:extLst>
          </p:cNvPr>
          <p:cNvSpPr>
            <a:spLocks noGrp="1"/>
          </p:cNvSpPr>
          <p:nvPr>
            <p:ph type="title"/>
          </p:nvPr>
        </p:nvSpPr>
        <p:spPr>
          <a:xfrm>
            <a:off x="1717896" y="304799"/>
            <a:ext cx="8342376" cy="609601"/>
          </a:xfrm>
          <a:ln w="28575">
            <a:solidFill>
              <a:schemeClr val="tx1"/>
            </a:solidFill>
          </a:ln>
        </p:spPr>
        <p:txBody>
          <a:bodyPr>
            <a:noAutofit/>
          </a:bodyPr>
          <a:lstStyle/>
          <a:p>
            <a:r>
              <a:rPr lang="en-US" sz="3200" b="1" dirty="0"/>
              <a:t>PART 2 - PURCHASING &amp; SCHEDULING A TEST</a:t>
            </a:r>
          </a:p>
        </p:txBody>
      </p:sp>
      <p:pic>
        <p:nvPicPr>
          <p:cNvPr id="5" name="Picture 4">
            <a:extLst>
              <a:ext uri="{FF2B5EF4-FFF2-40B4-BE49-F238E27FC236}">
                <a16:creationId xmlns:a16="http://schemas.microsoft.com/office/drawing/2014/main" id="{01D56029-D2B4-CD09-9F9D-7A9CE9AE74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CF448349-5796-D409-D1E7-35BAE2484170}"/>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0233A0F2-6C9C-0DD1-A13E-B8519509D232}"/>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BD34BCEF-AAD0-7595-6734-A2C707FDED1F}"/>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BA01C72E-F866-8104-F0D7-B102F1F08380}"/>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5BB22919-BF4F-6872-7E0A-13FA096D4740}"/>
              </a:ext>
            </a:extLst>
          </p:cNvPr>
          <p:cNvSpPr>
            <a:spLocks noChangeArrowheads="1"/>
          </p:cNvSpPr>
          <p:nvPr/>
        </p:nvSpPr>
        <p:spPr bwMode="auto">
          <a:xfrm>
            <a:off x="437231" y="1676261"/>
            <a:ext cx="11317538"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b="1" dirty="0">
                <a:solidFill>
                  <a:srgbClr val="FF0000"/>
                </a:solidFill>
              </a:rPr>
              <a:t>IMPORTANT:</a:t>
            </a:r>
            <a:r>
              <a:rPr lang="en-US" dirty="0">
                <a:solidFill>
                  <a:srgbClr val="FF0000"/>
                </a:solidFill>
              </a:rPr>
              <a:t> </a:t>
            </a:r>
            <a:r>
              <a:rPr lang="en-US" dirty="0"/>
              <a:t>Candidates are responsible for purchasing and scheduling their test. We recommend that you not pay and schedule your test until you are fully ready to take the test. This will preclude you from potentially missing a test date and having to repay and/or continually having to reschedule after you pay if you decide you are not fully prepared.</a:t>
            </a:r>
          </a:p>
          <a:p>
            <a:r>
              <a:rPr lang="en-US" b="1" dirty="0"/>
              <a:t> </a:t>
            </a:r>
            <a:endParaRPr lang="en-US" dirty="0"/>
          </a:p>
          <a:p>
            <a:r>
              <a:rPr lang="en-US" b="1" dirty="0">
                <a:solidFill>
                  <a:srgbClr val="FF0000"/>
                </a:solidFill>
              </a:rPr>
              <a:t>IMPORTANT:</a:t>
            </a:r>
            <a:r>
              <a:rPr lang="en-US" b="1" dirty="0"/>
              <a:t> </a:t>
            </a:r>
            <a:r>
              <a:rPr lang="en-US" dirty="0"/>
              <a:t>You will be sent emails from “noreply@questionmark.com” and/or “no-reply@questionmark.com”.</a:t>
            </a:r>
            <a:r>
              <a:rPr lang="en-US" b="1" dirty="0"/>
              <a:t> </a:t>
            </a:r>
            <a:r>
              <a:rPr lang="en-US" dirty="0"/>
              <a:t>Verify with your agency’s cybersecurity department and/or email settings so that you can receive these emails. Otherwise, you will not receive the emails necessary to purchase and schedule your test. Check your spam and junk folders for these emails.</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82B3893D-EB48-E133-0BE8-33FF9D64B2B0}"/>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73BDDF70-3B70-CF7E-071B-76B98CF02026}"/>
              </a:ext>
            </a:extLst>
          </p:cNvPr>
          <p:cNvSpPr txBox="1"/>
          <p:nvPr/>
        </p:nvSpPr>
        <p:spPr>
          <a:xfrm>
            <a:off x="883048" y="4623085"/>
            <a:ext cx="4661240" cy="563424"/>
          </a:xfrm>
          <a:prstGeom prst="rect">
            <a:avLst/>
          </a:prstGeom>
          <a:solidFill>
            <a:schemeClr val="bg1"/>
          </a:solidFill>
        </p:spPr>
        <p:txBody>
          <a:bodyPr wrap="square">
            <a:spAutoFit/>
          </a:bodyPr>
          <a:lstStyle/>
          <a:p>
            <a:pPr>
              <a:lnSpc>
                <a:spcPct val="115000"/>
              </a:lnSpc>
              <a:spcAft>
                <a:spcPts val="800"/>
              </a:spcAft>
            </a:pPr>
            <a:r>
              <a:rPr lang="en-US" sz="2800" dirty="0"/>
              <a:t>noreply@questionmark.com</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03CD265D-DC14-B7F6-D36B-F33785B659C5}"/>
              </a:ext>
            </a:extLst>
          </p:cNvPr>
          <p:cNvPicPr>
            <a:picLocks noChangeAspect="1"/>
          </p:cNvPicPr>
          <p:nvPr/>
        </p:nvPicPr>
        <p:blipFill rotWithShape="1">
          <a:blip r:embed="rId6"/>
          <a:srcRect l="4542" t="23895" r="85002" b="73542"/>
          <a:stretch>
            <a:fillRect/>
          </a:stretch>
        </p:blipFill>
        <p:spPr bwMode="auto">
          <a:xfrm>
            <a:off x="6647713" y="4623085"/>
            <a:ext cx="4241049" cy="558654"/>
          </a:xfrm>
          <a:prstGeom prst="rect">
            <a:avLst/>
          </a:prstGeom>
          <a:ln>
            <a:noFill/>
          </a:ln>
          <a:extLst>
            <a:ext uri="{53640926-AAD7-44D8-BBD7-CCE9431645EC}">
              <a14:shadowObscured xmlns:a14="http://schemas.microsoft.com/office/drawing/2010/main"/>
            </a:ext>
          </a:extLst>
        </p:spPr>
      </p:pic>
      <p:sp>
        <p:nvSpPr>
          <p:cNvPr id="12" name="Speech Bubble: Oval 11">
            <a:extLst>
              <a:ext uri="{FF2B5EF4-FFF2-40B4-BE49-F238E27FC236}">
                <a16:creationId xmlns:a16="http://schemas.microsoft.com/office/drawing/2014/main" id="{E4E315DE-8ED5-B982-4FEA-8865E44A357C}"/>
              </a:ext>
            </a:extLst>
          </p:cNvPr>
          <p:cNvSpPr/>
          <p:nvPr/>
        </p:nvSpPr>
        <p:spPr>
          <a:xfrm flipV="1">
            <a:off x="4856849" y="5198533"/>
            <a:ext cx="2064470" cy="1532204"/>
          </a:xfrm>
          <a:prstGeom prst="wedgeEllipseCallout">
            <a:avLst>
              <a:gd name="adj1" fmla="val -24524"/>
              <a:gd name="adj2" fmla="val 59185"/>
            </a:avLst>
          </a:prstGeom>
          <a:solidFill>
            <a:schemeClr val="accent1">
              <a:lumMod val="40000"/>
              <a:lumOff val="6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peech Bubble: Oval 13">
            <a:extLst>
              <a:ext uri="{FF2B5EF4-FFF2-40B4-BE49-F238E27FC236}">
                <a16:creationId xmlns:a16="http://schemas.microsoft.com/office/drawing/2014/main" id="{D8A24829-F26C-C587-2399-078BDBE08B88}"/>
              </a:ext>
            </a:extLst>
          </p:cNvPr>
          <p:cNvSpPr/>
          <p:nvPr/>
        </p:nvSpPr>
        <p:spPr>
          <a:xfrm flipH="1" flipV="1">
            <a:off x="4856849" y="5198533"/>
            <a:ext cx="2064470" cy="1532205"/>
          </a:xfrm>
          <a:prstGeom prst="wedgeEllipseCallout">
            <a:avLst>
              <a:gd name="adj1" fmla="val -32316"/>
              <a:gd name="adj2" fmla="val 61947"/>
            </a:avLst>
          </a:prstGeom>
          <a:solidFill>
            <a:schemeClr val="accent1">
              <a:lumMod val="40000"/>
              <a:lumOff val="6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69FC1227-7CBD-8F95-02A6-8140AC6EE5FE}"/>
              </a:ext>
            </a:extLst>
          </p:cNvPr>
          <p:cNvSpPr txBox="1"/>
          <p:nvPr/>
        </p:nvSpPr>
        <p:spPr>
          <a:xfrm>
            <a:off x="5077399" y="5540584"/>
            <a:ext cx="1623370" cy="738664"/>
          </a:xfrm>
          <a:prstGeom prst="rect">
            <a:avLst/>
          </a:prstGeom>
          <a:solidFill>
            <a:schemeClr val="accent1">
              <a:lumMod val="40000"/>
              <a:lumOff val="60000"/>
            </a:schemeClr>
          </a:solidFill>
        </p:spPr>
        <p:txBody>
          <a:bodyPr wrap="square" rtlCol="0">
            <a:spAutoFit/>
          </a:bodyPr>
          <a:lstStyle/>
          <a:p>
            <a:r>
              <a:rPr lang="en-US" sz="1400" dirty="0"/>
              <a:t>You must receive emails from both sender addresses</a:t>
            </a:r>
            <a:r>
              <a:rPr lang="en-US" sz="1300" dirty="0"/>
              <a:t>.</a:t>
            </a:r>
          </a:p>
        </p:txBody>
      </p:sp>
      <p:pic>
        <p:nvPicPr>
          <p:cNvPr id="7" name="Purchase and Schedule">
            <a:hlinkClick r:id="" action="ppaction://media"/>
            <a:extLst>
              <a:ext uri="{FF2B5EF4-FFF2-40B4-BE49-F238E27FC236}">
                <a16:creationId xmlns:a16="http://schemas.microsoft.com/office/drawing/2014/main" id="{0B2851EF-BA8E-1D87-2B30-BECB00273BF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69304" y="304799"/>
            <a:ext cx="609600" cy="609600"/>
          </a:xfrm>
          <a:prstGeom prst="rect">
            <a:avLst/>
          </a:prstGeom>
        </p:spPr>
      </p:pic>
    </p:spTree>
    <p:extLst>
      <p:ext uri="{BB962C8B-B14F-4D97-AF65-F5344CB8AC3E}">
        <p14:creationId xmlns:p14="http://schemas.microsoft.com/office/powerpoint/2010/main" val="109813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01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118FF-92B6-4430-69BE-9D5A5453C8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29955-55AC-C561-2B98-29D2F4DA7890}"/>
              </a:ext>
            </a:extLst>
          </p:cNvPr>
          <p:cNvSpPr>
            <a:spLocks noGrp="1"/>
          </p:cNvSpPr>
          <p:nvPr>
            <p:ph type="title"/>
          </p:nvPr>
        </p:nvSpPr>
        <p:spPr>
          <a:xfrm>
            <a:off x="2661313" y="323134"/>
            <a:ext cx="5886339" cy="609601"/>
          </a:xfrm>
          <a:ln w="28575">
            <a:solidFill>
              <a:schemeClr val="tx1"/>
            </a:solidFill>
          </a:ln>
        </p:spPr>
        <p:txBody>
          <a:bodyPr>
            <a:normAutofit/>
          </a:bodyPr>
          <a:lstStyle/>
          <a:p>
            <a:r>
              <a:rPr lang="en-US" altLang="en-US" sz="3200" b="1" dirty="0">
                <a:ea typeface="Calibri" panose="020F0502020204030204" pitchFamily="34" charset="0"/>
                <a:cs typeface="Arial" panose="020B0604020202020204" pitchFamily="34" charset="0"/>
              </a:rPr>
              <a:t>V. </a:t>
            </a:r>
            <a:r>
              <a:rPr lang="en-US" sz="3200" b="1" dirty="0"/>
              <a:t>BEFORE SCHEDULING A TEST</a:t>
            </a:r>
          </a:p>
        </p:txBody>
      </p:sp>
      <p:pic>
        <p:nvPicPr>
          <p:cNvPr id="5" name="Picture 4">
            <a:extLst>
              <a:ext uri="{FF2B5EF4-FFF2-40B4-BE49-F238E27FC236}">
                <a16:creationId xmlns:a16="http://schemas.microsoft.com/office/drawing/2014/main" id="{4EFB04BE-EB09-C3EA-BB36-B863876E9B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9868FA14-D89C-AEAE-2199-364507FB52E0}"/>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B25DF158-D446-87EC-87F0-505D4EE53799}"/>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1F27B3C8-38C4-065E-8A2C-95A8C245F733}"/>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657244A7-81FE-FD6A-32DE-5260235424BF}"/>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E99F8F8E-920E-4349-4469-B28EF76466E5}"/>
              </a:ext>
            </a:extLst>
          </p:cNvPr>
          <p:cNvSpPr>
            <a:spLocks noChangeArrowheads="1"/>
          </p:cNvSpPr>
          <p:nvPr/>
        </p:nvSpPr>
        <p:spPr bwMode="auto">
          <a:xfrm>
            <a:off x="437231" y="1313757"/>
            <a:ext cx="888282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dirty="0"/>
              <a:t>Make sure that you have reviewed ALL the following information.</a:t>
            </a:r>
          </a:p>
          <a:p>
            <a:pPr lvl="1"/>
            <a:endParaRPr lang="en-US" dirty="0"/>
          </a:p>
          <a:p>
            <a:pPr marL="742950" lvl="1" indent="-285750">
              <a:buFont typeface="Arial" panose="020B0604020202020204" pitchFamily="34" charset="0"/>
              <a:buChar char="•"/>
            </a:pPr>
            <a:r>
              <a:rPr lang="en-US" dirty="0"/>
              <a:t>You must be authorized by the NC Code Officials Qualification Board (the Board) to take a test.</a:t>
            </a:r>
          </a:p>
          <a:p>
            <a:pPr marL="285750" lvl="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To apply for accommodation, please refer to Section IV. TEST ACCOMMODATION.</a:t>
            </a:r>
          </a:p>
          <a:p>
            <a:pPr marL="285750" lvl="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Upon approval from the Board, you will receive an Examination Eligibility Notice, along with instructions for paying, and scheduling the test. </a:t>
            </a:r>
          </a:p>
          <a:p>
            <a:pPr marL="285750" indent="-285750">
              <a:buFont typeface="Arial" panose="020B0604020202020204" pitchFamily="34" charset="0"/>
              <a:buChar char="•"/>
            </a:pPr>
            <a:endParaRPr lang="en-US" b="1" dirty="0"/>
          </a:p>
          <a:p>
            <a:pPr marL="742950" lvl="1" indent="-285750">
              <a:buFont typeface="Arial" panose="020B0604020202020204" pitchFamily="34" charset="0"/>
              <a:buChar char="•"/>
            </a:pPr>
            <a:r>
              <a:rPr lang="en-US" b="1" dirty="0">
                <a:solidFill>
                  <a:srgbClr val="FF0000"/>
                </a:solidFill>
              </a:rPr>
              <a:t>IMPORTANT: </a:t>
            </a:r>
            <a:r>
              <a:rPr lang="en-US" dirty="0"/>
              <a:t>Eligibilities are valid for 5 years; however, at the time you test, you will test on the NC Code in effect at that time, not the code that was in effect at the time of your eligibility.</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Each eligibility is valid for two (2) attempts. If you fail both test attempts, you must resubmit your standard application to the Board.</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D738D29D-7FF8-B000-F533-F18E8A8ACBF9}"/>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a:extLst>
              <a:ext uri="{FF2B5EF4-FFF2-40B4-BE49-F238E27FC236}">
                <a16:creationId xmlns:a16="http://schemas.microsoft.com/office/drawing/2014/main" id="{F0329F29-F7E8-E531-730C-A3AF7CC6DB1E}"/>
              </a:ext>
            </a:extLst>
          </p:cNvPr>
          <p:cNvPicPr>
            <a:picLocks noChangeAspect="1"/>
          </p:cNvPicPr>
          <p:nvPr/>
        </p:nvPicPr>
        <p:blipFill>
          <a:blip r:embed="rId6"/>
          <a:stretch>
            <a:fillRect/>
          </a:stretch>
        </p:blipFill>
        <p:spPr>
          <a:xfrm>
            <a:off x="9381679" y="1197592"/>
            <a:ext cx="2662044" cy="1490744"/>
          </a:xfrm>
          <a:prstGeom prst="rect">
            <a:avLst/>
          </a:prstGeom>
        </p:spPr>
      </p:pic>
      <p:pic>
        <p:nvPicPr>
          <p:cNvPr id="9" name="Before scheduling (2)">
            <a:hlinkClick r:id="" action="ppaction://media"/>
            <a:extLst>
              <a:ext uri="{FF2B5EF4-FFF2-40B4-BE49-F238E27FC236}">
                <a16:creationId xmlns:a16="http://schemas.microsoft.com/office/drawing/2014/main" id="{4C819571-5A4B-1A9C-D84D-86F9272E1C0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31263" y="427038"/>
            <a:ext cx="609600" cy="609600"/>
          </a:xfrm>
          <a:prstGeom prst="rect">
            <a:avLst/>
          </a:prstGeom>
        </p:spPr>
      </p:pic>
    </p:spTree>
    <p:extLst>
      <p:ext uri="{BB962C8B-B14F-4D97-AF65-F5344CB8AC3E}">
        <p14:creationId xmlns:p14="http://schemas.microsoft.com/office/powerpoint/2010/main" val="169692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1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416CA-D193-D4F1-ED19-D5488E917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0044F-AAD1-DAD4-6A41-A6159408977C}"/>
              </a:ext>
            </a:extLst>
          </p:cNvPr>
          <p:cNvSpPr>
            <a:spLocks noGrp="1"/>
          </p:cNvSpPr>
          <p:nvPr>
            <p:ph type="title"/>
          </p:nvPr>
        </p:nvSpPr>
        <p:spPr>
          <a:xfrm>
            <a:off x="5190643" y="301954"/>
            <a:ext cx="1810713" cy="516470"/>
          </a:xfrm>
          <a:ln w="28575">
            <a:solidFill>
              <a:schemeClr val="tx1"/>
            </a:solidFill>
          </a:ln>
        </p:spPr>
        <p:txBody>
          <a:bodyPr>
            <a:noAutofit/>
          </a:bodyPr>
          <a:lstStyle/>
          <a:p>
            <a:r>
              <a:rPr lang="en-US" sz="3200" b="1" dirty="0"/>
              <a:t>WEBSITE</a:t>
            </a:r>
          </a:p>
        </p:txBody>
      </p:sp>
      <p:sp>
        <p:nvSpPr>
          <p:cNvPr id="8" name="TextBox 7">
            <a:extLst>
              <a:ext uri="{FF2B5EF4-FFF2-40B4-BE49-F238E27FC236}">
                <a16:creationId xmlns:a16="http://schemas.microsoft.com/office/drawing/2014/main" id="{1E305D94-1A50-ED2A-B6DD-CBC95C011676}"/>
              </a:ext>
            </a:extLst>
          </p:cNvPr>
          <p:cNvSpPr txBox="1"/>
          <p:nvPr/>
        </p:nvSpPr>
        <p:spPr>
          <a:xfrm>
            <a:off x="427972" y="995277"/>
            <a:ext cx="6441665" cy="276999"/>
          </a:xfrm>
          <a:prstGeom prst="rect">
            <a:avLst/>
          </a:prstGeom>
          <a:noFill/>
        </p:spPr>
        <p:txBody>
          <a:bodyPr wrap="square">
            <a:spAutoFit/>
          </a:bodyPr>
          <a:lstStyle/>
          <a:p>
            <a:r>
              <a:rPr lang="en-US" sz="1200" b="1" dirty="0"/>
              <a:t> </a:t>
            </a:r>
            <a:endParaRPr lang="en-US" sz="1200" dirty="0"/>
          </a:p>
        </p:txBody>
      </p:sp>
      <p:pic>
        <p:nvPicPr>
          <p:cNvPr id="7" name="Picture 6">
            <a:extLst>
              <a:ext uri="{FF2B5EF4-FFF2-40B4-BE49-F238E27FC236}">
                <a16:creationId xmlns:a16="http://schemas.microsoft.com/office/drawing/2014/main" id="{2FDBBFA5-8E92-4B9D-95D1-30969656D7AC}"/>
              </a:ext>
            </a:extLst>
          </p:cNvPr>
          <p:cNvPicPr>
            <a:picLocks noChangeAspect="1"/>
          </p:cNvPicPr>
          <p:nvPr/>
        </p:nvPicPr>
        <p:blipFill>
          <a:blip r:embed="rId3">
            <a:extLst>
              <a:ext uri="{28A0092B-C50C-407E-A947-70E740481C1C}">
                <a14:useLocalDpi xmlns:a14="http://schemas.microsoft.com/office/drawing/2010/main" val="0"/>
              </a:ext>
            </a:extLst>
          </a:blip>
          <a:srcRect l="1375" t="22652" r="52886" b="2773"/>
          <a:stretch>
            <a:fillRect/>
          </a:stretch>
        </p:blipFill>
        <p:spPr>
          <a:xfrm>
            <a:off x="7452851" y="209399"/>
            <a:ext cx="2694039" cy="2464690"/>
          </a:xfrm>
          <a:prstGeom prst="rect">
            <a:avLst/>
          </a:prstGeom>
        </p:spPr>
      </p:pic>
      <p:pic>
        <p:nvPicPr>
          <p:cNvPr id="10" name="Picture 9">
            <a:extLst>
              <a:ext uri="{FF2B5EF4-FFF2-40B4-BE49-F238E27FC236}">
                <a16:creationId xmlns:a16="http://schemas.microsoft.com/office/drawing/2014/main" id="{54BEB80D-7CAD-E9F8-838F-33550C986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390" y="2768669"/>
            <a:ext cx="10508332" cy="3879931"/>
          </a:xfrm>
          <a:prstGeom prst="rect">
            <a:avLst/>
          </a:prstGeom>
        </p:spPr>
      </p:pic>
      <p:sp>
        <p:nvSpPr>
          <p:cNvPr id="11" name="TextBox 10">
            <a:extLst>
              <a:ext uri="{FF2B5EF4-FFF2-40B4-BE49-F238E27FC236}">
                <a16:creationId xmlns:a16="http://schemas.microsoft.com/office/drawing/2014/main" id="{6DDBA582-CB1F-9C5F-5639-812096CABE7C}"/>
              </a:ext>
            </a:extLst>
          </p:cNvPr>
          <p:cNvSpPr txBox="1"/>
          <p:nvPr/>
        </p:nvSpPr>
        <p:spPr>
          <a:xfrm>
            <a:off x="758952" y="995277"/>
            <a:ext cx="3749040" cy="923330"/>
          </a:xfrm>
          <a:prstGeom prst="rect">
            <a:avLst/>
          </a:prstGeom>
          <a:noFill/>
          <a:ln w="19050">
            <a:solidFill>
              <a:srgbClr val="0070C0"/>
            </a:solidFill>
          </a:ln>
        </p:spPr>
        <p:txBody>
          <a:bodyPr wrap="square" rtlCol="0">
            <a:spAutoFit/>
          </a:bodyPr>
          <a:lstStyle/>
          <a:p>
            <a:r>
              <a:rPr lang="en-US" dirty="0"/>
              <a:t>NCOSFM.gov</a:t>
            </a:r>
          </a:p>
          <a:p>
            <a:endParaRPr lang="en-US" dirty="0"/>
          </a:p>
          <a:p>
            <a:r>
              <a:rPr lang="en-US" dirty="0"/>
              <a:t>NCOSFM.gov/licensing-certification</a:t>
            </a:r>
          </a:p>
        </p:txBody>
      </p:sp>
    </p:spTree>
    <p:extLst>
      <p:ext uri="{BB962C8B-B14F-4D97-AF65-F5344CB8AC3E}">
        <p14:creationId xmlns:p14="http://schemas.microsoft.com/office/powerpoint/2010/main" val="4130787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7D873-30F8-E280-FB52-6031CB5E7C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0F2181-B428-7692-B2D3-87A4BA88496A}"/>
              </a:ext>
            </a:extLst>
          </p:cNvPr>
          <p:cNvSpPr>
            <a:spLocks noGrp="1"/>
          </p:cNvSpPr>
          <p:nvPr>
            <p:ph type="title"/>
          </p:nvPr>
        </p:nvSpPr>
        <p:spPr>
          <a:xfrm>
            <a:off x="1844040" y="323134"/>
            <a:ext cx="7601712" cy="609601"/>
          </a:xfrm>
          <a:ln w="28575">
            <a:solidFill>
              <a:schemeClr val="tx1"/>
            </a:solidFill>
          </a:ln>
        </p:spPr>
        <p:txBody>
          <a:bodyPr>
            <a:noAutofit/>
          </a:bodyPr>
          <a:lstStyle/>
          <a:p>
            <a:r>
              <a:rPr lang="en-US" sz="3200" b="1" dirty="0"/>
              <a:t>VI. TEST PURCHASING AND SCHEDULING</a:t>
            </a:r>
          </a:p>
        </p:txBody>
      </p:sp>
      <p:pic>
        <p:nvPicPr>
          <p:cNvPr id="5" name="Picture 4">
            <a:extLst>
              <a:ext uri="{FF2B5EF4-FFF2-40B4-BE49-F238E27FC236}">
                <a16:creationId xmlns:a16="http://schemas.microsoft.com/office/drawing/2014/main" id="{E3A4FBFB-4E15-2736-1ACB-3021A49D76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B296794F-EC2A-6DDC-945A-A6B011CAF1F8}"/>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82C0BA2D-E76B-EA2E-B99A-B6F304FD65FE}"/>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7DB6F61B-3F91-D53C-BBC6-1F0C256977E3}"/>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C517A7AA-0792-EEDB-A231-9556F0247A96}"/>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70508F65-7246-FD26-60A3-2ACB72577F74}"/>
              </a:ext>
            </a:extLst>
          </p:cNvPr>
          <p:cNvSpPr>
            <a:spLocks noChangeArrowheads="1"/>
          </p:cNvSpPr>
          <p:nvPr/>
        </p:nvSpPr>
        <p:spPr bwMode="auto">
          <a:xfrm>
            <a:off x="2275018" y="1424899"/>
            <a:ext cx="74313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Read through and follow the instructions outlined in Section VI of the CIB.</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E94AA09E-1C4B-7A96-0365-D88EADEAEF9C}"/>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4">
            <a:extLst>
              <a:ext uri="{FF2B5EF4-FFF2-40B4-BE49-F238E27FC236}">
                <a16:creationId xmlns:a16="http://schemas.microsoft.com/office/drawing/2014/main" id="{06561D67-A2ED-86EC-B3F6-602757EF23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6241" y="2177939"/>
            <a:ext cx="5059518" cy="31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Test Purchase and Scheduling">
            <a:hlinkClick r:id="" action="ppaction://media"/>
            <a:extLst>
              <a:ext uri="{FF2B5EF4-FFF2-40B4-BE49-F238E27FC236}">
                <a16:creationId xmlns:a16="http://schemas.microsoft.com/office/drawing/2014/main" id="{6295102C-69BF-0E35-F46E-F31BCAD7C5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70517" y="304800"/>
            <a:ext cx="609600" cy="609600"/>
          </a:xfrm>
          <a:prstGeom prst="rect">
            <a:avLst/>
          </a:prstGeom>
        </p:spPr>
      </p:pic>
    </p:spTree>
    <p:extLst>
      <p:ext uri="{BB962C8B-B14F-4D97-AF65-F5344CB8AC3E}">
        <p14:creationId xmlns:p14="http://schemas.microsoft.com/office/powerpoint/2010/main" val="129914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1F743-5A04-A408-D188-40F301DF36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20FBD7-6574-FBC0-067C-BE40084F34F6}"/>
              </a:ext>
            </a:extLst>
          </p:cNvPr>
          <p:cNvSpPr>
            <a:spLocks noGrp="1"/>
          </p:cNvSpPr>
          <p:nvPr>
            <p:ph type="title"/>
          </p:nvPr>
        </p:nvSpPr>
        <p:spPr>
          <a:xfrm>
            <a:off x="806192" y="261096"/>
            <a:ext cx="10579608" cy="516470"/>
          </a:xfrm>
          <a:ln w="28575">
            <a:solidFill>
              <a:schemeClr val="tx1"/>
            </a:solidFill>
          </a:ln>
        </p:spPr>
        <p:txBody>
          <a:bodyPr>
            <a:noAutofit/>
          </a:bodyPr>
          <a:lstStyle/>
          <a:p>
            <a:r>
              <a:rPr lang="en-US" sz="3200" b="1" dirty="0"/>
              <a:t>VII. CANCELED OR MISSED APPOINTMENTS AND REFUNDS</a:t>
            </a:r>
          </a:p>
        </p:txBody>
      </p:sp>
      <p:sp>
        <p:nvSpPr>
          <p:cNvPr id="8" name="TextBox 7">
            <a:extLst>
              <a:ext uri="{FF2B5EF4-FFF2-40B4-BE49-F238E27FC236}">
                <a16:creationId xmlns:a16="http://schemas.microsoft.com/office/drawing/2014/main" id="{0B153732-361E-C11D-FF38-A3ECF0AD51AB}"/>
              </a:ext>
            </a:extLst>
          </p:cNvPr>
          <p:cNvSpPr txBox="1"/>
          <p:nvPr/>
        </p:nvSpPr>
        <p:spPr>
          <a:xfrm>
            <a:off x="407191" y="995277"/>
            <a:ext cx="11377611" cy="5803255"/>
          </a:xfrm>
          <a:prstGeom prst="rect">
            <a:avLst/>
          </a:prstGeom>
          <a:noFill/>
        </p:spPr>
        <p:txBody>
          <a:bodyPr wrap="square">
            <a:spAutoFit/>
          </a:bodyPr>
          <a:lstStyle/>
          <a:p>
            <a:pPr marL="0" marR="0">
              <a:lnSpc>
                <a:spcPct val="107000"/>
              </a:lnSpc>
              <a:spcAft>
                <a:spcPts val="800"/>
              </a:spcAft>
              <a:buNone/>
            </a:pPr>
            <a:r>
              <a:rPr lang="en-US" b="1" kern="100" dirty="0">
                <a:effectLst/>
                <a:latin typeface="Arial" panose="020B0604020202020204" pitchFamily="34" charset="0"/>
                <a:ea typeface="Calibri" panose="020F0502020204030204" pitchFamily="34" charset="0"/>
                <a:cs typeface="Arial" panose="020B0604020202020204" pitchFamily="34" charset="0"/>
              </a:rPr>
              <a:t>Canceling A Test Appointment</a:t>
            </a:r>
            <a:endParaRPr lang="en-US" b="1" kern="100" dirty="0">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Aft>
                <a:spcPts val="800"/>
              </a:spcAft>
              <a:buNone/>
            </a:pPr>
            <a:r>
              <a:rPr lang="en-US" dirty="0">
                <a:effectLst/>
                <a:latin typeface="Arial" panose="020B0604020202020204" pitchFamily="34" charset="0"/>
                <a:ea typeface="Calibri" panose="020F0502020204030204" pitchFamily="34" charset="0"/>
                <a:cs typeface="Arial" panose="020B0604020202020204" pitchFamily="34" charset="0"/>
              </a:rPr>
              <a:t>Candidates can reschedule their test 24 hours prior to their test start time. If they do not show up to the test within 60 minutes of the appointment time, the session will be marked as “No Show”.</a:t>
            </a:r>
          </a:p>
          <a:p>
            <a:pPr>
              <a:buNone/>
            </a:pPr>
            <a:endParaRPr lang="en-US" sz="1200" dirty="0">
              <a:latin typeface="Arial" panose="020B0604020202020204" pitchFamily="34" charset="0"/>
              <a:ea typeface="Calibri" panose="020F050202020403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Missed Appointment										</a:t>
            </a:r>
          </a:p>
          <a:p>
            <a:r>
              <a:rPr lang="en-US" b="1" dirty="0">
                <a:latin typeface="Arial" panose="020B0604020202020204" pitchFamily="34" charset="0"/>
                <a:cs typeface="Arial" panose="020B0604020202020204" pitchFamily="34" charset="0"/>
              </a:rPr>
              <a:t> </a:t>
            </a:r>
          </a:p>
          <a:p>
            <a:r>
              <a:rPr lang="en-US" b="1" dirty="0">
                <a:solidFill>
                  <a:srgbClr val="FF0000"/>
                </a:solidFill>
                <a:latin typeface="Arial" panose="020B0604020202020204" pitchFamily="34" charset="0"/>
                <a:cs typeface="Arial" panose="020B0604020202020204" pitchFamily="34" charset="0"/>
              </a:rPr>
              <a:t>IMPORTANT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you miss your appointment, you will not be able to take the test as scheduled and you will forfeit your test fee, if you: </a:t>
            </a:r>
            <a:endParaRPr lang="en-US"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dirty="0">
                <a:latin typeface="Arial" panose="020B0604020202020204" pitchFamily="34" charset="0"/>
                <a:cs typeface="Arial" panose="020B0604020202020204" pitchFamily="34" charset="0"/>
              </a:rPr>
              <a:t>do not cancel your appointment.</a:t>
            </a:r>
            <a:endParaRPr lang="en-US"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dirty="0"/>
              <a:t>do not log on within (1) one hour after your scheduled test start time.</a:t>
            </a:r>
          </a:p>
          <a:p>
            <a:pPr marL="285750" lvl="0" indent="-285750">
              <a:buFont typeface="Arial" panose="020B0604020202020204" pitchFamily="34" charset="0"/>
              <a:buChar char="•"/>
            </a:pPr>
            <a:r>
              <a:rPr lang="en-US" dirty="0">
                <a:latin typeface="Arial" panose="020B0604020202020204" pitchFamily="34" charset="0"/>
                <a:cs typeface="Arial" panose="020B0604020202020204" pitchFamily="34" charset="0"/>
              </a:rPr>
              <a:t>do not present proper identification when you log on for the test.</a:t>
            </a:r>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Refunds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lvl="0"/>
            <a:r>
              <a:rPr lang="en-US" dirty="0"/>
              <a:t>Refunds for general circumstances (e.g., illness, change in life circumstances, or no longer needing the license, etc.,) must be requested through </a:t>
            </a:r>
            <a:r>
              <a:rPr lang="en-US" u="sng" dirty="0">
                <a:hlinkClick r:id="rId5"/>
              </a:rPr>
              <a:t>OSFM.quest@ncdoi.gov</a:t>
            </a:r>
            <a:r>
              <a:rPr lang="en-US" dirty="0"/>
              <a:t>. OSFM Staff will review the claim. If approved, OSFM Staff will direct QuestionMark to process the refund.</a:t>
            </a:r>
          </a:p>
          <a:p>
            <a:r>
              <a:rPr lang="en-US" dirty="0"/>
              <a:t> </a:t>
            </a:r>
          </a:p>
          <a:p>
            <a:r>
              <a:rPr lang="en-US" dirty="0"/>
              <a:t>Questionmark can process a refund for an accidental charge or paying twice. Contact </a:t>
            </a:r>
            <a:r>
              <a:rPr lang="en-US" u="sng" dirty="0">
                <a:hlinkClick r:id="rId6"/>
              </a:rPr>
              <a:t>osfmexamsupport@questionmark.com</a:t>
            </a:r>
            <a:r>
              <a:rPr lang="en-US" u="sng" dirty="0"/>
              <a:t>.</a:t>
            </a:r>
            <a:r>
              <a:rPr lang="en-US" dirty="0">
                <a:latin typeface="Arial" panose="020B0604020202020204" pitchFamily="34" charset="0"/>
                <a:cs typeface="Arial" panose="020B0604020202020204" pitchFamily="34" charset="0"/>
              </a:rPr>
              <a:t> </a:t>
            </a:r>
          </a:p>
        </p:txBody>
      </p:sp>
      <p:pic>
        <p:nvPicPr>
          <p:cNvPr id="3" name="Cancel">
            <a:hlinkClick r:id="" action="ppaction://media"/>
            <a:extLst>
              <a:ext uri="{FF2B5EF4-FFF2-40B4-BE49-F238E27FC236}">
                <a16:creationId xmlns:a16="http://schemas.microsoft.com/office/drawing/2014/main" id="{4D8A9D66-356B-EDA8-E1CD-C2259560872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77525" y="1012825"/>
            <a:ext cx="609600" cy="609600"/>
          </a:xfrm>
          <a:prstGeom prst="rect">
            <a:avLst/>
          </a:prstGeom>
        </p:spPr>
      </p:pic>
    </p:spTree>
    <p:extLst>
      <p:ext uri="{BB962C8B-B14F-4D97-AF65-F5344CB8AC3E}">
        <p14:creationId xmlns:p14="http://schemas.microsoft.com/office/powerpoint/2010/main" val="139235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1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B49FF-F699-C4F1-5D09-6E40A4265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9E8704-0349-BC9C-61A3-4CDF260C7516}"/>
              </a:ext>
            </a:extLst>
          </p:cNvPr>
          <p:cNvSpPr>
            <a:spLocks noGrp="1"/>
          </p:cNvSpPr>
          <p:nvPr>
            <p:ph type="title"/>
          </p:nvPr>
        </p:nvSpPr>
        <p:spPr>
          <a:xfrm>
            <a:off x="2703985" y="299009"/>
            <a:ext cx="6784030" cy="609601"/>
          </a:xfrm>
          <a:ln w="28575">
            <a:solidFill>
              <a:schemeClr val="tx1"/>
            </a:solidFill>
          </a:ln>
        </p:spPr>
        <p:txBody>
          <a:bodyPr>
            <a:normAutofit fontScale="90000"/>
          </a:bodyPr>
          <a:lstStyle/>
          <a:p>
            <a:r>
              <a:rPr lang="en-US" sz="3600" b="1" dirty="0">
                <a:ea typeface="Calibri" panose="020F0502020204030204" pitchFamily="34" charset="0"/>
                <a:cs typeface="Arial" panose="020B0604020202020204" pitchFamily="34" charset="0"/>
              </a:rPr>
              <a:t>FORGOT YOUR TEST DATE AND TIME?</a:t>
            </a:r>
            <a:endParaRPr lang="en-US" sz="3600" b="1" dirty="0"/>
          </a:p>
        </p:txBody>
      </p:sp>
      <p:pic>
        <p:nvPicPr>
          <p:cNvPr id="5" name="Picture 4">
            <a:extLst>
              <a:ext uri="{FF2B5EF4-FFF2-40B4-BE49-F238E27FC236}">
                <a16:creationId xmlns:a16="http://schemas.microsoft.com/office/drawing/2014/main" id="{56D76636-8415-D11D-9E55-FB98A5020F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6BD14069-78DA-5806-CD9A-AD6EFD2454C6}"/>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558E89E7-3033-B3DE-CED6-D947DBA0063F}"/>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4472B3C6-2434-00AC-490E-8247AA8F993D}"/>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7B90011-4212-3E93-431D-27276726D0EB}"/>
              </a:ext>
            </a:extLst>
          </p:cNvPr>
          <p:cNvSpPr>
            <a:spLocks noChangeArrowheads="1"/>
          </p:cNvSpPr>
          <p:nvPr/>
        </p:nvSpPr>
        <p:spPr bwMode="auto">
          <a:xfrm>
            <a:off x="331918" y="1554434"/>
            <a:ext cx="113175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b="1" dirty="0"/>
              <a:t>VIII. What do I do if I forgot my test date and time?</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F44D750E-2EA2-A6D8-EF01-2276B300E30D}"/>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TextBox 8">
            <a:extLst>
              <a:ext uri="{FF2B5EF4-FFF2-40B4-BE49-F238E27FC236}">
                <a16:creationId xmlns:a16="http://schemas.microsoft.com/office/drawing/2014/main" id="{86B7E26A-D6CB-7B85-3674-586BE1C9A26A}"/>
              </a:ext>
            </a:extLst>
          </p:cNvPr>
          <p:cNvSpPr txBox="1"/>
          <p:nvPr/>
        </p:nvSpPr>
        <p:spPr>
          <a:xfrm>
            <a:off x="457200" y="4922688"/>
            <a:ext cx="11192256" cy="378565"/>
          </a:xfrm>
          <a:prstGeom prst="rect">
            <a:avLst/>
          </a:prstGeom>
          <a:noFill/>
        </p:spPr>
        <p:txBody>
          <a:bodyPr wrap="square">
            <a:spAutoFit/>
          </a:bodyPr>
          <a:lstStyle/>
          <a:p>
            <a:pPr marL="0" marR="0">
              <a:lnSpc>
                <a:spcPct val="107000"/>
              </a:lnSpc>
              <a:spcAft>
                <a:spcPts val="800"/>
              </a:spcAft>
              <a:buNone/>
            </a:pPr>
            <a:r>
              <a:rPr lang="en-US" kern="100" dirty="0">
                <a:effectLst/>
                <a:latin typeface="Aptos" panose="020B0004020202020204" pitchFamily="34" charset="0"/>
                <a:ea typeface="Calibri" panose="020F0502020204030204" pitchFamily="34" charset="0"/>
                <a:cs typeface="Times New Roman" panose="02020603050405020304" pitchFamily="18" charset="0"/>
              </a:rPr>
              <a:t>Follow the instructions in Section VIII of the CIB.</a:t>
            </a:r>
          </a:p>
        </p:txBody>
      </p:sp>
      <p:pic>
        <p:nvPicPr>
          <p:cNvPr id="8" name="Picture 7">
            <a:extLst>
              <a:ext uri="{FF2B5EF4-FFF2-40B4-BE49-F238E27FC236}">
                <a16:creationId xmlns:a16="http://schemas.microsoft.com/office/drawing/2014/main" id="{8B5D9EF4-9D90-0E93-609F-46E4FBD365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2171700"/>
            <a:ext cx="3048000" cy="2514600"/>
          </a:xfrm>
          <a:prstGeom prst="rect">
            <a:avLst/>
          </a:prstGeom>
        </p:spPr>
      </p:pic>
      <p:pic>
        <p:nvPicPr>
          <p:cNvPr id="7" name="I forgot">
            <a:hlinkClick r:id="" action="ppaction://media"/>
            <a:extLst>
              <a:ext uri="{FF2B5EF4-FFF2-40B4-BE49-F238E27FC236}">
                <a16:creationId xmlns:a16="http://schemas.microsoft.com/office/drawing/2014/main" id="{49A0FD63-D84F-4237-6741-ABECA0FE3DE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53600" y="314325"/>
            <a:ext cx="609600" cy="609600"/>
          </a:xfrm>
          <a:prstGeom prst="rect">
            <a:avLst/>
          </a:prstGeom>
        </p:spPr>
      </p:pic>
    </p:spTree>
    <p:extLst>
      <p:ext uri="{BB962C8B-B14F-4D97-AF65-F5344CB8AC3E}">
        <p14:creationId xmlns:p14="http://schemas.microsoft.com/office/powerpoint/2010/main" val="126104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BD6F-E392-9BA6-4207-F0BBA7BD0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85959-A0E4-C42B-3E95-ED4570DCE97E}"/>
              </a:ext>
            </a:extLst>
          </p:cNvPr>
          <p:cNvSpPr>
            <a:spLocks noGrp="1"/>
          </p:cNvSpPr>
          <p:nvPr>
            <p:ph type="title"/>
          </p:nvPr>
        </p:nvSpPr>
        <p:spPr>
          <a:xfrm>
            <a:off x="2058839" y="320466"/>
            <a:ext cx="8074322" cy="609601"/>
          </a:xfrm>
          <a:ln w="28575">
            <a:solidFill>
              <a:schemeClr val="tx1"/>
            </a:solidFill>
          </a:ln>
        </p:spPr>
        <p:txBody>
          <a:bodyPr>
            <a:normAutofit fontScale="90000"/>
          </a:bodyPr>
          <a:lstStyle/>
          <a:p>
            <a:r>
              <a:rPr lang="en-US" sz="3600" b="1" dirty="0"/>
              <a:t>COQB CANDIDATE INFORMATION BULLETIN</a:t>
            </a:r>
          </a:p>
        </p:txBody>
      </p:sp>
      <p:pic>
        <p:nvPicPr>
          <p:cNvPr id="5" name="Picture 4">
            <a:extLst>
              <a:ext uri="{FF2B5EF4-FFF2-40B4-BE49-F238E27FC236}">
                <a16:creationId xmlns:a16="http://schemas.microsoft.com/office/drawing/2014/main" id="{26008DAF-D85E-2393-085F-FB50BCDF1B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7" name="TextBox 6">
            <a:extLst>
              <a:ext uri="{FF2B5EF4-FFF2-40B4-BE49-F238E27FC236}">
                <a16:creationId xmlns:a16="http://schemas.microsoft.com/office/drawing/2014/main" id="{A95C1C4B-EDFF-3DEE-CECC-FFF78EE61E3E}"/>
              </a:ext>
            </a:extLst>
          </p:cNvPr>
          <p:cNvSpPr txBox="1"/>
          <p:nvPr/>
        </p:nvSpPr>
        <p:spPr>
          <a:xfrm>
            <a:off x="888492" y="1274455"/>
            <a:ext cx="10561320" cy="5078313"/>
          </a:xfrm>
          <a:prstGeom prst="rect">
            <a:avLst/>
          </a:prstGeom>
          <a:noFill/>
        </p:spPr>
        <p:txBody>
          <a:bodyPr wrap="square">
            <a:spAutoFit/>
          </a:bodyPr>
          <a:lstStyle/>
          <a:p>
            <a:r>
              <a:rPr lang="en-US" b="1" dirty="0"/>
              <a:t>READ ME FIRST</a:t>
            </a:r>
          </a:p>
          <a:p>
            <a:endParaRPr lang="en-US" b="1" dirty="0"/>
          </a:p>
          <a:p>
            <a:r>
              <a:rPr lang="en-US" dirty="0"/>
              <a:t>The Candidate Information Bulletin (CIB) has been prepared to provide test-takers with the information and resources necessary to prepare for and take an OSFM QUEST test.  The CIB contains step-by-step procedures for navigating through the testing process. The checklist presented on the next few pages has been provided to assist you in the process. Please use it.  </a:t>
            </a:r>
          </a:p>
          <a:p>
            <a:r>
              <a:rPr lang="en-US" dirty="0"/>
              <a:t> </a:t>
            </a:r>
          </a:p>
          <a:p>
            <a:r>
              <a:rPr lang="en-US" dirty="0"/>
              <a:t>The CIB is divided into seven (7) Parts so that you don’t have to read it all at once. Each part covers a different phase of the QUEST testing process. Please read each section as you progress through the testing process.</a:t>
            </a:r>
          </a:p>
          <a:p>
            <a:r>
              <a:rPr lang="en-US" dirty="0"/>
              <a:t> </a:t>
            </a:r>
          </a:p>
          <a:p>
            <a:r>
              <a:rPr lang="en-US" dirty="0"/>
              <a:t>PART 1 - GENERAL INFORMATION</a:t>
            </a:r>
          </a:p>
          <a:p>
            <a:r>
              <a:rPr lang="en-US" dirty="0"/>
              <a:t>PART 2 - PURCHASING &amp; SCHEDULING A TEST</a:t>
            </a:r>
          </a:p>
          <a:p>
            <a:r>
              <a:rPr lang="en-US" dirty="0"/>
              <a:t>PART 3 - REFERENCES &amp; CONTENT OUTLINES</a:t>
            </a:r>
          </a:p>
          <a:p>
            <a:r>
              <a:rPr lang="en-US" dirty="0"/>
              <a:t>PART 4 - TESTING REQUIREMENTS </a:t>
            </a:r>
          </a:p>
          <a:p>
            <a:r>
              <a:rPr lang="en-US" dirty="0"/>
              <a:t>PART 5 - RULES OF CONDUCT</a:t>
            </a:r>
          </a:p>
          <a:p>
            <a:r>
              <a:rPr lang="en-US" dirty="0"/>
              <a:t>PART 6 - TEST DAY AND AFTER THE TEST</a:t>
            </a:r>
          </a:p>
          <a:p>
            <a:r>
              <a:rPr lang="en-US" dirty="0"/>
              <a:t>PART 7 - APPENDICES</a:t>
            </a:r>
            <a:endParaRPr lang="en-US" kern="100" dirty="0">
              <a:ea typeface="Calibri" panose="020F0502020204030204" pitchFamily="34" charset="0"/>
              <a:cs typeface="Times New Roman" panose="02020603050405020304" pitchFamily="18" charset="0"/>
            </a:endParaRPr>
          </a:p>
        </p:txBody>
      </p:sp>
      <p:pic>
        <p:nvPicPr>
          <p:cNvPr id="3" name="Read Me First">
            <a:hlinkClick r:id="" action="ppaction://media"/>
            <a:extLst>
              <a:ext uri="{FF2B5EF4-FFF2-40B4-BE49-F238E27FC236}">
                <a16:creationId xmlns:a16="http://schemas.microsoft.com/office/drawing/2014/main" id="{8B6B5DEF-3934-9D15-5A20-5F8691AFA1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80117" y="320467"/>
            <a:ext cx="609600" cy="609600"/>
          </a:xfrm>
          <a:prstGeom prst="rect">
            <a:avLst/>
          </a:prstGeom>
        </p:spPr>
      </p:pic>
    </p:spTree>
    <p:extLst>
      <p:ext uri="{BB962C8B-B14F-4D97-AF65-F5344CB8AC3E}">
        <p14:creationId xmlns:p14="http://schemas.microsoft.com/office/powerpoint/2010/main" val="148878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8CFF3-A375-F223-FFA2-3EF94F60E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DE0A4-2D66-261C-594F-C385670D3181}"/>
              </a:ext>
            </a:extLst>
          </p:cNvPr>
          <p:cNvSpPr>
            <a:spLocks noGrp="1"/>
          </p:cNvSpPr>
          <p:nvPr>
            <p:ph type="title"/>
          </p:nvPr>
        </p:nvSpPr>
        <p:spPr>
          <a:xfrm>
            <a:off x="1525906" y="408309"/>
            <a:ext cx="8325444" cy="547512"/>
          </a:xfrm>
          <a:ln w="28575">
            <a:solidFill>
              <a:schemeClr val="tx1"/>
            </a:solidFill>
          </a:ln>
        </p:spPr>
        <p:txBody>
          <a:bodyPr>
            <a:noAutofit/>
          </a:bodyPr>
          <a:lstStyle/>
          <a:p>
            <a:r>
              <a:rPr lang="en-US" sz="3200" b="1" dirty="0"/>
              <a:t>PART III – REFERENCES &amp; CONTENT OUTLINES</a:t>
            </a:r>
          </a:p>
        </p:txBody>
      </p:sp>
      <p:sp>
        <p:nvSpPr>
          <p:cNvPr id="5" name="TextBox 4">
            <a:extLst>
              <a:ext uri="{FF2B5EF4-FFF2-40B4-BE49-F238E27FC236}">
                <a16:creationId xmlns:a16="http://schemas.microsoft.com/office/drawing/2014/main" id="{B3E4DD3D-0FC8-82FD-B3ED-41030099CF0B}"/>
              </a:ext>
            </a:extLst>
          </p:cNvPr>
          <p:cNvSpPr txBox="1"/>
          <p:nvPr/>
        </p:nvSpPr>
        <p:spPr>
          <a:xfrm>
            <a:off x="1184316" y="1214580"/>
            <a:ext cx="3075166" cy="369332"/>
          </a:xfrm>
          <a:prstGeom prst="rect">
            <a:avLst/>
          </a:prstGeom>
          <a:noFill/>
        </p:spPr>
        <p:txBody>
          <a:bodyPr wrap="square">
            <a:spAutoFit/>
          </a:bodyPr>
          <a:lstStyle/>
          <a:p>
            <a:pPr algn="ctr" fontAlgn="base"/>
            <a:r>
              <a:rPr lang="en-US" b="1" dirty="0"/>
              <a:t>IX. REFERENCE MATERIALS</a:t>
            </a:r>
            <a:endParaRPr lang="en-US"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A4EA089-08EF-5161-2260-7EB9993511F2}"/>
              </a:ext>
            </a:extLst>
          </p:cNvPr>
          <p:cNvSpPr txBox="1"/>
          <p:nvPr/>
        </p:nvSpPr>
        <p:spPr>
          <a:xfrm>
            <a:off x="1278967" y="1583912"/>
            <a:ext cx="8819322" cy="1859676"/>
          </a:xfrm>
          <a:prstGeom prst="rect">
            <a:avLst/>
          </a:prstGeom>
          <a:noFill/>
        </p:spPr>
        <p:txBody>
          <a:bodyPr wrap="square">
            <a:spAutoFit/>
          </a:bodyPr>
          <a:lstStyle/>
          <a:p>
            <a:pPr>
              <a:lnSpc>
                <a:spcPct val="107000"/>
              </a:lnSpc>
              <a:spcAft>
                <a:spcPts val="800"/>
              </a:spcAft>
            </a:pPr>
            <a:r>
              <a:rPr lang="en-US" b="1" dirty="0"/>
              <a:t>Approved references are allowed for COQB tests.</a:t>
            </a:r>
            <a:r>
              <a:rPr lang="en-US" dirty="0"/>
              <a:t> Each test is formatted in order by Code (e.g., (NCRC, NCBC, NCECC). Content Areas are based on the arrangement and formats outlined in the applicable code(s). The test is divided into blocks containing test items from specified chapters. All test items within each block are shuffled. You cannot jump between blocks. Once the answers to a block have been submitted, you may not return to the block.</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E36EA41-2832-C395-1031-7A095CC40B7D}"/>
              </a:ext>
            </a:extLst>
          </p:cNvPr>
          <p:cNvSpPr txBox="1"/>
          <p:nvPr/>
        </p:nvSpPr>
        <p:spPr>
          <a:xfrm>
            <a:off x="1278967" y="3515469"/>
            <a:ext cx="6094476" cy="373757"/>
          </a:xfrm>
          <a:prstGeom prst="rect">
            <a:avLst/>
          </a:prstGeom>
          <a:noFill/>
        </p:spPr>
        <p:txBody>
          <a:bodyPr wrap="square">
            <a:spAutoFit/>
          </a:bodyPr>
          <a:lstStyle/>
          <a:p>
            <a:pPr marL="0" marR="0">
              <a:lnSpc>
                <a:spcPct val="107000"/>
              </a:lnSpc>
              <a:spcAft>
                <a:spcPts val="800"/>
              </a:spcAft>
              <a:buNone/>
            </a:pPr>
            <a:r>
              <a:rPr lang="en-US" sz="1800" b="1" i="1" kern="100" dirty="0">
                <a:effectLst/>
                <a:latin typeface="Arial" panose="020B0604020202020204" pitchFamily="34" charset="0"/>
                <a:ea typeface="Calibri" panose="020F0502020204030204" pitchFamily="34" charset="0"/>
                <a:cs typeface="Times New Roman" panose="02020603050405020304" pitchFamily="18" charset="0"/>
              </a:rPr>
              <a:t>Standard Board Tests</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r>
              <a:rPr lang="en-US" sz="1800" b="1" i="1" kern="100" dirty="0">
                <a:effectLst/>
                <a:latin typeface="Arial" panose="020B0604020202020204" pitchFamily="34" charset="0"/>
                <a:ea typeface="Calibri" panose="020F0502020204030204" pitchFamily="34" charset="0"/>
                <a:cs typeface="Times New Roman" panose="02020603050405020304" pitchFamily="18" charset="0"/>
              </a:rPr>
              <a:t>available through QUEST.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1FD8C49-9712-556E-D07F-0DF29D488E53}"/>
              </a:ext>
            </a:extLst>
          </p:cNvPr>
          <p:cNvSpPr txBox="1"/>
          <p:nvPr/>
        </p:nvSpPr>
        <p:spPr>
          <a:xfrm>
            <a:off x="1303386" y="5893588"/>
            <a:ext cx="7045284" cy="378565"/>
          </a:xfrm>
          <a:prstGeom prst="rect">
            <a:avLst/>
          </a:prstGeom>
          <a:noFill/>
        </p:spPr>
        <p:txBody>
          <a:bodyPr wrap="square">
            <a:spAutoFit/>
          </a:bodyPr>
          <a:lstStyle/>
          <a:p>
            <a:pPr marL="0" marR="0">
              <a:lnSpc>
                <a:spcPct val="107000"/>
              </a:lnSpc>
              <a:spcAft>
                <a:spcPts val="800"/>
              </a:spcAft>
              <a:buNone/>
            </a:pPr>
            <a:r>
              <a:rPr lang="en-US" b="1"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rPr>
              <a:t>NOTE</a:t>
            </a:r>
            <a:r>
              <a:rPr lang="en-US" b="1" kern="100" dirty="0">
                <a:effectLst/>
                <a:latin typeface="Aptos" panose="020B0004020202020204" pitchFamily="34" charset="0"/>
                <a:ea typeface="Calibri" panose="020F0502020204030204" pitchFamily="34" charset="0"/>
                <a:cs typeface="Times New Roman" panose="02020603050405020304" pitchFamily="18" charset="0"/>
              </a:rPr>
              <a:t>:</a:t>
            </a:r>
            <a:r>
              <a:rPr lang="en-US" kern="100" dirty="0">
                <a:effectLst/>
                <a:latin typeface="Aptos" panose="020B0004020202020204" pitchFamily="34" charset="0"/>
                <a:ea typeface="Calibri" panose="020F0502020204030204" pitchFamily="34" charset="0"/>
                <a:cs typeface="Times New Roman" panose="02020603050405020304" pitchFamily="18" charset="0"/>
              </a:rPr>
              <a:t> For screenshots of how the test will appear, see APPENDIX A.</a:t>
            </a:r>
          </a:p>
        </p:txBody>
      </p:sp>
      <p:graphicFrame>
        <p:nvGraphicFramePr>
          <p:cNvPr id="11" name="Table 10">
            <a:extLst>
              <a:ext uri="{FF2B5EF4-FFF2-40B4-BE49-F238E27FC236}">
                <a16:creationId xmlns:a16="http://schemas.microsoft.com/office/drawing/2014/main" id="{DDB595A0-8C8A-6B2F-4997-7C026E4C9B83}"/>
              </a:ext>
            </a:extLst>
          </p:cNvPr>
          <p:cNvGraphicFramePr>
            <a:graphicFrameLocks noGrp="1"/>
          </p:cNvGraphicFramePr>
          <p:nvPr>
            <p:extLst>
              <p:ext uri="{D42A27DB-BD31-4B8C-83A1-F6EECF244321}">
                <p14:modId xmlns:p14="http://schemas.microsoft.com/office/powerpoint/2010/main" val="2109346826"/>
              </p:ext>
            </p:extLst>
          </p:nvPr>
        </p:nvGraphicFramePr>
        <p:xfrm>
          <a:off x="1376340" y="3961107"/>
          <a:ext cx="9905853" cy="1700784"/>
        </p:xfrm>
        <a:graphic>
          <a:graphicData uri="http://schemas.openxmlformats.org/drawingml/2006/table">
            <a:tbl>
              <a:tblPr firstRow="1" firstCol="1" bandRow="1"/>
              <a:tblGrid>
                <a:gridCol w="3441045">
                  <a:extLst>
                    <a:ext uri="{9D8B030D-6E8A-4147-A177-3AD203B41FA5}">
                      <a16:colId xmlns:a16="http://schemas.microsoft.com/office/drawing/2014/main" val="1316541268"/>
                    </a:ext>
                  </a:extLst>
                </a:gridCol>
                <a:gridCol w="1600200">
                  <a:extLst>
                    <a:ext uri="{9D8B030D-6E8A-4147-A177-3AD203B41FA5}">
                      <a16:colId xmlns:a16="http://schemas.microsoft.com/office/drawing/2014/main" val="2333348792"/>
                    </a:ext>
                  </a:extLst>
                </a:gridCol>
                <a:gridCol w="1426464">
                  <a:extLst>
                    <a:ext uri="{9D8B030D-6E8A-4147-A177-3AD203B41FA5}">
                      <a16:colId xmlns:a16="http://schemas.microsoft.com/office/drawing/2014/main" val="3924008671"/>
                    </a:ext>
                  </a:extLst>
                </a:gridCol>
                <a:gridCol w="3438144">
                  <a:extLst>
                    <a:ext uri="{9D8B030D-6E8A-4147-A177-3AD203B41FA5}">
                      <a16:colId xmlns:a16="http://schemas.microsoft.com/office/drawing/2014/main" val="3785599937"/>
                    </a:ext>
                  </a:extLst>
                </a:gridCol>
              </a:tblGrid>
              <a:tr h="0">
                <a:tc>
                  <a:txBody>
                    <a:bodyPr/>
                    <a:lstStyle/>
                    <a:p>
                      <a:pPr marL="0" marR="0">
                        <a:lnSpc>
                          <a:spcPct val="107000"/>
                        </a:lnSpc>
                        <a:spcAft>
                          <a:spcPts val="80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Building I, II,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130 MC items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3.5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b="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Remote, proctored, online test</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5266363"/>
                  </a:ext>
                </a:extLst>
              </a:tr>
              <a:tr h="0">
                <a:tc>
                  <a:txBody>
                    <a:bodyPr/>
                    <a:lstStyle/>
                    <a:p>
                      <a:pPr marL="0" marR="0">
                        <a:lnSpc>
                          <a:spcPct val="107000"/>
                        </a:lnSpc>
                        <a:spcAft>
                          <a:spcPts val="80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Electrical I, II,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130 MC items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3.5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b="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Remote, proctored, online test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005742"/>
                  </a:ext>
                </a:extLst>
              </a:tr>
              <a:tr h="0">
                <a:tc>
                  <a:txBody>
                    <a:bodyPr/>
                    <a:lstStyle/>
                    <a:p>
                      <a:pPr marL="0" marR="0">
                        <a:lnSpc>
                          <a:spcPct val="107000"/>
                        </a:lnSpc>
                        <a:spcAft>
                          <a:spcPts val="80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Fire I, II,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130 MC items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3.5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b="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Remote, proctored, online test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0084209"/>
                  </a:ext>
                </a:extLst>
              </a:tr>
              <a:tr h="0">
                <a:tc>
                  <a:txBody>
                    <a:bodyPr/>
                    <a:lstStyle/>
                    <a:p>
                      <a:pPr marL="0" marR="0">
                        <a:lnSpc>
                          <a:spcPct val="107000"/>
                        </a:lnSpc>
                        <a:spcAft>
                          <a:spcPts val="80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Mechanical I, II,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130 MC items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3.5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b="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Remote, proctored, online test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677428"/>
                  </a:ext>
                </a:extLst>
              </a:tr>
              <a:tr h="0">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Plumbing I, II,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130 MC items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3.5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b="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Remote, proctored, online test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7805347"/>
                  </a:ext>
                </a:extLst>
              </a:tr>
              <a:tr h="0">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Residential Changeout Inspector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130 MC items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3.5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800" b="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Remote, proctored, online test</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7234142"/>
                  </a:ext>
                </a:extLst>
              </a:tr>
            </a:tbl>
          </a:graphicData>
        </a:graphic>
      </p:graphicFrame>
      <p:pic>
        <p:nvPicPr>
          <p:cNvPr id="3" name="Reference Materials (2)">
            <a:hlinkClick r:id="" action="ppaction://media"/>
            <a:extLst>
              <a:ext uri="{FF2B5EF4-FFF2-40B4-BE49-F238E27FC236}">
                <a16:creationId xmlns:a16="http://schemas.microsoft.com/office/drawing/2014/main" id="{29B6CB85-1C72-1B6F-658A-BF72D75EBD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40290" y="346221"/>
            <a:ext cx="609600" cy="609600"/>
          </a:xfrm>
          <a:prstGeom prst="rect">
            <a:avLst/>
          </a:prstGeom>
        </p:spPr>
      </p:pic>
    </p:spTree>
    <p:extLst>
      <p:ext uri="{BB962C8B-B14F-4D97-AF65-F5344CB8AC3E}">
        <p14:creationId xmlns:p14="http://schemas.microsoft.com/office/powerpoint/2010/main" val="186524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2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99C81-E598-B72E-9CB6-E97205034C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412D88-2925-2803-FA1D-121F33E10143}"/>
              </a:ext>
            </a:extLst>
          </p:cNvPr>
          <p:cNvSpPr>
            <a:spLocks noGrp="1"/>
          </p:cNvSpPr>
          <p:nvPr>
            <p:ph type="title"/>
          </p:nvPr>
        </p:nvSpPr>
        <p:spPr>
          <a:xfrm>
            <a:off x="1844288" y="277609"/>
            <a:ext cx="8316300" cy="547512"/>
          </a:xfrm>
          <a:ln w="28575">
            <a:solidFill>
              <a:schemeClr val="tx1"/>
            </a:solidFill>
          </a:ln>
        </p:spPr>
        <p:txBody>
          <a:bodyPr>
            <a:noAutofit/>
          </a:bodyPr>
          <a:lstStyle/>
          <a:p>
            <a:r>
              <a:rPr lang="en-US" sz="3200" b="1" dirty="0"/>
              <a:t>PART 3 – REFERENCES &amp; CONTENT OUTLINES</a:t>
            </a:r>
          </a:p>
        </p:txBody>
      </p:sp>
      <p:sp>
        <p:nvSpPr>
          <p:cNvPr id="5" name="TextBox 4">
            <a:extLst>
              <a:ext uri="{FF2B5EF4-FFF2-40B4-BE49-F238E27FC236}">
                <a16:creationId xmlns:a16="http://schemas.microsoft.com/office/drawing/2014/main" id="{1396A5AC-C238-213B-9D6D-60915F66958F}"/>
              </a:ext>
            </a:extLst>
          </p:cNvPr>
          <p:cNvSpPr txBox="1"/>
          <p:nvPr/>
        </p:nvSpPr>
        <p:spPr>
          <a:xfrm>
            <a:off x="736260" y="1214580"/>
            <a:ext cx="3945468" cy="369332"/>
          </a:xfrm>
          <a:prstGeom prst="rect">
            <a:avLst/>
          </a:prstGeom>
          <a:noFill/>
        </p:spPr>
        <p:txBody>
          <a:bodyPr wrap="square">
            <a:spAutoFit/>
          </a:bodyPr>
          <a:lstStyle/>
          <a:p>
            <a:pPr algn="ctr" fontAlgn="base"/>
            <a:r>
              <a:rPr lang="en-US" b="1" dirty="0"/>
              <a:t>IX. REFERENCE MATERIALS (cont.)</a:t>
            </a:r>
            <a:endParaRPr lang="en-US"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1CAEE50-3366-92FA-0A83-598F185CD0BF}"/>
              </a:ext>
            </a:extLst>
          </p:cNvPr>
          <p:cNvSpPr txBox="1"/>
          <p:nvPr/>
        </p:nvSpPr>
        <p:spPr>
          <a:xfrm>
            <a:off x="858342" y="1815319"/>
            <a:ext cx="10288193" cy="4247317"/>
          </a:xfrm>
          <a:prstGeom prst="rect">
            <a:avLst/>
          </a:prstGeom>
          <a:noFill/>
        </p:spPr>
        <p:txBody>
          <a:bodyPr wrap="square">
            <a:spAutoFit/>
          </a:bodyPr>
          <a:lstStyle/>
          <a:p>
            <a:r>
              <a:rPr lang="en-US" dirty="0"/>
              <a:t>Tests are OPEN BOOK unless otherwise designated. The references listed in the tables found in section X. TEST CONTENT OUTLINES are the ONLY references allowed during the test. Candidates are responsible for having their own references. </a:t>
            </a:r>
          </a:p>
          <a:p>
            <a:r>
              <a:rPr lang="en-US" dirty="0"/>
              <a:t> </a:t>
            </a:r>
          </a:p>
          <a:p>
            <a:r>
              <a:rPr lang="en-US" dirty="0"/>
              <a:t>Reference materials may be highlighted, underlined, and/or annotated prior to the test session. Notes on the pages of the reference materials are allowed. However, if written in pencil, they MUST be highlighted; if written in pen, they DO NOT need to be highlighted. No partial references will be allowed as acceptable reference materials for tests. </a:t>
            </a:r>
          </a:p>
          <a:p>
            <a:r>
              <a:rPr lang="en-US" dirty="0"/>
              <a:t> </a:t>
            </a:r>
          </a:p>
          <a:p>
            <a:r>
              <a:rPr lang="en-US" dirty="0"/>
              <a:t>You may </a:t>
            </a:r>
            <a:r>
              <a:rPr lang="en-US" b="1" dirty="0"/>
              <a:t>NOT</a:t>
            </a:r>
            <a:r>
              <a:rPr lang="en-US" dirty="0"/>
              <a:t> write any notes in the references during the test session. Furthermore, candidates are not permitted to have any additional papers (loose or attached) within their approved references. All additional materials must be removed from the references prior to the test session. </a:t>
            </a:r>
          </a:p>
          <a:p>
            <a:r>
              <a:rPr lang="en-US" dirty="0"/>
              <a:t> </a:t>
            </a:r>
          </a:p>
          <a:p>
            <a:r>
              <a:rPr lang="en-US" b="1" dirty="0">
                <a:solidFill>
                  <a:srgbClr val="FF0000"/>
                </a:solidFill>
              </a:rPr>
              <a:t>WARNING! </a:t>
            </a:r>
            <a:r>
              <a:rPr lang="en-US" dirty="0"/>
              <a:t>DO NOT use copies of or remove the codebook index or table of contents. All pages must be contained inside the binder.</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Reference Materials (3)">
            <a:hlinkClick r:id="" action="ppaction://media"/>
            <a:extLst>
              <a:ext uri="{FF2B5EF4-FFF2-40B4-BE49-F238E27FC236}">
                <a16:creationId xmlns:a16="http://schemas.microsoft.com/office/drawing/2014/main" id="{CE68A8DE-7D6C-86B8-87FE-CF9F846BB3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19072" y="215521"/>
            <a:ext cx="609600" cy="609600"/>
          </a:xfrm>
          <a:prstGeom prst="rect">
            <a:avLst/>
          </a:prstGeom>
        </p:spPr>
      </p:pic>
    </p:spTree>
    <p:extLst>
      <p:ext uri="{BB962C8B-B14F-4D97-AF65-F5344CB8AC3E}">
        <p14:creationId xmlns:p14="http://schemas.microsoft.com/office/powerpoint/2010/main" val="64245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3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2FDD5-C7E1-6B2F-1079-D02FFF8EF3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9951B-88A4-2B42-80FB-CE4BCB173206}"/>
              </a:ext>
            </a:extLst>
          </p:cNvPr>
          <p:cNvSpPr>
            <a:spLocks noGrp="1"/>
          </p:cNvSpPr>
          <p:nvPr>
            <p:ph type="title"/>
          </p:nvPr>
        </p:nvSpPr>
        <p:spPr>
          <a:xfrm>
            <a:off x="2686565" y="356809"/>
            <a:ext cx="6818869" cy="547512"/>
          </a:xfrm>
          <a:ln w="28575">
            <a:solidFill>
              <a:schemeClr val="tx1"/>
            </a:solidFill>
          </a:ln>
        </p:spPr>
        <p:txBody>
          <a:bodyPr>
            <a:noAutofit/>
          </a:bodyPr>
          <a:lstStyle/>
          <a:p>
            <a:r>
              <a:rPr lang="en-US" sz="3200" b="1" dirty="0"/>
              <a:t>REFERENCES &amp; CONTENT OUTLINES</a:t>
            </a:r>
          </a:p>
        </p:txBody>
      </p:sp>
      <p:sp>
        <p:nvSpPr>
          <p:cNvPr id="3" name="Rectangle 2">
            <a:extLst>
              <a:ext uri="{FF2B5EF4-FFF2-40B4-BE49-F238E27FC236}">
                <a16:creationId xmlns:a16="http://schemas.microsoft.com/office/drawing/2014/main" id="{E931CAAC-0588-9309-B846-E256269A277A}"/>
              </a:ext>
            </a:extLst>
          </p:cNvPr>
          <p:cNvSpPr>
            <a:spLocks noChangeArrowheads="1"/>
          </p:cNvSpPr>
          <p:nvPr/>
        </p:nvSpPr>
        <p:spPr bwMode="auto">
          <a:xfrm>
            <a:off x="240792" y="1172259"/>
            <a:ext cx="1126540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1"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Tabbing Your Code Book</a:t>
            </a:r>
            <a:endParaRPr kumimoji="0" lang="en-US" altLang="en-US"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FF0000"/>
              </a:solidFill>
              <a:effectLst/>
              <a:latin typeface="Aptos" panose="020B00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FF0000"/>
                </a:solidFill>
                <a:effectLst/>
                <a:latin typeface="Aptos" panose="020B0004020202020204" pitchFamily="34" charset="0"/>
                <a:ea typeface="Calibri" panose="020F0502020204030204" pitchFamily="34" charset="0"/>
                <a:cs typeface="Arial" panose="020B0604020202020204" pitchFamily="34" charset="0"/>
              </a:rPr>
              <a:t>IMPORTANT: </a:t>
            </a: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ALL TABS MUST BE PERMANENT AND NON-REMOVABLE</a:t>
            </a:r>
            <a:endParaRPr kumimoji="0" lang="en-US" altLang="en-US"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Temporary tabs, such as Post-it Notes or stapled tabs, are not allowed and must be removed from the reference before the test session.  Divider tabs are also not allowed. See Section </a:t>
            </a: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hlinkClick r:id="rId5"/>
              </a:rPr>
              <a:t>XI. TABBING THE CODE BOOK</a:t>
            </a: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 for more information. </a:t>
            </a:r>
            <a:endParaRPr kumimoji="0" lang="en-US" altLang="en-US"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Reference materials must be properly bound and accessible. Candidates are not permitted to have any additional papers (loose or attached) within their approved references. Any additional materials MUST be removed from the references.</a:t>
            </a:r>
            <a:endParaRPr kumimoji="0" lang="en-US" altLang="en-US" b="0" i="0" u="none" strike="noStrike" cap="none" normalizeH="0" baseline="0" dirty="0">
              <a:ln>
                <a:noFill/>
              </a:ln>
              <a:solidFill>
                <a:schemeClr val="tx1"/>
              </a:solidFill>
              <a:effectLst/>
              <a:latin typeface="Aptos" panose="020B0004020202020204" pitchFamily="34" charset="0"/>
            </a:endParaRPr>
          </a:p>
        </p:txBody>
      </p:sp>
      <p:pic>
        <p:nvPicPr>
          <p:cNvPr id="5121" name="Picture 1">
            <a:extLst>
              <a:ext uri="{FF2B5EF4-FFF2-40B4-BE49-F238E27FC236}">
                <a16:creationId xmlns:a16="http://schemas.microsoft.com/office/drawing/2014/main" id="{9868D75C-C726-79F4-4A97-94E7B317C6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1153" r="33452" b="4884"/>
          <a:stretch>
            <a:fillRect/>
          </a:stretch>
        </p:blipFill>
        <p:spPr bwMode="auto">
          <a:xfrm>
            <a:off x="8781290" y="4034581"/>
            <a:ext cx="3222855" cy="218478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EF76E45-9847-1DB0-A3BE-A83CC1D7164C}"/>
              </a:ext>
            </a:extLst>
          </p:cNvPr>
          <p:cNvSpPr>
            <a:spLocks noChangeArrowheads="1"/>
          </p:cNvSpPr>
          <p:nvPr/>
        </p:nvSpPr>
        <p:spPr bwMode="auto">
          <a:xfrm>
            <a:off x="187855" y="4147122"/>
            <a:ext cx="854049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b="1" dirty="0">
                <a:solidFill>
                  <a:srgbClr val="FF0000"/>
                </a:solidFill>
                <a:latin typeface="Aptos" panose="020B0004020202020204" pitchFamily="34" charset="0"/>
                <a:ea typeface="Calibri" panose="020F0502020204030204" pitchFamily="34" charset="0"/>
                <a:cs typeface="Arial" panose="020B0604020202020204" pitchFamily="34" charset="0"/>
              </a:rPr>
              <a:t>WARNING: </a:t>
            </a:r>
            <a:r>
              <a:rPr lang="en-US" altLang="en-US" dirty="0">
                <a:latin typeface="Aptos" panose="020B0004020202020204" pitchFamily="34" charset="0"/>
                <a:ea typeface="Calibri" panose="020F0502020204030204" pitchFamily="34" charset="0"/>
                <a:cs typeface="Arial" panose="020B0604020202020204" pitchFamily="34" charset="0"/>
              </a:rPr>
              <a:t>On test day you will be required to present reference materials during the room scan. You must show them to the proctor before the test begins. You will be required to SLOWLY flip through the pages of your reference materials to allow the proctor to determine consistency throughout the text. Using unauthorized materials is a serious violation that can lead to the forfeiture of your eligibility. </a:t>
            </a:r>
          </a:p>
          <a:p>
            <a:pPr lvl="0" eaLnBrk="0" fontAlgn="base" hangingPunct="0">
              <a:spcBef>
                <a:spcPct val="0"/>
              </a:spcBef>
              <a:spcAft>
                <a:spcPct val="0"/>
              </a:spcAft>
            </a:pPr>
            <a:endParaRPr kumimoji="0" lang="en-US" altLang="en-US" b="1" i="0" u="none" strike="noStrike" cap="none" normalizeH="0" baseline="0" dirty="0">
              <a:ln>
                <a:noFill/>
              </a:ln>
              <a:solidFill>
                <a:srgbClr val="FF0000"/>
              </a:solidFill>
              <a:effectLst/>
              <a:latin typeface="Aptos" panose="020B0004020202020204" pitchFamily="34" charset="0"/>
              <a:ea typeface="Calibri" panose="020F0502020204030204" pitchFamily="34" charset="0"/>
              <a:cs typeface="Arial" panose="020B0604020202020204" pitchFamily="34" charset="0"/>
            </a:endParaRPr>
          </a:p>
          <a:p>
            <a:pPr lvl="0" eaLnBrk="0" fontAlgn="base" hangingPunct="0">
              <a:spcBef>
                <a:spcPct val="0"/>
              </a:spcBef>
              <a:spcAft>
                <a:spcPct val="0"/>
              </a:spcAft>
            </a:pPr>
            <a:r>
              <a:rPr kumimoji="0" lang="en-US" altLang="en-US" b="1" i="0" u="none" strike="noStrike" cap="none" normalizeH="0" baseline="0" dirty="0">
                <a:ln>
                  <a:noFill/>
                </a:ln>
                <a:solidFill>
                  <a:srgbClr val="FF0000"/>
                </a:solidFill>
                <a:effectLst/>
                <a:latin typeface="Aptos" panose="020B0004020202020204" pitchFamily="34" charset="0"/>
                <a:ea typeface="Calibri" panose="020F0502020204030204" pitchFamily="34" charset="0"/>
                <a:cs typeface="Arial" panose="020B0604020202020204" pitchFamily="34" charset="0"/>
              </a:rPr>
              <a:t>WARNING! </a:t>
            </a: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All pages must be contained inside the binder.</a:t>
            </a:r>
            <a:endParaRPr kumimoji="0" lang="en-US" altLang="en-US" b="0" i="0" u="none" strike="noStrike" cap="none" normalizeH="0" baseline="0" dirty="0">
              <a:ln>
                <a:noFill/>
              </a:ln>
              <a:solidFill>
                <a:schemeClr val="tx1"/>
              </a:solidFill>
              <a:effectLst/>
              <a:latin typeface="Aptos" panose="020B0004020202020204" pitchFamily="34" charset="0"/>
            </a:endParaRPr>
          </a:p>
        </p:txBody>
      </p:sp>
      <p:pic>
        <p:nvPicPr>
          <p:cNvPr id="6" name="Tabs">
            <a:hlinkClick r:id="" action="ppaction://media"/>
            <a:extLst>
              <a:ext uri="{FF2B5EF4-FFF2-40B4-BE49-F238E27FC236}">
                <a16:creationId xmlns:a16="http://schemas.microsoft.com/office/drawing/2014/main" id="{5F9B6B04-0687-3B2A-4607-B4165F716D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90142" y="294721"/>
            <a:ext cx="609600" cy="609600"/>
          </a:xfrm>
          <a:prstGeom prst="rect">
            <a:avLst/>
          </a:prstGeom>
        </p:spPr>
      </p:pic>
    </p:spTree>
    <p:extLst>
      <p:ext uri="{BB962C8B-B14F-4D97-AF65-F5344CB8AC3E}">
        <p14:creationId xmlns:p14="http://schemas.microsoft.com/office/powerpoint/2010/main" val="130376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45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0AA33-3514-889F-9604-A8A9890855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49EB9-C34D-91DB-BD04-DA261DA38CEE}"/>
              </a:ext>
            </a:extLst>
          </p:cNvPr>
          <p:cNvSpPr>
            <a:spLocks noGrp="1"/>
          </p:cNvSpPr>
          <p:nvPr>
            <p:ph type="title"/>
          </p:nvPr>
        </p:nvSpPr>
        <p:spPr>
          <a:xfrm>
            <a:off x="4571881" y="280987"/>
            <a:ext cx="3048237" cy="609601"/>
          </a:xfrm>
          <a:ln w="28575">
            <a:solidFill>
              <a:schemeClr val="tx1"/>
            </a:solidFill>
          </a:ln>
        </p:spPr>
        <p:txBody>
          <a:bodyPr>
            <a:normAutofit/>
          </a:bodyPr>
          <a:lstStyle/>
          <a:p>
            <a:r>
              <a:rPr lang="en-US" altLang="en-US" sz="3200" b="1" dirty="0">
                <a:ea typeface="Calibri" panose="020F0502020204030204" pitchFamily="34" charset="0"/>
                <a:cs typeface="Arial" panose="020B0604020202020204" pitchFamily="34" charset="0"/>
              </a:rPr>
              <a:t>TEST SECURITY</a:t>
            </a:r>
            <a:endParaRPr lang="en-US" sz="3200" b="1" dirty="0"/>
          </a:p>
        </p:txBody>
      </p:sp>
      <p:pic>
        <p:nvPicPr>
          <p:cNvPr id="5" name="Picture 4">
            <a:extLst>
              <a:ext uri="{FF2B5EF4-FFF2-40B4-BE49-F238E27FC236}">
                <a16:creationId xmlns:a16="http://schemas.microsoft.com/office/drawing/2014/main" id="{3171FAB3-CBE2-C515-E502-40F9699714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CB8801CD-2BBA-67D8-8BE3-CA7DF240EBA5}"/>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0EB039F1-A8D9-9406-2B62-4D9618055FEE}"/>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B8DC0A29-A75E-D914-C7EA-6E2B53C593C7}"/>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4354DF0E-6C40-7704-C6D6-D6F3DE6616D5}"/>
              </a:ext>
            </a:extLst>
          </p:cNvPr>
          <p:cNvSpPr>
            <a:spLocks noChangeArrowheads="1"/>
          </p:cNvSpPr>
          <p:nvPr/>
        </p:nvSpPr>
        <p:spPr bwMode="auto">
          <a:xfrm>
            <a:off x="437231" y="1304545"/>
            <a:ext cx="1131753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US" b="1" dirty="0">
                <a:solidFill>
                  <a:srgbClr val="FF0000"/>
                </a:solidFill>
              </a:rPr>
              <a:t>WARNING! </a:t>
            </a:r>
            <a:r>
              <a:rPr lang="en-US" dirty="0"/>
              <a:t>All tests and test items are the sole property of NC Code Officials Qualification Board. No test items shall be copied, saved, or shared during or following the test. Any candidate caught or suspected of harvesting, sharing test items or test content, releasing confidential test materials, or participating in fraudulent test-taking practices will be reported to the Board and disciplinary actions taken, up to and including permanent revocation of your license, civil penalties, and criminal charges.</a:t>
            </a:r>
          </a:p>
          <a:p>
            <a:pPr fontAlgn="base"/>
            <a:r>
              <a:rPr lang="en-US" b="1" dirty="0"/>
              <a:t> </a:t>
            </a:r>
            <a:endParaRPr lang="en-US" dirty="0"/>
          </a:p>
          <a:p>
            <a:pPr fontAlgn="base"/>
            <a:r>
              <a:rPr lang="en-US" b="1" dirty="0">
                <a:solidFill>
                  <a:srgbClr val="FF0000"/>
                </a:solidFill>
              </a:rPr>
              <a:t>WARNING! </a:t>
            </a:r>
            <a:r>
              <a:rPr lang="en-US" dirty="0"/>
              <a:t>The following violations or variations thereof will cause your test to be terminated immediately and will be reported to the Board. </a:t>
            </a:r>
          </a:p>
          <a:p>
            <a:pPr fontAlgn="base"/>
            <a:r>
              <a:rPr lang="en-US" dirty="0"/>
              <a:t> </a:t>
            </a:r>
          </a:p>
          <a:p>
            <a:pPr marL="800100" lvl="1" indent="-342900" fontAlgn="base">
              <a:buFont typeface="Arial" panose="020B0604020202020204" pitchFamily="34" charset="0"/>
              <a:buChar char="•"/>
            </a:pPr>
            <a:r>
              <a:rPr lang="en-US" dirty="0"/>
              <a:t>Candidate writing in the references during the test.</a:t>
            </a:r>
          </a:p>
          <a:p>
            <a:pPr marL="800100" lvl="1" indent="-342900" fontAlgn="base">
              <a:buFont typeface="Arial" panose="020B0604020202020204" pitchFamily="34" charset="0"/>
              <a:buChar char="•"/>
            </a:pPr>
            <a:r>
              <a:rPr lang="en-US" dirty="0"/>
              <a:t>Candidate who tries to use unapproved additional papers (loose or attached) within their approved references. This includes but is not limited to partial references, notes pages, indexes, code reference sheets, class handouts, scratch paper, sticky (</a:t>
            </a:r>
            <a:r>
              <a:rPr lang="en-US" dirty="0" err="1"/>
              <a:t>Post-IT</a:t>
            </a:r>
            <a:r>
              <a:rPr lang="en-US" dirty="0"/>
              <a:t>) notes, stapled tabs, divider tabs, etc. </a:t>
            </a:r>
          </a:p>
          <a:p>
            <a:pPr marL="800100" lvl="1" indent="-342900" fontAlgn="base">
              <a:buFont typeface="Arial" panose="020B0604020202020204" pitchFamily="34" charset="0"/>
              <a:buChar char="•"/>
            </a:pPr>
            <a:r>
              <a:rPr lang="en-US" dirty="0"/>
              <a:t>Candidate who copies, saves, or shares test items during or following the test. </a:t>
            </a:r>
          </a:p>
          <a:p>
            <a:pPr marL="800100" lvl="1" indent="-342900" fontAlgn="base">
              <a:buFont typeface="Arial" panose="020B0604020202020204" pitchFamily="34" charset="0"/>
              <a:buChar char="•"/>
            </a:pPr>
            <a:r>
              <a:rPr lang="en-US" dirty="0"/>
              <a:t>Candidate caught or suspected of harvesting or sharing test items or test content.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1ED59E8A-5CC1-C8E8-D328-1A512A9F001A}"/>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Types of OSHA Violations and Their ...">
            <a:extLst>
              <a:ext uri="{FF2B5EF4-FFF2-40B4-BE49-F238E27FC236}">
                <a16:creationId xmlns:a16="http://schemas.microsoft.com/office/drawing/2014/main" id="{71A9BCAE-25C3-3D4D-C5C4-C8F320EDD0D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7354"/>
          <a:stretch>
            <a:fillRect/>
          </a:stretch>
        </p:blipFill>
        <p:spPr bwMode="auto">
          <a:xfrm>
            <a:off x="1874520" y="164215"/>
            <a:ext cx="1191906" cy="10431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ypes of OSHA Violations and Their ...">
            <a:extLst>
              <a:ext uri="{FF2B5EF4-FFF2-40B4-BE49-F238E27FC236}">
                <a16:creationId xmlns:a16="http://schemas.microsoft.com/office/drawing/2014/main" id="{AFECFA48-F483-97FE-7E69-4CC6F96C99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7354"/>
          <a:stretch>
            <a:fillRect/>
          </a:stretch>
        </p:blipFill>
        <p:spPr bwMode="auto">
          <a:xfrm>
            <a:off x="9125574" y="164215"/>
            <a:ext cx="1191906" cy="1043169"/>
          </a:xfrm>
          <a:prstGeom prst="rect">
            <a:avLst/>
          </a:prstGeom>
          <a:noFill/>
          <a:extLst>
            <a:ext uri="{909E8E84-426E-40DD-AFC4-6F175D3DCCD1}">
              <a14:hiddenFill xmlns:a14="http://schemas.microsoft.com/office/drawing/2010/main">
                <a:solidFill>
                  <a:srgbClr val="FFFFFF"/>
                </a:solidFill>
              </a14:hiddenFill>
            </a:ext>
          </a:extLst>
        </p:spPr>
      </p:pic>
      <p:pic>
        <p:nvPicPr>
          <p:cNvPr id="3" name="Test Security (2)">
            <a:hlinkClick r:id="" action="ppaction://media"/>
            <a:extLst>
              <a:ext uri="{FF2B5EF4-FFF2-40B4-BE49-F238E27FC236}">
                <a16:creationId xmlns:a16="http://schemas.microsoft.com/office/drawing/2014/main" id="{9F390F0A-DF56-64B3-3C3A-55DAFA8583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42978" y="277938"/>
            <a:ext cx="609600" cy="609600"/>
          </a:xfrm>
          <a:prstGeom prst="rect">
            <a:avLst/>
          </a:prstGeom>
        </p:spPr>
      </p:pic>
    </p:spTree>
    <p:extLst>
      <p:ext uri="{BB962C8B-B14F-4D97-AF65-F5344CB8AC3E}">
        <p14:creationId xmlns:p14="http://schemas.microsoft.com/office/powerpoint/2010/main" val="401804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7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3054C-3AF6-D0B3-E8AF-4333F21FD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3E7E0-6A4A-E8E7-E67D-ED7DE64E79C6}"/>
              </a:ext>
            </a:extLst>
          </p:cNvPr>
          <p:cNvSpPr>
            <a:spLocks noGrp="1"/>
          </p:cNvSpPr>
          <p:nvPr>
            <p:ph type="title"/>
          </p:nvPr>
        </p:nvSpPr>
        <p:spPr>
          <a:xfrm>
            <a:off x="3375503" y="271273"/>
            <a:ext cx="5230368" cy="609601"/>
          </a:xfrm>
          <a:ln w="28575">
            <a:solidFill>
              <a:schemeClr val="tx1"/>
            </a:solidFill>
          </a:ln>
        </p:spPr>
        <p:txBody>
          <a:bodyPr>
            <a:noAutofit/>
          </a:bodyPr>
          <a:lstStyle/>
          <a:p>
            <a:r>
              <a:rPr lang="en-US" sz="3200" b="1" dirty="0"/>
              <a:t>X. TEST CONTENT OUTLINES</a:t>
            </a:r>
          </a:p>
        </p:txBody>
      </p:sp>
      <p:pic>
        <p:nvPicPr>
          <p:cNvPr id="5" name="Picture 4">
            <a:extLst>
              <a:ext uri="{FF2B5EF4-FFF2-40B4-BE49-F238E27FC236}">
                <a16:creationId xmlns:a16="http://schemas.microsoft.com/office/drawing/2014/main" id="{670245BC-E8D1-AB2D-61E7-5AF4B6EB9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18FB34A3-08F3-55A2-9402-EC7CCFF1223C}"/>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EABDD789-7EF0-FAD5-1433-725CAA94C28F}"/>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AAD191A4-E801-15DC-1418-55B9F2E6745C}"/>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F5BDBD35-FF1C-C378-B028-66F07E7E2A09}"/>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749E3C5A-10A3-F92C-0341-1C7E007DC3F4}"/>
              </a:ext>
            </a:extLst>
          </p:cNvPr>
          <p:cNvSpPr>
            <a:spLocks noChangeArrowheads="1"/>
          </p:cNvSpPr>
          <p:nvPr/>
        </p:nvSpPr>
        <p:spPr bwMode="auto">
          <a:xfrm>
            <a:off x="331918" y="1138936"/>
            <a:ext cx="1131753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dirty="0"/>
              <a:t>Each test is laid out in order by Code (e.g., NCECC, NCRC, NCBC). Content Areas are based on the arrangement and formats outlined in the applicable code(s). The test is divided into blocks containing test items from specified chapters. All test items within each block are shuffled.  Candidate cannot jump between any previous block of items.</a:t>
            </a:r>
          </a:p>
        </p:txBody>
      </p:sp>
      <p:sp>
        <p:nvSpPr>
          <p:cNvPr id="6" name="Rectangle 4">
            <a:extLst>
              <a:ext uri="{FF2B5EF4-FFF2-40B4-BE49-F238E27FC236}">
                <a16:creationId xmlns:a16="http://schemas.microsoft.com/office/drawing/2014/main" id="{CFABEAA3-5380-0DB5-7BB7-626F80076658}"/>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descr="Table&#10;&#10;AI-generated content may be incorrect.">
            <a:extLst>
              <a:ext uri="{FF2B5EF4-FFF2-40B4-BE49-F238E27FC236}">
                <a16:creationId xmlns:a16="http://schemas.microsoft.com/office/drawing/2014/main" id="{71A99CD9-0458-5E51-7DD6-4A1A39EB02A6}"/>
              </a:ext>
            </a:extLst>
          </p:cNvPr>
          <p:cNvPicPr>
            <a:picLocks noChangeAspect="1"/>
          </p:cNvPicPr>
          <p:nvPr/>
        </p:nvPicPr>
        <p:blipFill rotWithShape="1">
          <a:blip r:embed="rId6"/>
          <a:srcRect l="15558" t="20031" r="15894" b="11500"/>
          <a:stretch>
            <a:fillRect/>
          </a:stretch>
        </p:blipFill>
        <p:spPr bwMode="auto">
          <a:xfrm>
            <a:off x="412495" y="2375841"/>
            <a:ext cx="7497087" cy="4024959"/>
          </a:xfrm>
          <a:prstGeom prst="rect">
            <a:avLst/>
          </a:prstGeom>
          <a:ln>
            <a:noFill/>
          </a:ln>
          <a:extLst>
            <a:ext uri="{53640926-AAD7-44D8-BBD7-CCE9431645EC}">
              <a14:shadowObscured xmlns:a14="http://schemas.microsoft.com/office/drawing/2010/main"/>
            </a:ext>
          </a:extLst>
        </p:spPr>
      </p:pic>
      <p:sp>
        <p:nvSpPr>
          <p:cNvPr id="8" name="Wave 7">
            <a:extLst>
              <a:ext uri="{FF2B5EF4-FFF2-40B4-BE49-F238E27FC236}">
                <a16:creationId xmlns:a16="http://schemas.microsoft.com/office/drawing/2014/main" id="{24F0511D-E604-EA13-4363-6DCE38F412EA}"/>
              </a:ext>
            </a:extLst>
          </p:cNvPr>
          <p:cNvSpPr/>
          <p:nvPr/>
        </p:nvSpPr>
        <p:spPr>
          <a:xfrm>
            <a:off x="2626994" y="3642158"/>
            <a:ext cx="2402205" cy="1296662"/>
          </a:xfrm>
          <a:prstGeom prst="wave">
            <a:avLst/>
          </a:prstGeom>
          <a:solidFill>
            <a:sysClr val="window" lastClr="FFFFFF"/>
          </a:solid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Aft>
                <a:spcPts val="800"/>
              </a:spcAft>
              <a:buNone/>
            </a:pPr>
            <a:r>
              <a:rPr lang="en-US" sz="4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SAMPLE</a:t>
            </a:r>
            <a:endParaRPr lang="en-US"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FC0E87A-1B66-5BC6-4FEB-25FE4D35F87C}"/>
              </a:ext>
            </a:extLst>
          </p:cNvPr>
          <p:cNvSpPr txBox="1"/>
          <p:nvPr/>
        </p:nvSpPr>
        <p:spPr>
          <a:xfrm>
            <a:off x="8203817" y="3464990"/>
            <a:ext cx="3380271" cy="923330"/>
          </a:xfrm>
          <a:prstGeom prst="rect">
            <a:avLst/>
          </a:prstGeom>
          <a:noFill/>
        </p:spPr>
        <p:txBody>
          <a:bodyPr wrap="square">
            <a:spAutoFit/>
          </a:bodyPr>
          <a:lstStyle/>
          <a:p>
            <a:r>
              <a:rPr lang="en-US" b="1" dirty="0">
                <a:effectLst/>
                <a:latin typeface="Aptos" panose="020B0004020202020204" pitchFamily="34" charset="0"/>
                <a:ea typeface="Calibri" panose="020F0502020204030204" pitchFamily="34" charset="0"/>
              </a:rPr>
              <a:t>See Section X. TEST CONTENT OUTLINE for detailed Content Outlines for each Exam.</a:t>
            </a:r>
            <a:endParaRPr lang="en-US" dirty="0">
              <a:latin typeface="Aptos" panose="020B0004020202020204" pitchFamily="34" charset="0"/>
            </a:endParaRPr>
          </a:p>
        </p:txBody>
      </p:sp>
      <p:pic>
        <p:nvPicPr>
          <p:cNvPr id="10" name="Content Outlines (2)">
            <a:hlinkClick r:id="" action="ppaction://media"/>
            <a:extLst>
              <a:ext uri="{FF2B5EF4-FFF2-40B4-BE49-F238E27FC236}">
                <a16:creationId xmlns:a16="http://schemas.microsoft.com/office/drawing/2014/main" id="{8281E1A7-ED25-F3E0-611D-A7CD601B36E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75815" y="271273"/>
            <a:ext cx="609600" cy="609600"/>
          </a:xfrm>
          <a:prstGeom prst="rect">
            <a:avLst/>
          </a:prstGeom>
        </p:spPr>
      </p:pic>
    </p:spTree>
    <p:extLst>
      <p:ext uri="{BB962C8B-B14F-4D97-AF65-F5344CB8AC3E}">
        <p14:creationId xmlns:p14="http://schemas.microsoft.com/office/powerpoint/2010/main" val="72380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99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35761-EA73-32D5-3296-9181D6F39F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2A8349-92BD-890C-61DA-F2C8C4A62E95}"/>
              </a:ext>
            </a:extLst>
          </p:cNvPr>
          <p:cNvSpPr>
            <a:spLocks noGrp="1"/>
          </p:cNvSpPr>
          <p:nvPr>
            <p:ph type="title"/>
          </p:nvPr>
        </p:nvSpPr>
        <p:spPr>
          <a:xfrm>
            <a:off x="3355848" y="313061"/>
            <a:ext cx="5404104" cy="609601"/>
          </a:xfrm>
          <a:ln w="28575">
            <a:solidFill>
              <a:schemeClr val="tx1"/>
            </a:solidFill>
          </a:ln>
        </p:spPr>
        <p:txBody>
          <a:bodyPr>
            <a:noAutofit/>
          </a:bodyPr>
          <a:lstStyle/>
          <a:p>
            <a:r>
              <a:rPr lang="en-US" sz="3200" b="1" dirty="0"/>
              <a:t>XI. TABBING THE CODE BOOK</a:t>
            </a:r>
          </a:p>
        </p:txBody>
      </p:sp>
      <p:pic>
        <p:nvPicPr>
          <p:cNvPr id="5" name="Picture 4">
            <a:extLst>
              <a:ext uri="{FF2B5EF4-FFF2-40B4-BE49-F238E27FC236}">
                <a16:creationId xmlns:a16="http://schemas.microsoft.com/office/drawing/2014/main" id="{15504AE5-2D54-48BF-1A84-6D3E66E6C9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3EA16628-0275-A1D7-528E-07F05D855472}"/>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39A99FFE-1E52-BC5E-E115-EF99F89D2C44}"/>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9BCDAFE4-45C8-5CCC-EBCB-D0CCB6FC5AE4}"/>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CC8618CE-2F1B-3247-9492-EBEB7F575353}"/>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670B955E-0D22-9BA5-9A7C-CB700900A308}"/>
              </a:ext>
            </a:extLst>
          </p:cNvPr>
          <p:cNvSpPr>
            <a:spLocks noChangeArrowheads="1"/>
          </p:cNvSpPr>
          <p:nvPr/>
        </p:nvSpPr>
        <p:spPr bwMode="auto">
          <a:xfrm>
            <a:off x="435236" y="1405480"/>
            <a:ext cx="11317538"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dirty="0"/>
              <a:t>Tabbing your codebook properly is necessary for successful testing. On test day, you will be required to present your codebook to the proctor. If the proctor misses an issue with your codebook (e.g., unapproved tabs, Post-It notes, sticky notes, etc.) and upon OSFM review of the check-in process, irregularities are identified, your results may be cancelled, eligibility forfeited, and additional fees applied. You may also be denied future testing.</a:t>
            </a:r>
          </a:p>
          <a:p>
            <a:r>
              <a:rPr lang="en-US" dirty="0"/>
              <a:t> </a:t>
            </a:r>
          </a:p>
          <a:p>
            <a:r>
              <a:rPr lang="en-US" b="1" dirty="0">
                <a:solidFill>
                  <a:srgbClr val="FF0000"/>
                </a:solidFill>
              </a:rPr>
              <a:t>WARNING!</a:t>
            </a:r>
            <a:r>
              <a:rPr lang="en-US" dirty="0">
                <a:solidFill>
                  <a:srgbClr val="FF0000"/>
                </a:solidFill>
              </a:rPr>
              <a:t> </a:t>
            </a:r>
            <a:r>
              <a:rPr lang="en-US" dirty="0"/>
              <a:t>All unauthorized tabs must be removed prior to your appointment.</a:t>
            </a:r>
          </a:p>
          <a:p>
            <a:endParaRPr kumimoji="0" lang="en-US" altLang="en-US" b="0" i="0" u="none" strike="noStrike" cap="none" normalizeH="0" baseline="0" dirty="0">
              <a:ln>
                <a:noFill/>
              </a:ln>
              <a:solidFill>
                <a:schemeClr val="tx1"/>
              </a:solidFill>
              <a:effectLst/>
              <a:latin typeface="Aptos" panose="020B0004020202020204" pitchFamily="34" charset="0"/>
            </a:endParaRPr>
          </a:p>
          <a:p>
            <a:r>
              <a:rPr lang="en-US" altLang="en-US" dirty="0">
                <a:latin typeface="Aptos" panose="020B0004020202020204" pitchFamily="34" charset="0"/>
              </a:rPr>
              <a:t>Be sure to follow the tabbing instructions in section XI of the CIB.</a:t>
            </a:r>
          </a:p>
          <a:p>
            <a:endParaRPr lang="en-US" altLang="en-US" dirty="0">
              <a:latin typeface="Aptos" panose="020B0004020202020204" pitchFamily="34" charset="0"/>
            </a:endParaRPr>
          </a:p>
          <a:p>
            <a:r>
              <a:rPr lang="en-US" b="1" dirty="0">
                <a:solidFill>
                  <a:srgbClr val="FF0000"/>
                </a:solidFill>
                <a:latin typeface="Aptos" panose="020B0004020202020204" pitchFamily="34" charset="0"/>
                <a:ea typeface="Calibri" panose="020F0502020204030204" pitchFamily="34" charset="0"/>
              </a:rPr>
              <a:t>IMPORTANT: </a:t>
            </a:r>
            <a:r>
              <a:rPr lang="en-US" dirty="0">
                <a:latin typeface="Aptos" panose="020B0004020202020204" pitchFamily="34" charset="0"/>
                <a:ea typeface="Calibri" panose="020F0502020204030204" pitchFamily="34" charset="0"/>
              </a:rPr>
              <a:t>If your codebook is bound and tabbed in accordance with the CIB and the proctor insists you need to remove the tabs, you can refuse the exam and reschedule, no loss of eligibility and no additional fees.</a:t>
            </a:r>
            <a:endParaRPr lang="en-US" dirty="0">
              <a:latin typeface="Aptos" panose="020B0004020202020204" pitchFamily="34" charset="0"/>
            </a:endParaRPr>
          </a:p>
          <a:p>
            <a:endParaRPr kumimoji="0" lang="en-US" altLang="en-US" b="0" i="0" u="none" strike="noStrike" cap="none" normalizeH="0" baseline="0" dirty="0">
              <a:ln>
                <a:noFill/>
              </a:ln>
              <a:solidFill>
                <a:schemeClr val="tx1"/>
              </a:solidFill>
              <a:effectLst/>
              <a:latin typeface="Aptos" panose="020B0004020202020204" pitchFamily="34" charset="0"/>
            </a:endParaRPr>
          </a:p>
          <a:p>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C08D9472-EAF8-CEA5-03DA-E307F847B864}"/>
              </a:ext>
            </a:extLst>
          </p:cNvPr>
          <p:cNvSpPr>
            <a:spLocks noChangeArrowheads="1"/>
          </p:cNvSpPr>
          <p:nvPr/>
        </p:nvSpPr>
        <p:spPr bwMode="auto">
          <a:xfrm>
            <a:off x="-105313" y="79553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0EDEA2B9-E6A1-DC80-7F5E-E99C2DE4C3E5}"/>
              </a:ext>
            </a:extLst>
          </p:cNvPr>
          <p:cNvSpPr txBox="1"/>
          <p:nvPr/>
        </p:nvSpPr>
        <p:spPr>
          <a:xfrm>
            <a:off x="331918" y="4288562"/>
            <a:ext cx="11026297" cy="369332"/>
          </a:xfrm>
          <a:prstGeom prst="rect">
            <a:avLst/>
          </a:prstGeom>
          <a:noFill/>
        </p:spPr>
        <p:txBody>
          <a:bodyPr wrap="square">
            <a:spAutoFit/>
          </a:bodyPr>
          <a:lstStyle/>
          <a:p>
            <a:endParaRPr lang="en-US" dirty="0">
              <a:latin typeface="Aptos" panose="020B0004020202020204" pitchFamily="34" charset="0"/>
            </a:endParaRPr>
          </a:p>
        </p:txBody>
      </p:sp>
      <p:pic>
        <p:nvPicPr>
          <p:cNvPr id="10" name="Picture 9">
            <a:extLst>
              <a:ext uri="{FF2B5EF4-FFF2-40B4-BE49-F238E27FC236}">
                <a16:creationId xmlns:a16="http://schemas.microsoft.com/office/drawing/2014/main" id="{7CFE0BED-0850-0703-4984-8ADEA32DD0EE}"/>
              </a:ext>
            </a:extLst>
          </p:cNvPr>
          <p:cNvPicPr>
            <a:picLocks noChangeAspect="1"/>
          </p:cNvPicPr>
          <p:nvPr/>
        </p:nvPicPr>
        <p:blipFill rotWithShape="1">
          <a:blip r:embed="rId6"/>
          <a:srcRect l="36037" t="35841" r="38455" b="48883"/>
          <a:stretch>
            <a:fillRect/>
          </a:stretch>
        </p:blipFill>
        <p:spPr bwMode="auto">
          <a:xfrm>
            <a:off x="2697479" y="4733871"/>
            <a:ext cx="5174523" cy="1742906"/>
          </a:xfrm>
          <a:prstGeom prst="rect">
            <a:avLst/>
          </a:prstGeom>
          <a:ln>
            <a:noFill/>
          </a:ln>
          <a:extLst>
            <a:ext uri="{53640926-AAD7-44D8-BBD7-CCE9431645EC}">
              <a14:shadowObscured xmlns:a14="http://schemas.microsoft.com/office/drawing/2010/main"/>
            </a:ext>
          </a:extLst>
        </p:spPr>
      </p:pic>
      <p:pic>
        <p:nvPicPr>
          <p:cNvPr id="7" name="Tabbing Properly">
            <a:hlinkClick r:id="" action="ppaction://media"/>
            <a:extLst>
              <a:ext uri="{FF2B5EF4-FFF2-40B4-BE49-F238E27FC236}">
                <a16:creationId xmlns:a16="http://schemas.microsoft.com/office/drawing/2014/main" id="{6B25E866-3FD6-2BE7-A842-CB9FD7F6E74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52853" y="322165"/>
            <a:ext cx="609600" cy="609600"/>
          </a:xfrm>
          <a:prstGeom prst="rect">
            <a:avLst/>
          </a:prstGeom>
        </p:spPr>
      </p:pic>
    </p:spTree>
    <p:extLst>
      <p:ext uri="{BB962C8B-B14F-4D97-AF65-F5344CB8AC3E}">
        <p14:creationId xmlns:p14="http://schemas.microsoft.com/office/powerpoint/2010/main" val="388804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93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2206" y="672031"/>
            <a:ext cx="6087588" cy="609600"/>
          </a:xfrm>
          <a:ln w="38100">
            <a:solidFill>
              <a:schemeClr val="tx1"/>
            </a:solidFill>
          </a:ln>
        </p:spPr>
        <p:txBody>
          <a:bodyPr>
            <a:normAutofit/>
          </a:bodyPr>
          <a:lstStyle/>
          <a:p>
            <a:r>
              <a:rPr lang="en-US" sz="3200" b="1" dirty="0">
                <a:solidFill>
                  <a:srgbClr val="FF0000"/>
                </a:solidFill>
                <a:latin typeface="Arial" panose="020B0604020202020204" pitchFamily="34" charset="0"/>
                <a:cs typeface="Arial" panose="020B0604020202020204" pitchFamily="34" charset="0"/>
              </a:rPr>
              <a:t>WARNING – BUYER BEWARE</a:t>
            </a:r>
            <a:endParaRPr lang="en-US" sz="3200" b="1" dirty="0">
              <a:solidFill>
                <a:srgbClr val="FF0000"/>
              </a:solidFill>
            </a:endParaRPr>
          </a:p>
        </p:txBody>
      </p:sp>
      <p:sp>
        <p:nvSpPr>
          <p:cNvPr id="4" name="Rectangle 3"/>
          <p:cNvSpPr/>
          <p:nvPr/>
        </p:nvSpPr>
        <p:spPr>
          <a:xfrm>
            <a:off x="2770129" y="1905506"/>
            <a:ext cx="8615786" cy="3046988"/>
          </a:xfrm>
          <a:prstGeom prst="rect">
            <a:avLst/>
          </a:prstGeom>
        </p:spPr>
        <p:txBody>
          <a:bodyPr wrap="square">
            <a:spAutoFit/>
          </a:bodyPr>
          <a:lstStyle/>
          <a:p>
            <a:pPr marL="514350" indent="-514350">
              <a:buFont typeface="Arial" panose="020B0604020202020204" pitchFamily="34" charset="0"/>
              <a:buChar char="•"/>
            </a:pPr>
            <a:r>
              <a:rPr lang="en-US" sz="2400" dirty="0">
                <a:latin typeface="Arial" panose="020B0604020202020204" pitchFamily="34" charset="0"/>
                <a:cs typeface="Arial" panose="020B0604020202020204" pitchFamily="34" charset="0"/>
              </a:rPr>
              <a:t>Test preparation is your responsibility.</a:t>
            </a:r>
          </a:p>
          <a:p>
            <a:pPr marL="457200" indent="-4572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US" sz="2400" dirty="0">
                <a:latin typeface="Arial" panose="020B0604020202020204" pitchFamily="34" charset="0"/>
                <a:cs typeface="Arial" panose="020B0604020202020204" pitchFamily="34" charset="0"/>
              </a:rPr>
              <a:t>You may not use any training class or Pass-the-Exam class as a reason for </a:t>
            </a:r>
            <a:r>
              <a:rPr lang="en-US" sz="2400" b="1" dirty="0">
                <a:latin typeface="Arial" panose="020B0604020202020204" pitchFamily="34" charset="0"/>
                <a:cs typeface="Arial" panose="020B0604020202020204" pitchFamily="34" charset="0"/>
              </a:rPr>
              <a:t>NOT</a:t>
            </a:r>
            <a:r>
              <a:rPr lang="en-US" sz="2400" dirty="0">
                <a:latin typeface="Arial" panose="020B0604020202020204" pitchFamily="34" charset="0"/>
                <a:cs typeface="Arial" panose="020B0604020202020204" pitchFamily="34" charset="0"/>
              </a:rPr>
              <a:t> passing the test, nor does it exempt you from additional test fees. </a:t>
            </a:r>
          </a:p>
          <a:p>
            <a:pPr marL="457200" indent="-4572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US" sz="2400" dirty="0">
                <a:latin typeface="Arial" panose="020B0604020202020204" pitchFamily="34" charset="0"/>
                <a:cs typeface="Arial" panose="020B0604020202020204" pitchFamily="34" charset="0"/>
              </a:rPr>
              <a:t>Information contained in the test is not provided to any COQB Instructor.</a:t>
            </a:r>
          </a:p>
        </p:txBody>
      </p:sp>
      <p:pic>
        <p:nvPicPr>
          <p:cNvPr id="3074" name="Picture 2" descr="Property Due Diligence During Corporate ...">
            <a:extLst>
              <a:ext uri="{FF2B5EF4-FFF2-40B4-BE49-F238E27FC236}">
                <a16:creationId xmlns:a16="http://schemas.microsoft.com/office/drawing/2014/main" id="{80618DB0-CBFC-A3F0-7E62-9AA58EE7DD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282" y="1364067"/>
            <a:ext cx="2098051" cy="2625993"/>
          </a:xfrm>
          <a:prstGeom prst="rect">
            <a:avLst/>
          </a:prstGeom>
          <a:noFill/>
          <a:extLst>
            <a:ext uri="{909E8E84-426E-40DD-AFC4-6F175D3DCCD1}">
              <a14:hiddenFill xmlns:a14="http://schemas.microsoft.com/office/drawing/2010/main">
                <a:solidFill>
                  <a:srgbClr val="FFFFFF"/>
                </a:solidFill>
              </a14:hiddenFill>
            </a:ext>
          </a:extLst>
        </p:spPr>
      </p:pic>
      <p:pic>
        <p:nvPicPr>
          <p:cNvPr id="5" name="Buyer Beware">
            <a:hlinkClick r:id="" action="ppaction://media"/>
            <a:extLst>
              <a:ext uri="{FF2B5EF4-FFF2-40B4-BE49-F238E27FC236}">
                <a16:creationId xmlns:a16="http://schemas.microsoft.com/office/drawing/2014/main" id="{4611708B-F75B-A9AD-25F3-46E3A87E2F5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31633" y="672031"/>
            <a:ext cx="609600" cy="609600"/>
          </a:xfrm>
          <a:prstGeom prst="rect">
            <a:avLst/>
          </a:prstGeom>
        </p:spPr>
      </p:pic>
    </p:spTree>
    <p:custDataLst>
      <p:tags r:id="rId1"/>
    </p:custDataLst>
    <p:extLst>
      <p:ext uri="{BB962C8B-B14F-4D97-AF65-F5344CB8AC3E}">
        <p14:creationId xmlns:p14="http://schemas.microsoft.com/office/powerpoint/2010/main" val="13280588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C3D93-D51D-3851-7678-FF138E65A0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A026E5-A28D-524A-5C09-D8F6615CAFB7}"/>
              </a:ext>
            </a:extLst>
          </p:cNvPr>
          <p:cNvSpPr>
            <a:spLocks noGrp="1"/>
          </p:cNvSpPr>
          <p:nvPr>
            <p:ph type="title"/>
          </p:nvPr>
        </p:nvSpPr>
        <p:spPr>
          <a:xfrm>
            <a:off x="2709276" y="265685"/>
            <a:ext cx="6262273" cy="609601"/>
          </a:xfrm>
          <a:ln w="28575">
            <a:solidFill>
              <a:schemeClr val="tx1"/>
            </a:solidFill>
          </a:ln>
        </p:spPr>
        <p:txBody>
          <a:bodyPr>
            <a:normAutofit/>
          </a:bodyPr>
          <a:lstStyle/>
          <a:p>
            <a:r>
              <a:rPr lang="en-US" sz="3200" b="1" dirty="0"/>
              <a:t>PART 4 – TESTING REQUIREMENTS</a:t>
            </a:r>
          </a:p>
        </p:txBody>
      </p:sp>
      <p:pic>
        <p:nvPicPr>
          <p:cNvPr id="5" name="Picture 4">
            <a:extLst>
              <a:ext uri="{FF2B5EF4-FFF2-40B4-BE49-F238E27FC236}">
                <a16:creationId xmlns:a16="http://schemas.microsoft.com/office/drawing/2014/main" id="{62FEA6F3-BEC0-7BCC-ACAA-21A9655C12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7898D8F5-B14E-1397-FF5F-B968A6CC3937}"/>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A88562E0-4EDD-59A6-C7EB-6C6958DA0A42}"/>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4AF7F647-FEC4-992A-C2B6-D3210672DBD7}"/>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500159FD-EC8C-DABC-B2CE-AC4EB7C0E0AA}"/>
              </a:ext>
            </a:extLst>
          </p:cNvPr>
          <p:cNvSpPr>
            <a:spLocks noChangeArrowheads="1"/>
          </p:cNvSpPr>
          <p:nvPr/>
        </p:nvSpPr>
        <p:spPr bwMode="auto">
          <a:xfrm>
            <a:off x="844427" y="1313315"/>
            <a:ext cx="11317538"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US" b="1" dirty="0"/>
              <a:t>XII. TEST EQUIPMENT REQUIREMENTS</a:t>
            </a:r>
          </a:p>
          <a:p>
            <a:pPr fontAlgn="base"/>
            <a:endParaRPr lang="en-US" dirty="0"/>
          </a:p>
          <a:p>
            <a:pPr marL="285750" indent="-285750" fontAlgn="base">
              <a:buFont typeface="Arial" panose="020B0604020202020204" pitchFamily="34" charset="0"/>
              <a:buChar char="•"/>
            </a:pPr>
            <a:r>
              <a:rPr lang="en-US" dirty="0"/>
              <a:t>Neither OSFM, nor the testing service can provide a computer, set up, recommend specific testing sites/locations, or locate reliable internet service for you. Computer access for taking a test is solely the candidate’s responsibility. The computer must be connected to a stable power source and reliable internet connection. </a:t>
            </a:r>
          </a:p>
          <a:p>
            <a:endParaRPr lang="en-US" b="1" dirty="0"/>
          </a:p>
          <a:p>
            <a:pPr marL="285750" indent="-285750">
              <a:buFont typeface="Arial" panose="020B0604020202020204" pitchFamily="34" charset="0"/>
              <a:buChar char="•"/>
            </a:pPr>
            <a:r>
              <a:rPr lang="en-US" dirty="0"/>
              <a:t>You MUST TEST YOUR COMPUTER BEFORE TEST DAY in an environment that is identical to or close to the location where you plan to take your test. DO NOT wait until you log in to take your test to find out your computer does not meet the necessary equipment requirements.   </a:t>
            </a:r>
            <a:endParaRPr lang="en-US" b="1" dirty="0"/>
          </a:p>
          <a:p>
            <a:endParaRPr lang="en-US" b="1" dirty="0"/>
          </a:p>
          <a:p>
            <a:pPr marL="285750" indent="-285750">
              <a:buFont typeface="Arial" panose="020B0604020202020204" pitchFamily="34" charset="0"/>
              <a:buChar char="•"/>
            </a:pPr>
            <a:r>
              <a:rPr lang="en-US" dirty="0"/>
              <a:t>Screenshot and Remote Access applications that allow a candidate to capture, edit, share regions, windows, or full screens on the computer are prohibited.</a:t>
            </a:r>
            <a:endParaRPr lang="en-US" b="1" dirty="0"/>
          </a:p>
          <a:p>
            <a:endParaRPr lang="en-US" b="1" dirty="0"/>
          </a:p>
          <a:p>
            <a:pPr marL="285750" indent="-285750">
              <a:buFont typeface="Arial" panose="020B0604020202020204" pitchFamily="34" charset="0"/>
              <a:buChar char="•"/>
            </a:pPr>
            <a:r>
              <a:rPr lang="en-US" dirty="0"/>
              <a:t>If you do not download and test the Guardian Browser prior to the test, you may not be able to take the test at your scheduled time. A personal computer is recommended. However, if a business computer (e.g., state, AHJ), must be used, please work with your IT Department to overcome any issues.</a:t>
            </a:r>
            <a:endParaRPr lang="en-US" b="1" dirty="0"/>
          </a:p>
        </p:txBody>
      </p:sp>
      <p:sp>
        <p:nvSpPr>
          <p:cNvPr id="6" name="Rectangle 4">
            <a:extLst>
              <a:ext uri="{FF2B5EF4-FFF2-40B4-BE49-F238E27FC236}">
                <a16:creationId xmlns:a16="http://schemas.microsoft.com/office/drawing/2014/main" id="{D8E5014F-E5A9-E0CE-B068-DF31B14ED3FF}"/>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descr="Stop Sign SVG (5730084)">
            <a:extLst>
              <a:ext uri="{FF2B5EF4-FFF2-40B4-BE49-F238E27FC236}">
                <a16:creationId xmlns:a16="http://schemas.microsoft.com/office/drawing/2014/main" id="{8DBD53EA-66FF-5D6E-A540-CC762FAE098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632" t="6135" r="12876" b="6026"/>
          <a:stretch>
            <a:fillRect/>
          </a:stretch>
        </p:blipFill>
        <p:spPr bwMode="auto">
          <a:xfrm>
            <a:off x="683260" y="316028"/>
            <a:ext cx="824230" cy="825500"/>
          </a:xfrm>
          <a:prstGeom prst="rect">
            <a:avLst/>
          </a:prstGeom>
          <a:noFill/>
          <a:ln>
            <a:noFill/>
          </a:ln>
          <a:extLst>
            <a:ext uri="{53640926-AAD7-44D8-BBD7-CCE9431645EC}">
              <a14:shadowObscured xmlns:a14="http://schemas.microsoft.com/office/drawing/2010/main"/>
            </a:ext>
          </a:extLst>
        </p:spPr>
      </p:pic>
      <p:pic>
        <p:nvPicPr>
          <p:cNvPr id="8" name="Picture 7" descr="Stop Sign SVG (5730084)">
            <a:extLst>
              <a:ext uri="{FF2B5EF4-FFF2-40B4-BE49-F238E27FC236}">
                <a16:creationId xmlns:a16="http://schemas.microsoft.com/office/drawing/2014/main" id="{31A79585-B5BB-71C3-F78D-680CCC9D678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632" t="6135" r="12876" b="6026"/>
          <a:stretch>
            <a:fillRect/>
          </a:stretch>
        </p:blipFill>
        <p:spPr bwMode="auto">
          <a:xfrm>
            <a:off x="9355887" y="251542"/>
            <a:ext cx="894537" cy="895915"/>
          </a:xfrm>
          <a:prstGeom prst="rect">
            <a:avLst/>
          </a:prstGeom>
          <a:noFill/>
          <a:ln>
            <a:noFill/>
          </a:ln>
          <a:extLst>
            <a:ext uri="{53640926-AAD7-44D8-BBD7-CCE9431645EC}">
              <a14:shadowObscured xmlns:a14="http://schemas.microsoft.com/office/drawing/2010/main"/>
            </a:ext>
          </a:extLst>
        </p:spPr>
      </p:pic>
      <p:pic>
        <p:nvPicPr>
          <p:cNvPr id="3" name="Equipment Requirements">
            <a:hlinkClick r:id="" action="ppaction://media"/>
            <a:extLst>
              <a:ext uri="{FF2B5EF4-FFF2-40B4-BE49-F238E27FC236}">
                <a16:creationId xmlns:a16="http://schemas.microsoft.com/office/drawing/2014/main" id="{23CC1A48-DF4D-8829-58C5-0DA5E090051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70325" y="381000"/>
            <a:ext cx="609600" cy="609600"/>
          </a:xfrm>
          <a:prstGeom prst="rect">
            <a:avLst/>
          </a:prstGeom>
        </p:spPr>
      </p:pic>
    </p:spTree>
    <p:extLst>
      <p:ext uri="{BB962C8B-B14F-4D97-AF65-F5344CB8AC3E}">
        <p14:creationId xmlns:p14="http://schemas.microsoft.com/office/powerpoint/2010/main" val="283966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4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9742B-1DD2-4E93-A81C-825F9E23A4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6C810-211D-DA4F-99BB-41E53A28FB1C}"/>
              </a:ext>
            </a:extLst>
          </p:cNvPr>
          <p:cNvSpPr>
            <a:spLocks noGrp="1"/>
          </p:cNvSpPr>
          <p:nvPr>
            <p:ph type="title"/>
          </p:nvPr>
        </p:nvSpPr>
        <p:spPr>
          <a:xfrm>
            <a:off x="2141786" y="345857"/>
            <a:ext cx="8213227" cy="609601"/>
          </a:xfrm>
          <a:ln w="28575">
            <a:solidFill>
              <a:schemeClr val="tx1"/>
            </a:solidFill>
          </a:ln>
        </p:spPr>
        <p:txBody>
          <a:bodyPr>
            <a:normAutofit fontScale="90000"/>
          </a:bodyPr>
          <a:lstStyle/>
          <a:p>
            <a:pPr eaLnBrk="0" fontAlgn="base" hangingPunct="0">
              <a:spcAft>
                <a:spcPct val="0"/>
              </a:spcAft>
            </a:pPr>
            <a:r>
              <a:rPr lang="en-US" sz="3600" b="1" dirty="0"/>
              <a:t>XII. TEST EQUIPMENT REQUIREMENTS (cont.)</a:t>
            </a:r>
          </a:p>
        </p:txBody>
      </p:sp>
      <p:pic>
        <p:nvPicPr>
          <p:cNvPr id="5" name="Picture 4">
            <a:extLst>
              <a:ext uri="{FF2B5EF4-FFF2-40B4-BE49-F238E27FC236}">
                <a16:creationId xmlns:a16="http://schemas.microsoft.com/office/drawing/2014/main" id="{E56E0103-09A3-E910-FBBE-BBD4E00E7A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5B53B1B2-39E9-EDFB-39D8-5AA6B4F3DC7A}"/>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02B963FE-EC9F-0AAA-BC66-AC0B9BA95264}"/>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2A4F50AB-3227-48CD-885A-572D0492B626}"/>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8717B00A-CA20-462F-98C6-6F13A628C1AA}"/>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4">
            <a:extLst>
              <a:ext uri="{FF2B5EF4-FFF2-40B4-BE49-F238E27FC236}">
                <a16:creationId xmlns:a16="http://schemas.microsoft.com/office/drawing/2014/main" id="{63C7C31C-C893-58D7-7A29-36358C9CA998}"/>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7" name="Picture 1">
            <a:extLst>
              <a:ext uri="{FF2B5EF4-FFF2-40B4-BE49-F238E27FC236}">
                <a16:creationId xmlns:a16="http://schemas.microsoft.com/office/drawing/2014/main" id="{6B204076-3652-25BD-9D6A-4A314D2C18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4345" t="10822" r="24635" b="50497"/>
          <a:stretch>
            <a:fillRect/>
          </a:stretch>
        </p:blipFill>
        <p:spPr bwMode="auto">
          <a:xfrm>
            <a:off x="916940" y="3754355"/>
            <a:ext cx="4539345" cy="1938992"/>
          </a:xfrm>
          <a:prstGeom prst="rect">
            <a:avLst/>
          </a:prstGeom>
          <a:noFill/>
          <a:extLst>
            <a:ext uri="{909E8E84-426E-40DD-AFC4-6F175D3DCCD1}">
              <a14:hiddenFill xmlns:a14="http://schemas.microsoft.com/office/drawing/2010/main">
                <a:solidFill>
                  <a:srgbClr val="FFFFFF"/>
                </a:solidFill>
              </a14:hiddenFill>
            </a:ext>
          </a:extLst>
        </p:spPr>
      </p:pic>
      <p:pic>
        <p:nvPicPr>
          <p:cNvPr id="6145" name="Picture 915752934" descr="machine learning - Detect blur image using ssdmobilenet and tensorflowlite - Data Science Stack Exchange">
            <a:extLst>
              <a:ext uri="{FF2B5EF4-FFF2-40B4-BE49-F238E27FC236}">
                <a16:creationId xmlns:a16="http://schemas.microsoft.com/office/drawing/2014/main" id="{8A2895E7-13D4-4D4A-FDFD-7C3F6AC88F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6268" t="4561" r="4041" b="11635"/>
          <a:stretch>
            <a:fillRect/>
          </a:stretch>
        </p:blipFill>
        <p:spPr bwMode="auto">
          <a:xfrm>
            <a:off x="5952839" y="3754355"/>
            <a:ext cx="3155877" cy="1938992"/>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DA2DE76E-E7E6-39E7-E454-596CA05E9ADE}"/>
              </a:ext>
            </a:extLst>
          </p:cNvPr>
          <p:cNvSpPr/>
          <p:nvPr/>
        </p:nvSpPr>
        <p:spPr>
          <a:xfrm>
            <a:off x="916940" y="8354695"/>
            <a:ext cx="307975" cy="50990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4">
            <a:extLst>
              <a:ext uri="{FF2B5EF4-FFF2-40B4-BE49-F238E27FC236}">
                <a16:creationId xmlns:a16="http://schemas.microsoft.com/office/drawing/2014/main" id="{A9BCE4A0-5880-AE80-4F00-E369746859FB}"/>
              </a:ext>
            </a:extLst>
          </p:cNvPr>
          <p:cNvSpPr>
            <a:spLocks noChangeArrowheads="1"/>
          </p:cNvSpPr>
          <p:nvPr/>
        </p:nvSpPr>
        <p:spPr bwMode="auto">
          <a:xfrm>
            <a:off x="759595" y="1848662"/>
            <a:ext cx="10462182"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You must have a working internal or external webcam, microphone, and speaker.</a:t>
            </a:r>
            <a:endParaRPr kumimoji="0" lang="en-US" altLang="en-US" b="0" i="0" u="none" strike="noStrike" cap="none" normalizeH="0" baseline="0" dirty="0">
              <a:ln>
                <a:noFill/>
              </a:ln>
              <a:solidFill>
                <a:srgbClr val="1F3763"/>
              </a:solidFill>
              <a:effectLst/>
              <a:ea typeface="Times New Roman" panose="02020603050405020304" pitchFamily="18" charset="0"/>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							</a:t>
            </a:r>
            <a:endParaRPr kumimoji="0" lang="en-US" altLang="en-US" b="1" i="0" u="none" strike="noStrike" cap="none" normalizeH="0" baseline="0" dirty="0">
              <a:ln>
                <a:noFill/>
              </a:ln>
              <a:solidFill>
                <a:schemeClr val="tx1"/>
              </a:solidFill>
              <a:effectLst/>
              <a:ea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dirty="0">
                <a:ea typeface="Calibri" panose="020F0502020204030204" pitchFamily="34" charset="0"/>
                <a:cs typeface="Arial" panose="020B0604020202020204" pitchFamily="34" charset="0"/>
              </a:rPr>
              <a:t>T</a:t>
            </a: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est your camera prior to test day.</a:t>
            </a:r>
            <a:r>
              <a:rPr kumimoji="0" lang="en-US" altLang="en-US"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The proctor must be able to clearly see you and the test environment.</a:t>
            </a:r>
            <a:r>
              <a:rPr kumimoji="0" lang="en-US" altLang="en-US"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If your camera is out of focus or dirty, the proctor may not be able to properly verify your ID and your testing area. If this situation occurs, you will need to reschedule your exam and pay additional fees.</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5">
            <a:extLst>
              <a:ext uri="{FF2B5EF4-FFF2-40B4-BE49-F238E27FC236}">
                <a16:creationId xmlns:a16="http://schemas.microsoft.com/office/drawing/2014/main" id="{795CCE87-6DEA-E480-A1F4-FB6589A8D46B}"/>
              </a:ext>
            </a:extLst>
          </p:cNvPr>
          <p:cNvSpPr>
            <a:spLocks noChangeArrowheads="1"/>
          </p:cNvSpPr>
          <p:nvPr/>
        </p:nvSpPr>
        <p:spPr bwMode="auto">
          <a:xfrm>
            <a:off x="152400" y="18383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6">
            <a:extLst>
              <a:ext uri="{FF2B5EF4-FFF2-40B4-BE49-F238E27FC236}">
                <a16:creationId xmlns:a16="http://schemas.microsoft.com/office/drawing/2014/main" id="{D3115308-E641-7B14-9171-21DE5C707FA8}"/>
              </a:ext>
            </a:extLst>
          </p:cNvPr>
          <p:cNvSpPr>
            <a:spLocks noChangeArrowheads="1"/>
          </p:cNvSpPr>
          <p:nvPr/>
        </p:nvSpPr>
        <p:spPr bwMode="auto">
          <a:xfrm>
            <a:off x="152400" y="18383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Oval 11">
            <a:extLst>
              <a:ext uri="{FF2B5EF4-FFF2-40B4-BE49-F238E27FC236}">
                <a16:creationId xmlns:a16="http://schemas.microsoft.com/office/drawing/2014/main" id="{BEE511FE-E611-B694-6CC7-62E68E79E6CD}"/>
              </a:ext>
            </a:extLst>
          </p:cNvPr>
          <p:cNvSpPr/>
          <p:nvPr/>
        </p:nvSpPr>
        <p:spPr>
          <a:xfrm>
            <a:off x="6248399" y="4299617"/>
            <a:ext cx="499873" cy="7306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 name="Equip Req">
            <a:hlinkClick r:id="" action="ppaction://media"/>
            <a:extLst>
              <a:ext uri="{FF2B5EF4-FFF2-40B4-BE49-F238E27FC236}">
                <a16:creationId xmlns:a16="http://schemas.microsoft.com/office/drawing/2014/main" id="{C894960F-4814-7AF3-6D5C-70D54D36329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14025" y="473075"/>
            <a:ext cx="609600" cy="609600"/>
          </a:xfrm>
          <a:prstGeom prst="rect">
            <a:avLst/>
          </a:prstGeom>
        </p:spPr>
      </p:pic>
    </p:spTree>
    <p:extLst>
      <p:ext uri="{BB962C8B-B14F-4D97-AF65-F5344CB8AC3E}">
        <p14:creationId xmlns:p14="http://schemas.microsoft.com/office/powerpoint/2010/main" val="389333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24130-3BA2-34DE-6D71-153C46A88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5F154-43EC-E870-FF47-DF1896F20509}"/>
              </a:ext>
            </a:extLst>
          </p:cNvPr>
          <p:cNvSpPr>
            <a:spLocks noGrp="1"/>
          </p:cNvSpPr>
          <p:nvPr>
            <p:ph type="title"/>
          </p:nvPr>
        </p:nvSpPr>
        <p:spPr>
          <a:xfrm>
            <a:off x="3364545" y="370815"/>
            <a:ext cx="5341763" cy="516470"/>
          </a:xfrm>
          <a:ln w="28575">
            <a:solidFill>
              <a:schemeClr val="tx1"/>
            </a:solidFill>
          </a:ln>
        </p:spPr>
        <p:txBody>
          <a:bodyPr>
            <a:normAutofit fontScale="90000"/>
          </a:bodyPr>
          <a:lstStyle/>
          <a:p>
            <a:r>
              <a:rPr lang="en-US" sz="3600" b="1" dirty="0"/>
              <a:t>COMPUTER REQUIREMENTS</a:t>
            </a:r>
          </a:p>
        </p:txBody>
      </p:sp>
      <p:sp>
        <p:nvSpPr>
          <p:cNvPr id="5" name="TextBox 4">
            <a:extLst>
              <a:ext uri="{FF2B5EF4-FFF2-40B4-BE49-F238E27FC236}">
                <a16:creationId xmlns:a16="http://schemas.microsoft.com/office/drawing/2014/main" id="{9174FDAE-F684-FFF9-24FC-8F813987DBAB}"/>
              </a:ext>
            </a:extLst>
          </p:cNvPr>
          <p:cNvSpPr txBox="1"/>
          <p:nvPr/>
        </p:nvSpPr>
        <p:spPr>
          <a:xfrm>
            <a:off x="329958" y="801840"/>
            <a:ext cx="11410938" cy="1600438"/>
          </a:xfrm>
          <a:prstGeom prst="rect">
            <a:avLst/>
          </a:prstGeom>
          <a:noFill/>
        </p:spPr>
        <p:txBody>
          <a:bodyPr wrap="square">
            <a:spAutoFit/>
          </a:bodyPr>
          <a:lstStyle/>
          <a:p>
            <a:r>
              <a:rPr lang="en-US" sz="1400" b="1"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p>
            <a:r>
              <a:rPr lang="en-US" sz="1400" b="1" dirty="0">
                <a:solidFill>
                  <a:srgbClr val="FF0000"/>
                </a:solidFill>
                <a:latin typeface="Arial" panose="020B0604020202020204" pitchFamily="34" charset="0"/>
                <a:cs typeface="Arial" panose="020B0604020202020204" pitchFamily="34" charset="0"/>
              </a:rPr>
              <a:t>WARNING! </a:t>
            </a:r>
            <a:r>
              <a:rPr lang="en-US" sz="1400" b="1" dirty="0">
                <a:latin typeface="Arial" panose="020B0604020202020204" pitchFamily="34" charset="0"/>
                <a:cs typeface="Arial" panose="020B0604020202020204" pitchFamily="34" charset="0"/>
              </a:rPr>
              <a:t>You MUST TEST YOUR COMPUTER BEFORE TEST DAY in an area that is identical to or close to your testing location. </a:t>
            </a:r>
          </a:p>
          <a:p>
            <a:r>
              <a:rPr lang="en-US" sz="1400" b="1" dirty="0">
                <a:solidFill>
                  <a:srgbClr val="FF0000"/>
                </a:solidFill>
                <a:latin typeface="Arial" panose="020B0604020202020204" pitchFamily="34" charset="0"/>
                <a:cs typeface="Arial" panose="020B0604020202020204" pitchFamily="34" charset="0"/>
              </a:rPr>
              <a:t>If the computer does not meet the minimum requirements, you will forfeit your test fee. Check ahead of time.  DO NOT wait until you log in to take your test to find out your computer is not acceptable. </a:t>
            </a:r>
          </a:p>
          <a:p>
            <a:endParaRPr lang="en-US" sz="1400" b="1" kern="1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r>
              <a:rPr lang="en-US" sz="1400" b="1" kern="100" dirty="0">
                <a:latin typeface="Arial" panose="020B0604020202020204" pitchFamily="34" charset="0"/>
                <a:ea typeface="Times New Roman" panose="02020603050405020304" pitchFamily="18" charset="0"/>
                <a:cs typeface="Times New Roman" panose="02020603050405020304" pitchFamily="18" charset="0"/>
              </a:rPr>
              <a:t>When taking a COQB test, you will need a computer that fulfills the following system requirements.</a:t>
            </a:r>
            <a:endParaRPr lang="en-US" sz="1400" b="1" kern="100" dirty="0">
              <a:latin typeface="Calibri Light" panose="020F0302020204030204" pitchFamily="34" charset="0"/>
              <a:ea typeface="Times New Roman" panose="02020603050405020304" pitchFamily="18" charset="0"/>
              <a:cs typeface="Times New Roman" panose="02020603050405020304" pitchFamily="18" charset="0"/>
            </a:endParaRPr>
          </a:p>
          <a:p>
            <a:endParaRPr lang="en-US" sz="1400"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descr="Graphical user interface, text, application, email&#10;&#10;AI-generated content may be incorrect.">
            <a:extLst>
              <a:ext uri="{FF2B5EF4-FFF2-40B4-BE49-F238E27FC236}">
                <a16:creationId xmlns:a16="http://schemas.microsoft.com/office/drawing/2014/main" id="{7F3A9D00-900C-F041-8285-300725331403}"/>
              </a:ext>
            </a:extLst>
          </p:cNvPr>
          <p:cNvPicPr>
            <a:picLocks noChangeAspect="1"/>
          </p:cNvPicPr>
          <p:nvPr/>
        </p:nvPicPr>
        <p:blipFill rotWithShape="1">
          <a:blip r:embed="rId5"/>
          <a:srcRect l="24618" t="22440" r="25907" b="17108"/>
          <a:stretch>
            <a:fillRect/>
          </a:stretch>
        </p:blipFill>
        <p:spPr bwMode="auto">
          <a:xfrm>
            <a:off x="351544" y="2127506"/>
            <a:ext cx="6875166" cy="4515642"/>
          </a:xfrm>
          <a:prstGeom prst="rect">
            <a:avLst/>
          </a:prstGeom>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159B7503-821F-2366-7E3B-F37EE93003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49774" y="4888414"/>
            <a:ext cx="3581247" cy="1598771"/>
          </a:xfrm>
          <a:prstGeom prst="rect">
            <a:avLst/>
          </a:prstGeom>
        </p:spPr>
      </p:pic>
      <p:pic>
        <p:nvPicPr>
          <p:cNvPr id="1026" name="Picture 2" descr="Cartoon Computer Png - Cartoon Man On ...">
            <a:extLst>
              <a:ext uri="{FF2B5EF4-FFF2-40B4-BE49-F238E27FC236}">
                <a16:creationId xmlns:a16="http://schemas.microsoft.com/office/drawing/2014/main" id="{05376200-027C-901A-6CEA-69388ECA1A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37518" y="2303371"/>
            <a:ext cx="1707432" cy="1916834"/>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5BECBE5-A011-E827-485B-AA60040EA208}"/>
              </a:ext>
            </a:extLst>
          </p:cNvPr>
          <p:cNvSpPr/>
          <p:nvPr/>
        </p:nvSpPr>
        <p:spPr>
          <a:xfrm>
            <a:off x="8877300" y="1857374"/>
            <a:ext cx="2526197" cy="3347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TEST DAY</a:t>
            </a:r>
          </a:p>
        </p:txBody>
      </p:sp>
      <p:sp>
        <p:nvSpPr>
          <p:cNvPr id="13" name="Rectangle 12">
            <a:extLst>
              <a:ext uri="{FF2B5EF4-FFF2-40B4-BE49-F238E27FC236}">
                <a16:creationId xmlns:a16="http://schemas.microsoft.com/office/drawing/2014/main" id="{01DC7DEB-63DC-DDE3-857B-FA3E7E21E979}"/>
              </a:ext>
            </a:extLst>
          </p:cNvPr>
          <p:cNvSpPr/>
          <p:nvPr/>
        </p:nvSpPr>
        <p:spPr>
          <a:xfrm>
            <a:off x="9634034" y="4402951"/>
            <a:ext cx="914400" cy="3074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a:t>
            </a:r>
          </a:p>
        </p:txBody>
      </p:sp>
      <p:pic>
        <p:nvPicPr>
          <p:cNvPr id="6" name="Comp Req">
            <a:hlinkClick r:id="" action="ppaction://media"/>
            <a:extLst>
              <a:ext uri="{FF2B5EF4-FFF2-40B4-BE49-F238E27FC236}">
                <a16:creationId xmlns:a16="http://schemas.microsoft.com/office/drawing/2014/main" id="{003A2C43-D5CA-EFF6-9443-1B300516507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50338" y="403225"/>
            <a:ext cx="609600" cy="609600"/>
          </a:xfrm>
          <a:prstGeom prst="rect">
            <a:avLst/>
          </a:prstGeom>
        </p:spPr>
      </p:pic>
    </p:spTree>
    <p:extLst>
      <p:ext uri="{BB962C8B-B14F-4D97-AF65-F5344CB8AC3E}">
        <p14:creationId xmlns:p14="http://schemas.microsoft.com/office/powerpoint/2010/main" val="35924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86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9C433-62C1-BEBC-C436-0A0BB0A75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6FA46-C5A0-BA63-866D-B0061926F95D}"/>
              </a:ext>
            </a:extLst>
          </p:cNvPr>
          <p:cNvSpPr>
            <a:spLocks noGrp="1"/>
          </p:cNvSpPr>
          <p:nvPr>
            <p:ph type="title"/>
          </p:nvPr>
        </p:nvSpPr>
        <p:spPr>
          <a:xfrm>
            <a:off x="3383281" y="355360"/>
            <a:ext cx="1936450" cy="516470"/>
          </a:xfrm>
          <a:ln w="28575">
            <a:solidFill>
              <a:schemeClr val="tx1"/>
            </a:solidFill>
          </a:ln>
        </p:spPr>
        <p:txBody>
          <a:bodyPr>
            <a:noAutofit/>
          </a:bodyPr>
          <a:lstStyle/>
          <a:p>
            <a:r>
              <a:rPr lang="en-US" sz="3200" b="1" dirty="0"/>
              <a:t>SUPPORT</a:t>
            </a:r>
          </a:p>
        </p:txBody>
      </p:sp>
      <p:sp>
        <p:nvSpPr>
          <p:cNvPr id="5" name="TextBox 4">
            <a:extLst>
              <a:ext uri="{FF2B5EF4-FFF2-40B4-BE49-F238E27FC236}">
                <a16:creationId xmlns:a16="http://schemas.microsoft.com/office/drawing/2014/main" id="{5E82D653-530D-35C5-84F7-6982E5E91DE1}"/>
              </a:ext>
            </a:extLst>
          </p:cNvPr>
          <p:cNvSpPr txBox="1"/>
          <p:nvPr/>
        </p:nvSpPr>
        <p:spPr>
          <a:xfrm>
            <a:off x="856235" y="1128594"/>
            <a:ext cx="7254095" cy="4339650"/>
          </a:xfrm>
          <a:prstGeom prst="rect">
            <a:avLst/>
          </a:prstGeom>
          <a:noFill/>
        </p:spPr>
        <p:txBody>
          <a:bodyPr wrap="square">
            <a:spAutoFit/>
          </a:bodyPr>
          <a:lstStyle/>
          <a:p>
            <a:pPr marR="0">
              <a:buNone/>
            </a:pPr>
            <a:r>
              <a:rPr lang="en-US" b="1" dirty="0"/>
              <a:t> </a:t>
            </a:r>
            <a:r>
              <a:rPr lang="en-US" b="1" i="1" u="sng" kern="100" dirty="0">
                <a:ea typeface="Calibri" panose="020F0502020204030204" pitchFamily="34" charset="0"/>
                <a:cs typeface="Times New Roman" panose="02020603050405020304" pitchFamily="18" charset="0"/>
              </a:rPr>
              <a:t>Applications and Eligibilities</a:t>
            </a:r>
            <a:endParaRPr lang="en-US" kern="100" dirty="0">
              <a:ea typeface="Calibri" panose="020F0502020204030204" pitchFamily="34" charset="0"/>
              <a:cs typeface="Times New Roman" panose="02020603050405020304" pitchFamily="18" charset="0"/>
            </a:endParaRPr>
          </a:p>
          <a:p>
            <a:pPr marR="0">
              <a:buNone/>
            </a:pPr>
            <a:r>
              <a:rPr lang="en-US" kern="100" dirty="0">
                <a:ea typeface="Calibri" panose="020F0502020204030204" pitchFamily="34" charset="0"/>
                <a:cs typeface="Times New Roman" panose="02020603050405020304" pitchFamily="18" charset="0"/>
              </a:rPr>
              <a:t>Terri Tart, </a:t>
            </a:r>
            <a:r>
              <a:rPr lang="en-US" u="sng" kern="100" dirty="0">
                <a:solidFill>
                  <a:srgbClr val="0563C1"/>
                </a:solidFill>
                <a:ea typeface="Calibri" panose="020F0502020204030204" pitchFamily="34" charset="0"/>
                <a:cs typeface="Times New Roman" panose="02020603050405020304" pitchFamily="18" charset="0"/>
                <a:hlinkClick r:id="rId3"/>
              </a:rPr>
              <a:t>terri.tart@ncdoi.gov</a:t>
            </a:r>
            <a:endParaRPr lang="en-US" u="sng" kern="100" dirty="0">
              <a:solidFill>
                <a:srgbClr val="0563C1"/>
              </a:solidFill>
              <a:ea typeface="Calibri" panose="020F0502020204030204" pitchFamily="34" charset="0"/>
              <a:cs typeface="Times New Roman" panose="02020603050405020304" pitchFamily="18" charset="0"/>
            </a:endParaRPr>
          </a:p>
          <a:p>
            <a:pPr marR="0">
              <a:buNone/>
            </a:pPr>
            <a:r>
              <a:rPr lang="en-US" kern="100" dirty="0">
                <a:ea typeface="Calibri" panose="020F0502020204030204" pitchFamily="34" charset="0"/>
                <a:cs typeface="Times New Roman" panose="02020603050405020304" pitchFamily="18" charset="0"/>
              </a:rPr>
              <a:t>Sarah Shannon, </a:t>
            </a:r>
            <a:r>
              <a:rPr lang="en-US" u="sng" kern="100" dirty="0">
                <a:solidFill>
                  <a:srgbClr val="0563C1"/>
                </a:solidFill>
                <a:ea typeface="Calibri" panose="020F0502020204030204" pitchFamily="34" charset="0"/>
                <a:cs typeface="Times New Roman" panose="02020603050405020304" pitchFamily="18" charset="0"/>
                <a:hlinkClick r:id="rId4"/>
              </a:rPr>
              <a:t>sarah.shannon@ncdoi.gov</a:t>
            </a:r>
            <a:endParaRPr lang="en-US" u="sng" kern="100" dirty="0">
              <a:solidFill>
                <a:srgbClr val="0563C1"/>
              </a:solidFill>
              <a:ea typeface="Calibri" panose="020F0502020204030204" pitchFamily="34" charset="0"/>
              <a:cs typeface="Times New Roman" panose="02020603050405020304" pitchFamily="18" charset="0"/>
            </a:endParaRPr>
          </a:p>
          <a:p>
            <a:pPr marR="0">
              <a:buNone/>
            </a:pPr>
            <a:r>
              <a:rPr lang="en-US" kern="100" dirty="0">
                <a:ea typeface="Calibri" panose="020F0502020204030204" pitchFamily="34" charset="0"/>
                <a:cs typeface="Times New Roman" panose="02020603050405020304" pitchFamily="18" charset="0"/>
              </a:rPr>
              <a:t>Renita Denton, </a:t>
            </a:r>
            <a:r>
              <a:rPr lang="en-US" u="sng" kern="100" dirty="0">
                <a:solidFill>
                  <a:srgbClr val="0563C1"/>
                </a:solidFill>
                <a:ea typeface="Calibri" panose="020F0502020204030204" pitchFamily="34" charset="0"/>
                <a:cs typeface="Times New Roman" panose="02020603050405020304" pitchFamily="18" charset="0"/>
                <a:hlinkClick r:id="rId5"/>
              </a:rPr>
              <a:t>renita.denton@ncdoi.gov</a:t>
            </a:r>
            <a:endParaRPr lang="en-US" kern="100" dirty="0">
              <a:ea typeface="Calibri" panose="020F0502020204030204" pitchFamily="34" charset="0"/>
              <a:cs typeface="Times New Roman" panose="02020603050405020304" pitchFamily="18" charset="0"/>
            </a:endParaRPr>
          </a:p>
          <a:p>
            <a:pPr marR="0" indent="457200">
              <a:buNone/>
            </a:pPr>
            <a:r>
              <a:rPr lang="en-US" kern="100" dirty="0">
                <a:ea typeface="Calibri" panose="020F0502020204030204" pitchFamily="34" charset="0"/>
                <a:cs typeface="Times New Roman" panose="02020603050405020304" pitchFamily="18" charset="0"/>
              </a:rPr>
              <a:t> </a:t>
            </a:r>
          </a:p>
          <a:p>
            <a:pPr marR="0">
              <a:buNone/>
            </a:pPr>
            <a:r>
              <a:rPr lang="en-US" b="1" i="1" u="sng" kern="100" dirty="0">
                <a:ea typeface="Calibri" panose="020F0502020204030204" pitchFamily="34" charset="0"/>
                <a:cs typeface="Times New Roman" panose="02020603050405020304" pitchFamily="18" charset="0"/>
              </a:rPr>
              <a:t>Board &amp; CE Courses</a:t>
            </a:r>
            <a:endParaRPr lang="en-US" kern="100" dirty="0">
              <a:ea typeface="Calibri" panose="020F0502020204030204" pitchFamily="34" charset="0"/>
              <a:cs typeface="Times New Roman" panose="02020603050405020304" pitchFamily="18" charset="0"/>
            </a:endParaRPr>
          </a:p>
          <a:p>
            <a:pPr marR="0">
              <a:buNone/>
            </a:pPr>
            <a:r>
              <a:rPr lang="en-US" kern="100" dirty="0">
                <a:ea typeface="Calibri" panose="020F0502020204030204" pitchFamily="34" charset="0"/>
                <a:cs typeface="Times New Roman" panose="02020603050405020304" pitchFamily="18" charset="0"/>
              </a:rPr>
              <a:t>Jennifer Hollyfield, </a:t>
            </a:r>
            <a:r>
              <a:rPr lang="en-US" u="sng" kern="100" dirty="0">
                <a:solidFill>
                  <a:srgbClr val="0563C1"/>
                </a:solidFill>
                <a:ea typeface="Calibri" panose="020F0502020204030204" pitchFamily="34" charset="0"/>
                <a:cs typeface="Times New Roman" panose="02020603050405020304" pitchFamily="18" charset="0"/>
                <a:hlinkClick r:id="rId6"/>
              </a:rPr>
              <a:t>jennifer.hollyfield@ncdoi.gov</a:t>
            </a:r>
            <a:endParaRPr lang="en-US" kern="100" dirty="0">
              <a:ea typeface="Calibri" panose="020F0502020204030204" pitchFamily="34" charset="0"/>
              <a:cs typeface="Times New Roman" panose="02020603050405020304" pitchFamily="18" charset="0"/>
            </a:endParaRPr>
          </a:p>
          <a:p>
            <a:pPr marR="0">
              <a:buNone/>
            </a:pPr>
            <a:r>
              <a:rPr lang="en-US" kern="100" dirty="0">
                <a:ea typeface="Calibri" panose="020F0502020204030204" pitchFamily="34" charset="0"/>
                <a:cs typeface="Times New Roman" panose="02020603050405020304" pitchFamily="18" charset="0"/>
              </a:rPr>
              <a:t> </a:t>
            </a:r>
          </a:p>
          <a:p>
            <a:pPr marR="0">
              <a:buNone/>
            </a:pPr>
            <a:r>
              <a:rPr lang="en-US" b="1" i="1" u="sng" kern="100" dirty="0">
                <a:ea typeface="Calibri" panose="020F0502020204030204" pitchFamily="34" charset="0"/>
                <a:cs typeface="Times New Roman" panose="02020603050405020304" pitchFamily="18" charset="0"/>
              </a:rPr>
              <a:t>Code Book Sales</a:t>
            </a:r>
            <a:endParaRPr lang="en-US" kern="100" dirty="0">
              <a:ea typeface="Calibri" panose="020F0502020204030204" pitchFamily="34" charset="0"/>
              <a:cs typeface="Times New Roman" panose="02020603050405020304" pitchFamily="18" charset="0"/>
            </a:endParaRPr>
          </a:p>
          <a:p>
            <a:pPr marR="0">
              <a:buNone/>
            </a:pPr>
            <a:r>
              <a:rPr lang="en-US" kern="100" dirty="0">
                <a:ea typeface="Calibri" panose="020F0502020204030204" pitchFamily="34" charset="0"/>
                <a:cs typeface="Times New Roman" panose="02020603050405020304" pitchFamily="18" charset="0"/>
              </a:rPr>
              <a:t>Ronae Bennett. </a:t>
            </a:r>
            <a:r>
              <a:rPr lang="en-US" u="sng" kern="100" dirty="0">
                <a:solidFill>
                  <a:srgbClr val="0563C1"/>
                </a:solidFill>
                <a:ea typeface="Calibri" panose="020F0502020204030204" pitchFamily="34" charset="0"/>
                <a:cs typeface="Times New Roman" panose="02020603050405020304" pitchFamily="18" charset="0"/>
                <a:hlinkClick r:id="rId7"/>
              </a:rPr>
              <a:t>ronae.bennett@ncdoi.gov</a:t>
            </a:r>
            <a:r>
              <a:rPr lang="en-US" kern="100" dirty="0">
                <a:ea typeface="Calibri" panose="020F0502020204030204" pitchFamily="34" charset="0"/>
                <a:cs typeface="Times New Roman" panose="02020603050405020304" pitchFamily="18" charset="0"/>
              </a:rPr>
              <a:t> </a:t>
            </a:r>
            <a:endParaRPr lang="en-US" sz="2400" b="1" dirty="0">
              <a:solidFill>
                <a:schemeClr val="accent2"/>
              </a:solidFill>
              <a:latin typeface="Arial" panose="020B0604020202020204" pitchFamily="34" charset="0"/>
              <a:cs typeface="Arial" panose="020B0604020202020204" pitchFamily="34" charset="0"/>
            </a:endParaRPr>
          </a:p>
          <a:p>
            <a:pPr algn="ctr"/>
            <a:r>
              <a:rPr lang="en-US" sz="2400" b="1" dirty="0">
                <a:solidFill>
                  <a:schemeClr val="accent2"/>
                </a:solidFill>
                <a:latin typeface="Arial" panose="020B0604020202020204" pitchFamily="34" charset="0"/>
                <a:cs typeface="Arial" panose="020B0604020202020204" pitchFamily="34" charset="0"/>
              </a:rPr>
              <a:t> 				</a:t>
            </a:r>
          </a:p>
          <a:p>
            <a:pPr algn="ctr"/>
            <a:r>
              <a:rPr lang="en-US" sz="2400" b="1" dirty="0">
                <a:solidFill>
                  <a:schemeClr val="accent2"/>
                </a:solidFill>
                <a:latin typeface="Arial" panose="020B0604020202020204" pitchFamily="34" charset="0"/>
                <a:cs typeface="Arial" panose="020B0604020202020204" pitchFamily="34" charset="0"/>
              </a:rPr>
              <a:t>				Who To Email</a:t>
            </a:r>
          </a:p>
          <a:p>
            <a:endParaRPr lang="en-US" b="1" i="1" u="sng" dirty="0"/>
          </a:p>
          <a:p>
            <a:endParaRPr lang="en-US" dirty="0"/>
          </a:p>
          <a:p>
            <a:endParaRPr lang="en-US" sz="1200" dirty="0"/>
          </a:p>
        </p:txBody>
      </p:sp>
      <p:pic>
        <p:nvPicPr>
          <p:cNvPr id="2050" name="Picture 2" descr="Support | Cohesive Technologies">
            <a:extLst>
              <a:ext uri="{FF2B5EF4-FFF2-40B4-BE49-F238E27FC236}">
                <a16:creationId xmlns:a16="http://schemas.microsoft.com/office/drawing/2014/main" id="{3A836EC9-58A5-970F-EBA2-36E6DC6251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6422" y="379515"/>
            <a:ext cx="4939405" cy="27568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95890D-6B32-59F8-00F2-75F8402D88B2}"/>
              </a:ext>
            </a:extLst>
          </p:cNvPr>
          <p:cNvSpPr txBox="1"/>
          <p:nvPr/>
        </p:nvSpPr>
        <p:spPr>
          <a:xfrm>
            <a:off x="7041307" y="4748314"/>
            <a:ext cx="4353768" cy="1200329"/>
          </a:xfrm>
          <a:prstGeom prst="rect">
            <a:avLst/>
          </a:prstGeom>
          <a:noFill/>
          <a:ln w="38100">
            <a:solidFill>
              <a:schemeClr val="accent2"/>
            </a:solidFill>
          </a:ln>
        </p:spPr>
        <p:txBody>
          <a:bodyPr wrap="square" rtlCol="0">
            <a:spAutoFit/>
          </a:bodyPr>
          <a:lstStyle/>
          <a:p>
            <a:r>
              <a:rPr lang="en-US" b="1" u="sng" dirty="0">
                <a:solidFill>
                  <a:schemeClr val="tx2">
                    <a:lumMod val="50000"/>
                    <a:lumOff val="50000"/>
                  </a:schemeClr>
                </a:solidFill>
                <a:hlinkClick r:id="rId9">
                  <a:extLst>
                    <a:ext uri="{A12FA001-AC4F-418D-AE19-62706E023703}">
                      <ahyp:hlinkClr xmlns:ahyp="http://schemas.microsoft.com/office/drawing/2018/hyperlinkcolor" val="tx"/>
                    </a:ext>
                  </a:extLst>
                </a:hlinkClick>
              </a:rPr>
              <a:t>osfm.quest@ncdoi.gov</a:t>
            </a:r>
            <a:endParaRPr lang="en-US" b="1" u="sng" dirty="0">
              <a:solidFill>
                <a:schemeClr val="tx2">
                  <a:lumMod val="50000"/>
                  <a:lumOff val="50000"/>
                </a:schemeClr>
              </a:solidFill>
            </a:endParaRPr>
          </a:p>
          <a:p>
            <a:pPr marL="342900" indent="-342900">
              <a:buFont typeface="+mj-lt"/>
              <a:buAutoNum type="alphaUcPeriod"/>
            </a:pPr>
            <a:r>
              <a:rPr lang="en-US" i="1" dirty="0"/>
              <a:t>Test Accommodation(s)</a:t>
            </a:r>
          </a:p>
          <a:p>
            <a:pPr marL="342900" indent="-342900">
              <a:buFont typeface="+mj-lt"/>
              <a:buAutoNum type="alphaUcPeriod"/>
            </a:pPr>
            <a:r>
              <a:rPr lang="en-US" i="1" dirty="0"/>
              <a:t>Refunds</a:t>
            </a:r>
          </a:p>
          <a:p>
            <a:pPr marL="342900" indent="-342900">
              <a:buFont typeface="+mj-lt"/>
              <a:buAutoNum type="alphaUcPeriod"/>
            </a:pPr>
            <a:r>
              <a:rPr lang="en-US" i="1" dirty="0"/>
              <a:t>Unresolved testing issues</a:t>
            </a:r>
          </a:p>
        </p:txBody>
      </p:sp>
      <p:sp>
        <p:nvSpPr>
          <p:cNvPr id="4" name="TextBox 3">
            <a:extLst>
              <a:ext uri="{FF2B5EF4-FFF2-40B4-BE49-F238E27FC236}">
                <a16:creationId xmlns:a16="http://schemas.microsoft.com/office/drawing/2014/main" id="{81781155-BE2D-6BC7-7956-D5AB96C6D8F8}"/>
              </a:ext>
            </a:extLst>
          </p:cNvPr>
          <p:cNvSpPr txBox="1"/>
          <p:nvPr/>
        </p:nvSpPr>
        <p:spPr>
          <a:xfrm>
            <a:off x="965963" y="4748314"/>
            <a:ext cx="4353768" cy="1754326"/>
          </a:xfrm>
          <a:prstGeom prst="rect">
            <a:avLst/>
          </a:prstGeom>
          <a:noFill/>
          <a:ln w="38100">
            <a:solidFill>
              <a:schemeClr val="accent2"/>
            </a:solidFill>
          </a:ln>
        </p:spPr>
        <p:txBody>
          <a:bodyPr wrap="square" rtlCol="0">
            <a:spAutoFit/>
          </a:bodyPr>
          <a:lstStyle/>
          <a:p>
            <a:r>
              <a:rPr lang="en-US" b="1" u="sng" dirty="0">
                <a:solidFill>
                  <a:schemeClr val="tx2">
                    <a:lumMod val="50000"/>
                    <a:lumOff val="50000"/>
                  </a:schemeClr>
                </a:solidFill>
                <a:hlinkClick r:id="rId10">
                  <a:extLst>
                    <a:ext uri="{A12FA001-AC4F-418D-AE19-62706E023703}">
                      <ahyp:hlinkClr xmlns:ahyp="http://schemas.microsoft.com/office/drawing/2018/hyperlinkcolor" val="tx"/>
                    </a:ext>
                  </a:extLst>
                </a:hlinkClick>
              </a:rPr>
              <a:t>osfmexamsupport@questionmark.com</a:t>
            </a:r>
            <a:endParaRPr lang="en-US" b="1" u="sng" dirty="0">
              <a:solidFill>
                <a:schemeClr val="tx2">
                  <a:lumMod val="50000"/>
                  <a:lumOff val="50000"/>
                </a:schemeClr>
              </a:solidFill>
            </a:endParaRPr>
          </a:p>
          <a:p>
            <a:pPr marL="342900" lvl="0" indent="-342900">
              <a:buFont typeface="+mj-lt"/>
              <a:buAutoNum type="alphaUcPeriod"/>
            </a:pPr>
            <a:r>
              <a:rPr lang="en-US" i="1" dirty="0"/>
              <a:t>Charged or paid twice</a:t>
            </a:r>
          </a:p>
          <a:p>
            <a:pPr marL="342900" indent="-342900">
              <a:buFont typeface="+mj-lt"/>
              <a:buAutoNum type="alphaUcPeriod"/>
            </a:pPr>
            <a:r>
              <a:rPr lang="en-US" i="1" dirty="0"/>
              <a:t>Purchasing</a:t>
            </a:r>
          </a:p>
          <a:p>
            <a:pPr marL="342900" indent="-342900">
              <a:buFont typeface="+mj-lt"/>
              <a:buAutoNum type="alphaUcPeriod"/>
            </a:pPr>
            <a:r>
              <a:rPr lang="en-US" i="1" dirty="0"/>
              <a:t>Scheduling</a:t>
            </a:r>
          </a:p>
          <a:p>
            <a:pPr marL="342900" indent="-342900">
              <a:buFont typeface="+mj-lt"/>
              <a:buAutoNum type="alphaUcPeriod"/>
            </a:pPr>
            <a:r>
              <a:rPr lang="en-US" i="1" dirty="0"/>
              <a:t>Rescheduling Tests</a:t>
            </a:r>
            <a:endParaRPr lang="en-US" dirty="0"/>
          </a:p>
          <a:p>
            <a:pPr marL="342900" indent="-342900">
              <a:buFont typeface="+mj-lt"/>
              <a:buAutoNum type="alphaUcPeriod"/>
            </a:pPr>
            <a:r>
              <a:rPr lang="en-US" i="1" dirty="0"/>
              <a:t>Technical Issues</a:t>
            </a:r>
          </a:p>
        </p:txBody>
      </p:sp>
    </p:spTree>
    <p:extLst>
      <p:ext uri="{BB962C8B-B14F-4D97-AF65-F5344CB8AC3E}">
        <p14:creationId xmlns:p14="http://schemas.microsoft.com/office/powerpoint/2010/main" val="2166471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8B1FB-BB17-451E-0D3B-74E9784C76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A4C18-7032-BB3A-8009-F4FC6D466361}"/>
              </a:ext>
            </a:extLst>
          </p:cNvPr>
          <p:cNvSpPr>
            <a:spLocks noGrp="1"/>
          </p:cNvSpPr>
          <p:nvPr>
            <p:ph type="title"/>
          </p:nvPr>
        </p:nvSpPr>
        <p:spPr>
          <a:xfrm>
            <a:off x="2045709" y="267263"/>
            <a:ext cx="8100582" cy="991625"/>
          </a:xfrm>
          <a:ln w="28575">
            <a:solidFill>
              <a:schemeClr val="tx1"/>
            </a:solidFill>
          </a:ln>
        </p:spPr>
        <p:txBody>
          <a:bodyPr>
            <a:noAutofit/>
          </a:bodyPr>
          <a:lstStyle/>
          <a:p>
            <a:pPr algn="ctr"/>
            <a:r>
              <a:rPr lang="en-US" sz="3200" b="1" dirty="0"/>
              <a:t>XIII. PROHIBITED COMPUTER APPLICATIONS</a:t>
            </a:r>
            <a:br>
              <a:rPr lang="en-US" sz="3600" b="1" dirty="0"/>
            </a:br>
            <a:r>
              <a:rPr lang="en-US" sz="1600" b="1" dirty="0"/>
              <a:t>(3</a:t>
            </a:r>
            <a:r>
              <a:rPr lang="en-US" sz="1600" b="1" baseline="30000" dirty="0"/>
              <a:t>rd</a:t>
            </a:r>
            <a:r>
              <a:rPr lang="en-US" sz="1600" b="1" dirty="0"/>
              <a:t> party applications)</a:t>
            </a:r>
          </a:p>
        </p:txBody>
      </p:sp>
      <p:sp>
        <p:nvSpPr>
          <p:cNvPr id="4" name="TextBox 3">
            <a:extLst>
              <a:ext uri="{FF2B5EF4-FFF2-40B4-BE49-F238E27FC236}">
                <a16:creationId xmlns:a16="http://schemas.microsoft.com/office/drawing/2014/main" id="{36BFA389-63D3-ABAA-80F9-2E0EDE7B14DC}"/>
              </a:ext>
            </a:extLst>
          </p:cNvPr>
          <p:cNvSpPr txBox="1"/>
          <p:nvPr/>
        </p:nvSpPr>
        <p:spPr>
          <a:xfrm>
            <a:off x="1743075" y="1760306"/>
            <a:ext cx="8963025" cy="4029629"/>
          </a:xfrm>
          <a:prstGeom prst="rect">
            <a:avLst/>
          </a:prstGeom>
          <a:noFill/>
        </p:spPr>
        <p:txBody>
          <a:bodyPr wrap="square">
            <a:spAutoFit/>
          </a:bodyPr>
          <a:lstStyle/>
          <a:p>
            <a:pPr>
              <a:lnSpc>
                <a:spcPct val="107000"/>
              </a:lnSpc>
              <a:spcAft>
                <a:spcPts val="800"/>
              </a:spcAft>
            </a:pPr>
            <a:r>
              <a:rPr lang="en-US" sz="2400" b="1" dirty="0"/>
              <a:t>Screenshot and Remote Access Applications</a:t>
            </a:r>
            <a:r>
              <a:rPr lang="en-US" sz="2400" dirty="0"/>
              <a:t> that allow a candidate to capture, edit, share regions, windows, or full screens on the computer are prohibited. If these are found prior to the test, candidates will be asked to uninstall them. The time to uninstall prohibited applications may result in extended wait times prior to the test. You may need to reschedule and repay for another test. If a prohibited application is discovered during the test, it will be considered cheating and presented to the Board for disciplinary action. We recommend that you do not use a computer set up for gaming. These computers often have prohibited applications.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Stop Sign SVG (5730084)">
            <a:extLst>
              <a:ext uri="{FF2B5EF4-FFF2-40B4-BE49-F238E27FC236}">
                <a16:creationId xmlns:a16="http://schemas.microsoft.com/office/drawing/2014/main" id="{0B08D594-D59E-2296-A0E3-D5CAE513FA9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632" t="6135" r="12876" b="6026"/>
          <a:stretch>
            <a:fillRect/>
          </a:stretch>
        </p:blipFill>
        <p:spPr bwMode="auto">
          <a:xfrm>
            <a:off x="343608" y="2418840"/>
            <a:ext cx="1325372" cy="1327180"/>
          </a:xfrm>
          <a:prstGeom prst="rect">
            <a:avLst/>
          </a:prstGeom>
          <a:noFill/>
          <a:ln>
            <a:noFill/>
          </a:ln>
          <a:extLst>
            <a:ext uri="{53640926-AAD7-44D8-BBD7-CCE9431645EC}">
              <a14:shadowObscured xmlns:a14="http://schemas.microsoft.com/office/drawing/2010/main"/>
            </a:ext>
          </a:extLst>
        </p:spPr>
      </p:pic>
      <p:pic>
        <p:nvPicPr>
          <p:cNvPr id="8" name="Picture 7" descr="Stop Sign SVG (5730084)">
            <a:extLst>
              <a:ext uri="{FF2B5EF4-FFF2-40B4-BE49-F238E27FC236}">
                <a16:creationId xmlns:a16="http://schemas.microsoft.com/office/drawing/2014/main" id="{D4A83B89-FD87-31FA-92B9-68BC142C9DA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632" t="6135" r="12876" b="6026"/>
          <a:stretch>
            <a:fillRect/>
          </a:stretch>
        </p:blipFill>
        <p:spPr bwMode="auto">
          <a:xfrm>
            <a:off x="10706100" y="2372456"/>
            <a:ext cx="1325372" cy="1327180"/>
          </a:xfrm>
          <a:prstGeom prst="rect">
            <a:avLst/>
          </a:prstGeom>
          <a:noFill/>
          <a:ln>
            <a:noFill/>
          </a:ln>
          <a:extLst>
            <a:ext uri="{53640926-AAD7-44D8-BBD7-CCE9431645EC}">
              <a14:shadowObscured xmlns:a14="http://schemas.microsoft.com/office/drawing/2010/main"/>
            </a:ext>
          </a:extLst>
        </p:spPr>
      </p:pic>
      <p:pic>
        <p:nvPicPr>
          <p:cNvPr id="3" name="Prohibioted Applications 1">
            <a:hlinkClick r:id="" action="ppaction://media"/>
            <a:extLst>
              <a:ext uri="{FF2B5EF4-FFF2-40B4-BE49-F238E27FC236}">
                <a16:creationId xmlns:a16="http://schemas.microsoft.com/office/drawing/2014/main" id="{5F8F6FD4-5D34-0450-38A3-5A24D7D844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8237" y="458275"/>
            <a:ext cx="609600" cy="609600"/>
          </a:xfrm>
          <a:prstGeom prst="rect">
            <a:avLst/>
          </a:prstGeom>
        </p:spPr>
      </p:pic>
    </p:spTree>
    <p:extLst>
      <p:ext uri="{BB962C8B-B14F-4D97-AF65-F5344CB8AC3E}">
        <p14:creationId xmlns:p14="http://schemas.microsoft.com/office/powerpoint/2010/main" val="173055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7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34C47-BA81-AD94-5CF4-ED6FDAAE3D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80C50C-772D-9D0C-D73B-8CC2CA1BCAE8}"/>
              </a:ext>
            </a:extLst>
          </p:cNvPr>
          <p:cNvSpPr>
            <a:spLocks noGrp="1"/>
          </p:cNvSpPr>
          <p:nvPr>
            <p:ph type="title"/>
          </p:nvPr>
        </p:nvSpPr>
        <p:spPr>
          <a:xfrm>
            <a:off x="2342229" y="157686"/>
            <a:ext cx="7507542" cy="991625"/>
          </a:xfrm>
          <a:ln w="28575">
            <a:solidFill>
              <a:schemeClr val="tx1"/>
            </a:solidFill>
          </a:ln>
        </p:spPr>
        <p:txBody>
          <a:bodyPr>
            <a:noAutofit/>
          </a:bodyPr>
          <a:lstStyle/>
          <a:p>
            <a:pPr algn="ctr"/>
            <a:r>
              <a:rPr lang="en-US" sz="3200" b="1" dirty="0"/>
              <a:t>PROHIBITED COMPUTER APPLICATIONS</a:t>
            </a:r>
            <a:br>
              <a:rPr lang="en-US" sz="3600" b="1" dirty="0"/>
            </a:br>
            <a:r>
              <a:rPr lang="en-US" sz="1600" b="1" dirty="0"/>
              <a:t>(3</a:t>
            </a:r>
            <a:r>
              <a:rPr lang="en-US" sz="1600" b="1" baseline="30000" dirty="0"/>
              <a:t>rd</a:t>
            </a:r>
            <a:r>
              <a:rPr lang="en-US" sz="1600" b="1" dirty="0"/>
              <a:t> party applications)</a:t>
            </a:r>
          </a:p>
        </p:txBody>
      </p:sp>
      <p:graphicFrame>
        <p:nvGraphicFramePr>
          <p:cNvPr id="3" name="Table 2">
            <a:extLst>
              <a:ext uri="{FF2B5EF4-FFF2-40B4-BE49-F238E27FC236}">
                <a16:creationId xmlns:a16="http://schemas.microsoft.com/office/drawing/2014/main" id="{2C25EB7A-DB06-5316-60DD-ACA97FDB709A}"/>
              </a:ext>
            </a:extLst>
          </p:cNvPr>
          <p:cNvGraphicFramePr>
            <a:graphicFrameLocks noGrp="1"/>
          </p:cNvGraphicFramePr>
          <p:nvPr>
            <p:extLst>
              <p:ext uri="{D42A27DB-BD31-4B8C-83A1-F6EECF244321}">
                <p14:modId xmlns:p14="http://schemas.microsoft.com/office/powerpoint/2010/main" val="147401450"/>
              </p:ext>
            </p:extLst>
          </p:nvPr>
        </p:nvGraphicFramePr>
        <p:xfrm>
          <a:off x="2468562" y="1304465"/>
          <a:ext cx="7507542" cy="5395849"/>
        </p:xfrm>
        <a:graphic>
          <a:graphicData uri="http://schemas.openxmlformats.org/drawingml/2006/table">
            <a:tbl>
              <a:tblPr firstRow="1" firstCol="1" bandRow="1"/>
              <a:tblGrid>
                <a:gridCol w="3685350">
                  <a:extLst>
                    <a:ext uri="{9D8B030D-6E8A-4147-A177-3AD203B41FA5}">
                      <a16:colId xmlns:a16="http://schemas.microsoft.com/office/drawing/2014/main" val="91725699"/>
                    </a:ext>
                  </a:extLst>
                </a:gridCol>
                <a:gridCol w="3822192">
                  <a:extLst>
                    <a:ext uri="{9D8B030D-6E8A-4147-A177-3AD203B41FA5}">
                      <a16:colId xmlns:a16="http://schemas.microsoft.com/office/drawing/2014/main" val="355670529"/>
                    </a:ext>
                  </a:extLst>
                </a:gridCol>
              </a:tblGrid>
              <a:tr h="195480">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AnyDesk</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Loom</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0656440"/>
                  </a:ext>
                </a:extLst>
              </a:tr>
              <a:tr h="0">
                <a:tc>
                  <a:txBody>
                    <a:bodyPr/>
                    <a:lstStyle/>
                    <a:p>
                      <a:pPr marL="0" marR="0" algn="l">
                        <a:lnSpc>
                          <a:spcPct val="107000"/>
                        </a:lnSpc>
                        <a:spcAft>
                          <a:spcPts val="800"/>
                        </a:spcAft>
                        <a:buNone/>
                      </a:pPr>
                      <a:r>
                        <a:rPr lang="en-US" sz="1800" kern="100" dirty="0" err="1">
                          <a:solidFill>
                            <a:srgbClr val="222222"/>
                          </a:solidFill>
                          <a:effectLst/>
                          <a:latin typeface="Aptos" panose="020B0004020202020204" pitchFamily="34" charset="0"/>
                          <a:ea typeface="Urbanist"/>
                          <a:cs typeface="Times New Roman" panose="02020603050405020304" pitchFamily="18" charset="0"/>
                        </a:rPr>
                        <a:t>BeyondTrust</a:t>
                      </a:r>
                      <a:r>
                        <a:rPr lang="en-US" sz="1800" kern="100" dirty="0">
                          <a:solidFill>
                            <a:srgbClr val="222222"/>
                          </a:solidFill>
                          <a:effectLst/>
                          <a:latin typeface="Aptos" panose="020B0004020202020204" pitchFamily="34" charset="0"/>
                          <a:ea typeface="Urbanist"/>
                          <a:cs typeface="Times New Roman" panose="02020603050405020304" pitchFamily="18" charset="0"/>
                        </a:rPr>
                        <a:t> (Bomgar)</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Microsoft Quick Assist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0808632"/>
                  </a:ext>
                </a:extLst>
              </a:tr>
              <a:tr h="0">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Chrome Remote Desktop</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OBS Studio</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1039484"/>
                  </a:ext>
                </a:extLst>
              </a:tr>
              <a:tr h="0">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ConnectWise</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err="1">
                          <a:solidFill>
                            <a:srgbClr val="222222"/>
                          </a:solidFill>
                          <a:effectLst/>
                          <a:latin typeface="Aptos" panose="020B0004020202020204" pitchFamily="34" charset="0"/>
                          <a:ea typeface="Urbanist"/>
                          <a:cs typeface="Times New Roman" panose="02020603050405020304" pitchFamily="18" charset="0"/>
                        </a:rPr>
                        <a:t>Pulseway</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1379724"/>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Dameware</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err="1">
                          <a:solidFill>
                            <a:srgbClr val="222222"/>
                          </a:solidFill>
                          <a:effectLst/>
                          <a:latin typeface="Aptos" panose="020B0004020202020204" pitchFamily="34" charset="0"/>
                          <a:ea typeface="Urbanist"/>
                          <a:cs typeface="Times New Roman" panose="02020603050405020304" pitchFamily="18" charset="0"/>
                        </a:rPr>
                        <a:t>RealVNC</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9787382"/>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Dameware Remote Everywhere</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RemotePC</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0742989"/>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Dualmon</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RustDesk</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2565547"/>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Flameshot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err="1">
                          <a:solidFill>
                            <a:srgbClr val="222222"/>
                          </a:solidFill>
                          <a:effectLst/>
                          <a:latin typeface="Aptos" panose="020B0004020202020204" pitchFamily="34" charset="0"/>
                          <a:ea typeface="Urbanist"/>
                          <a:cs typeface="Times New Roman" panose="02020603050405020304" pitchFamily="18" charset="0"/>
                        </a:rPr>
                        <a:t>ScreenConnect</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451876"/>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Game Assist (Edge of Game Bar)</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ShareX</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05466662"/>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Getscreen.me</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Snagit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4994772"/>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GoToMyPC</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err="1">
                          <a:solidFill>
                            <a:srgbClr val="222222"/>
                          </a:solidFill>
                          <a:effectLst/>
                          <a:latin typeface="Aptos" panose="020B0004020202020204" pitchFamily="34" charset="0"/>
                          <a:ea typeface="Urbanist"/>
                          <a:cs typeface="Times New Roman" panose="02020603050405020304" pitchFamily="18" charset="0"/>
                        </a:rPr>
                        <a:t>Splashtop</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0407636"/>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Greenshot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a:effectLst/>
                          <a:latin typeface="Aptos" panose="020B0004020202020204" pitchFamily="34" charset="0"/>
                          <a:ea typeface="Calibri" panose="020F0502020204030204" pitchFamily="34" charset="0"/>
                          <a:cs typeface="Times New Roman" panose="02020603050405020304" pitchFamily="18" charset="0"/>
                        </a:rPr>
                        <a:t>Supremo Remote Desktop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1088535"/>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Gyazo</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TeamViewer</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1428002"/>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Iperius Remote</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err="1">
                          <a:solidFill>
                            <a:srgbClr val="222222"/>
                          </a:solidFill>
                          <a:effectLst/>
                          <a:latin typeface="Aptos" panose="020B0004020202020204" pitchFamily="34" charset="0"/>
                          <a:ea typeface="Urbanist"/>
                          <a:cs typeface="Times New Roman" panose="02020603050405020304" pitchFamily="18" charset="0"/>
                        </a:rPr>
                        <a:t>TVNServer</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7083882"/>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Kaseya VSA</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Zoho Assist</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1391054"/>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Lightshot</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b="1"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rPr>
                        <a:t> </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3423023"/>
                  </a:ext>
                </a:extLst>
              </a:tr>
              <a:tr h="0">
                <a:tc>
                  <a:txBody>
                    <a:bodyPr/>
                    <a:lstStyle/>
                    <a:p>
                      <a:pPr marL="0" marR="0" algn="l">
                        <a:lnSpc>
                          <a:spcPct val="107000"/>
                        </a:lnSpc>
                        <a:spcAft>
                          <a:spcPts val="800"/>
                        </a:spcAft>
                        <a:buNone/>
                      </a:pPr>
                      <a:r>
                        <a:rPr lang="en-US" sz="1800" kern="100">
                          <a:solidFill>
                            <a:srgbClr val="222222"/>
                          </a:solidFill>
                          <a:effectLst/>
                          <a:latin typeface="Aptos" panose="020B0004020202020204" pitchFamily="34" charset="0"/>
                          <a:ea typeface="Urbanist"/>
                          <a:cs typeface="Times New Roman" panose="02020603050405020304" pitchFamily="18" charset="0"/>
                        </a:rPr>
                        <a:t>LogMeIn</a:t>
                      </a:r>
                      <a:endParaRPr lang="en-US" sz="18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 </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3820393"/>
                  </a:ext>
                </a:extLst>
              </a:tr>
              <a:tr h="0">
                <a:tc gridSpan="2">
                  <a:txBody>
                    <a:bodyPr/>
                    <a:lstStyle/>
                    <a:p>
                      <a:pPr marL="0" marR="0" algn="l">
                        <a:lnSpc>
                          <a:spcPct val="107000"/>
                        </a:lnSpc>
                        <a:spcAft>
                          <a:spcPts val="800"/>
                        </a:spcAft>
                        <a:buNone/>
                      </a:pPr>
                      <a:r>
                        <a:rPr lang="en-US" sz="1800" kern="100" dirty="0">
                          <a:solidFill>
                            <a:srgbClr val="222222"/>
                          </a:solidFill>
                          <a:effectLst/>
                          <a:latin typeface="Aptos" panose="020B0004020202020204" pitchFamily="34" charset="0"/>
                          <a:ea typeface="Urbanist"/>
                          <a:cs typeface="Times New Roman" panose="02020603050405020304" pitchFamily="18" charset="0"/>
                        </a:rPr>
                        <a:t>Any other application that allows a candidate to capture, edit, share regions, windows, or full screens on the computer are prohibited.</a:t>
                      </a: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184078992"/>
                  </a:ext>
                </a:extLst>
              </a:tr>
            </a:tbl>
          </a:graphicData>
        </a:graphic>
      </p:graphicFrame>
      <p:pic>
        <p:nvPicPr>
          <p:cNvPr id="4" name="Prohibitted Applications 2">
            <a:hlinkClick r:id="" action="ppaction://media"/>
            <a:extLst>
              <a:ext uri="{FF2B5EF4-FFF2-40B4-BE49-F238E27FC236}">
                <a16:creationId xmlns:a16="http://schemas.microsoft.com/office/drawing/2014/main" id="{08A26B61-CA0B-AD5A-3F16-A9F9A812B9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76104" y="348698"/>
            <a:ext cx="609600" cy="609600"/>
          </a:xfrm>
          <a:prstGeom prst="rect">
            <a:avLst/>
          </a:prstGeom>
        </p:spPr>
      </p:pic>
    </p:spTree>
    <p:extLst>
      <p:ext uri="{BB962C8B-B14F-4D97-AF65-F5344CB8AC3E}">
        <p14:creationId xmlns:p14="http://schemas.microsoft.com/office/powerpoint/2010/main" val="263564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5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34C47-BA81-AD94-5CF4-ED6FDAAE3D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80C50C-772D-9D0C-D73B-8CC2CA1BCAE8}"/>
              </a:ext>
            </a:extLst>
          </p:cNvPr>
          <p:cNvSpPr>
            <a:spLocks noGrp="1"/>
          </p:cNvSpPr>
          <p:nvPr>
            <p:ph type="title"/>
          </p:nvPr>
        </p:nvSpPr>
        <p:spPr>
          <a:xfrm>
            <a:off x="1944566" y="129199"/>
            <a:ext cx="8302868" cy="991625"/>
          </a:xfrm>
          <a:ln w="28575">
            <a:solidFill>
              <a:schemeClr val="tx1"/>
            </a:solidFill>
          </a:ln>
        </p:spPr>
        <p:txBody>
          <a:bodyPr>
            <a:noAutofit/>
          </a:bodyPr>
          <a:lstStyle/>
          <a:p>
            <a:pPr algn="ctr"/>
            <a:r>
              <a:rPr lang="en-US" sz="3200" b="1" dirty="0"/>
              <a:t>XIII. PROHIBITED COMPUTER APPLICATIONS</a:t>
            </a:r>
            <a:br>
              <a:rPr lang="en-US" sz="3600" b="1" dirty="0"/>
            </a:br>
            <a:r>
              <a:rPr lang="en-US" sz="1600" b="1" dirty="0"/>
              <a:t>(3</a:t>
            </a:r>
            <a:r>
              <a:rPr lang="en-US" sz="1600" b="1" baseline="30000" dirty="0"/>
              <a:t>rd</a:t>
            </a:r>
            <a:r>
              <a:rPr lang="en-US" sz="1600" b="1" dirty="0"/>
              <a:t> party applications)</a:t>
            </a:r>
          </a:p>
        </p:txBody>
      </p:sp>
      <p:sp>
        <p:nvSpPr>
          <p:cNvPr id="5" name="TextBox 4">
            <a:extLst>
              <a:ext uri="{FF2B5EF4-FFF2-40B4-BE49-F238E27FC236}">
                <a16:creationId xmlns:a16="http://schemas.microsoft.com/office/drawing/2014/main" id="{CACDF228-16C5-894C-B840-ED699119DBB7}"/>
              </a:ext>
            </a:extLst>
          </p:cNvPr>
          <p:cNvSpPr txBox="1"/>
          <p:nvPr/>
        </p:nvSpPr>
        <p:spPr>
          <a:xfrm>
            <a:off x="476250" y="1212264"/>
            <a:ext cx="11239500" cy="5909310"/>
          </a:xfrm>
          <a:prstGeom prst="rect">
            <a:avLst/>
          </a:prstGeom>
          <a:noFill/>
        </p:spPr>
        <p:txBody>
          <a:bodyPr wrap="square">
            <a:spAutoFit/>
          </a:bodyPr>
          <a:lstStyle/>
          <a:p>
            <a:pPr marL="0" marR="0" algn="ctr">
              <a:buNone/>
            </a:pPr>
            <a:r>
              <a:rPr lang="en-US" b="1" kern="100" dirty="0">
                <a:solidFill>
                  <a:srgbClr val="FF0000"/>
                </a:solidFill>
                <a:effectLst/>
                <a:ea typeface="Urbanist"/>
                <a:cs typeface="Times New Roman" panose="02020603050405020304" pitchFamily="18" charset="0"/>
              </a:rPr>
              <a:t>WARNING: </a:t>
            </a:r>
            <a:r>
              <a:rPr lang="en-US" b="1" dirty="0">
                <a:solidFill>
                  <a:srgbClr val="FF0000"/>
                </a:solidFill>
              </a:rPr>
              <a:t>DO NOT WAIT UNTIL TEST DAY. YOU MAY NOT BE AWARE IT IS ON YOUR COMPUTER.</a:t>
            </a:r>
          </a:p>
          <a:p>
            <a:pPr marL="0" marR="0" algn="ctr">
              <a:buNone/>
            </a:pPr>
            <a:endParaRPr lang="en-US" sz="1200" kern="100" dirty="0">
              <a:solidFill>
                <a:srgbClr val="FF0000"/>
              </a:solidFill>
              <a:effectLst/>
              <a:ea typeface="Urbanist"/>
              <a:cs typeface="Times New Roman" panose="02020603050405020304" pitchFamily="18" charset="0"/>
            </a:endParaRPr>
          </a:p>
          <a:p>
            <a:r>
              <a:rPr lang="en-US" dirty="0"/>
              <a:t>If you are not sure if you have any of the listed or similar applications that allow remote control of your computer, please check with your IT department or a computer specialist. If a prohibited application is found on your computer on test day and it cannot be removed at that time, you will be required to reschedule and pay additional test fee.</a:t>
            </a:r>
          </a:p>
          <a:p>
            <a:r>
              <a:rPr lang="en-US" dirty="0"/>
              <a:t> </a:t>
            </a:r>
            <a:endParaRPr lang="en-US" sz="1200" dirty="0"/>
          </a:p>
          <a:p>
            <a:r>
              <a:rPr lang="en-US" dirty="0"/>
              <a:t>The “Test-it-Out” application DOES NOT check for prohibited applications.</a:t>
            </a:r>
          </a:p>
          <a:p>
            <a:endParaRPr lang="en-US" sz="1200" dirty="0"/>
          </a:p>
          <a:p>
            <a:r>
              <a:rPr lang="en-US" b="1" dirty="0">
                <a:ea typeface="Calibri" panose="020F0502020204030204" pitchFamily="34" charset="0"/>
              </a:rPr>
              <a:t>Virtual Machines: </a:t>
            </a:r>
            <a:r>
              <a:rPr lang="en-US" dirty="0">
                <a:ea typeface="Calibri" panose="020F0502020204030204" pitchFamily="34" charset="0"/>
              </a:rPr>
              <a:t>You will not be permitted to take your test from within a virtual machine. A virtual machine is a software-based emulation of a physical computer that runs on a host machine (a physical server, desktop, or laptop). It functions as a "computer within a computer," featuring its own virtual CPU, memory, storage, and operating system (OS), which are isolated from the host system. Virtual machines are used to run multiple independent operating systems on a single physical machine, optimizing hardware utilization, improving security, and enabling flexible software testing.</a:t>
            </a:r>
            <a:r>
              <a:rPr lang="en-US" dirty="0">
                <a:ea typeface="Calibri" panose="020F0502020204030204" pitchFamily="34" charset="0"/>
                <a:cs typeface="Times New Roman" panose="02020603050405020304" pitchFamily="18" charset="0"/>
              </a:rPr>
              <a:t> </a:t>
            </a:r>
            <a:r>
              <a:rPr lang="en-US" dirty="0">
                <a:ea typeface="Calibri" panose="020F0502020204030204" pitchFamily="34" charset="0"/>
              </a:rPr>
              <a:t>Virtual machines can be detected through the pre-test system check and are not permitted.</a:t>
            </a:r>
            <a:r>
              <a:rPr lang="en-US" b="1" i="1" dirty="0"/>
              <a:t> </a:t>
            </a:r>
          </a:p>
          <a:p>
            <a:endParaRPr lang="en-US" b="1" i="1" dirty="0"/>
          </a:p>
          <a:p>
            <a:r>
              <a:rPr lang="en-US" b="1" i="1" dirty="0"/>
              <a:t>How can I check what apps are on my computer?</a:t>
            </a:r>
            <a:endParaRPr lang="en-US" b="1" dirty="0"/>
          </a:p>
          <a:p>
            <a:r>
              <a:rPr lang="en-US" b="1" dirty="0">
                <a:solidFill>
                  <a:srgbClr val="FF0000"/>
                </a:solidFill>
              </a:rPr>
              <a:t>NOTE: </a:t>
            </a:r>
            <a:r>
              <a:rPr lang="en-US" dirty="0"/>
              <a:t>Due to various computer models and/or software versions, the procedures below may be different. If so, contact IT or a computer specialist.</a:t>
            </a:r>
            <a:r>
              <a:rPr lang="en-US" b="1" dirty="0">
                <a:solidFill>
                  <a:srgbClr val="FF0000"/>
                </a:solidFill>
              </a:rPr>
              <a:t> </a:t>
            </a:r>
            <a:r>
              <a:rPr lang="en-US" dirty="0"/>
              <a:t>See Section XIII of the CIB. </a:t>
            </a:r>
          </a:p>
          <a:p>
            <a:endParaRPr lang="en-US" dirty="0"/>
          </a:p>
        </p:txBody>
      </p:sp>
      <p:pic>
        <p:nvPicPr>
          <p:cNvPr id="3" name="Do NOT Wait">
            <a:hlinkClick r:id="" action="ppaction://media"/>
            <a:extLst>
              <a:ext uri="{FF2B5EF4-FFF2-40B4-BE49-F238E27FC236}">
                <a16:creationId xmlns:a16="http://schemas.microsoft.com/office/drawing/2014/main" id="{AE683647-FDEC-9C43-E731-B571BEBEC2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2613" y="252144"/>
            <a:ext cx="609600" cy="609600"/>
          </a:xfrm>
          <a:prstGeom prst="rect">
            <a:avLst/>
          </a:prstGeom>
        </p:spPr>
      </p:pic>
    </p:spTree>
    <p:extLst>
      <p:ext uri="{BB962C8B-B14F-4D97-AF65-F5344CB8AC3E}">
        <p14:creationId xmlns:p14="http://schemas.microsoft.com/office/powerpoint/2010/main" val="83118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7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66E6C-3D07-2F6E-B314-2064763B8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3BE3B5-3E89-4A47-08DF-F428C80EBA31}"/>
              </a:ext>
            </a:extLst>
          </p:cNvPr>
          <p:cNvSpPr>
            <a:spLocks noGrp="1"/>
          </p:cNvSpPr>
          <p:nvPr>
            <p:ph type="title"/>
          </p:nvPr>
        </p:nvSpPr>
        <p:spPr>
          <a:xfrm>
            <a:off x="3265455" y="360420"/>
            <a:ext cx="4912043" cy="537258"/>
          </a:xfrm>
          <a:ln w="28575">
            <a:solidFill>
              <a:schemeClr val="tx1"/>
            </a:solidFill>
          </a:ln>
        </p:spPr>
        <p:txBody>
          <a:bodyPr>
            <a:noAutofit/>
          </a:bodyPr>
          <a:lstStyle/>
          <a:p>
            <a:pPr algn="ctr"/>
            <a:r>
              <a:rPr lang="en-US" sz="3200" b="1" dirty="0"/>
              <a:t>OTHER CONSIDERATIONS</a:t>
            </a:r>
          </a:p>
        </p:txBody>
      </p:sp>
      <p:sp>
        <p:nvSpPr>
          <p:cNvPr id="4" name="TextBox 3">
            <a:extLst>
              <a:ext uri="{FF2B5EF4-FFF2-40B4-BE49-F238E27FC236}">
                <a16:creationId xmlns:a16="http://schemas.microsoft.com/office/drawing/2014/main" id="{9BF8C7CB-95BD-1BAE-D3C6-00BAC8B61D00}"/>
              </a:ext>
            </a:extLst>
          </p:cNvPr>
          <p:cNvSpPr txBox="1"/>
          <p:nvPr/>
        </p:nvSpPr>
        <p:spPr>
          <a:xfrm>
            <a:off x="238123" y="1373095"/>
            <a:ext cx="11715749" cy="5078313"/>
          </a:xfrm>
          <a:prstGeom prst="rect">
            <a:avLst/>
          </a:prstGeom>
          <a:noFill/>
        </p:spPr>
        <p:txBody>
          <a:bodyPr wrap="square">
            <a:spAutoFit/>
          </a:bodyPr>
          <a:lstStyle/>
          <a:p>
            <a:pPr marL="742950" lvl="1" indent="-285750">
              <a:buFont typeface="Arial" panose="020B0604020202020204" pitchFamily="34" charset="0"/>
              <a:buChar char="•"/>
            </a:pPr>
            <a:r>
              <a:rPr lang="en-US" dirty="0"/>
              <a:t>Mobile devices, tablets, iPads, Chromebooks, cell phones, etc. may not be used.</a:t>
            </a:r>
          </a:p>
          <a:p>
            <a:pPr marL="285750" lvl="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Headphones, earphones, earbuds, etc., are not permitted unless required by ADA accommodation.</a:t>
            </a:r>
          </a:p>
          <a:p>
            <a:pPr marL="285750" lvl="0" indent="-285750">
              <a:buFont typeface="Arial" panose="020B0604020202020204" pitchFamily="34" charset="0"/>
              <a:buChar char="•"/>
            </a:pPr>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Only a single monitor may be used. All other monitors must be disconnected.</a:t>
            </a:r>
          </a:p>
          <a:p>
            <a:pPr marL="285750" lvl="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Unlicensed/inactive versions of Windows and Test Builds/Modes are not permitted.</a:t>
            </a:r>
          </a:p>
          <a:p>
            <a:r>
              <a:rPr lang="en-US" b="1" i="1" dirty="0"/>
              <a:t> </a:t>
            </a:r>
            <a:endParaRPr lang="en-US" dirty="0"/>
          </a:p>
        </p:txBody>
      </p:sp>
      <p:pic>
        <p:nvPicPr>
          <p:cNvPr id="3" name="Picture 2" descr="Types of Headphones and Earphones: Easy Guide - OddPlug">
            <a:extLst>
              <a:ext uri="{FF2B5EF4-FFF2-40B4-BE49-F238E27FC236}">
                <a16:creationId xmlns:a16="http://schemas.microsoft.com/office/drawing/2014/main" id="{26CADCD3-2ED2-9650-AF5A-9430FE317CB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flipV="1">
            <a:off x="2541619" y="2379725"/>
            <a:ext cx="5042980" cy="2719917"/>
          </a:xfrm>
          <a:prstGeom prst="rect">
            <a:avLst/>
          </a:prstGeom>
          <a:noFill/>
          <a:ln>
            <a:noFill/>
          </a:ln>
        </p:spPr>
      </p:pic>
      <p:sp>
        <p:nvSpPr>
          <p:cNvPr id="6" name="Flowchart: Summing Junction 5">
            <a:extLst>
              <a:ext uri="{FF2B5EF4-FFF2-40B4-BE49-F238E27FC236}">
                <a16:creationId xmlns:a16="http://schemas.microsoft.com/office/drawing/2014/main" id="{25C85958-7D62-266E-0500-5CBA81752D4B}"/>
              </a:ext>
            </a:extLst>
          </p:cNvPr>
          <p:cNvSpPr/>
          <p:nvPr/>
        </p:nvSpPr>
        <p:spPr>
          <a:xfrm>
            <a:off x="4147947" y="3295269"/>
            <a:ext cx="1573530" cy="1383030"/>
          </a:xfrm>
          <a:prstGeom prst="flowChartSummingJunction">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5" name="Other Considerations">
            <a:hlinkClick r:id="" action="ppaction://media"/>
            <a:extLst>
              <a:ext uri="{FF2B5EF4-FFF2-40B4-BE49-F238E27FC236}">
                <a16:creationId xmlns:a16="http://schemas.microsoft.com/office/drawing/2014/main" id="{1002393B-EC95-8E04-819A-CA4F0C853A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7473" y="324249"/>
            <a:ext cx="609600" cy="609600"/>
          </a:xfrm>
          <a:prstGeom prst="rect">
            <a:avLst/>
          </a:prstGeom>
        </p:spPr>
      </p:pic>
    </p:spTree>
    <p:extLst>
      <p:ext uri="{BB962C8B-B14F-4D97-AF65-F5344CB8AC3E}">
        <p14:creationId xmlns:p14="http://schemas.microsoft.com/office/powerpoint/2010/main" val="416265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73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F9485-8B3B-2D7E-9D85-FDC28D0F4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02DCB7-9F0D-8891-B199-909E932A54E0}"/>
              </a:ext>
            </a:extLst>
          </p:cNvPr>
          <p:cNvSpPr>
            <a:spLocks noGrp="1"/>
          </p:cNvSpPr>
          <p:nvPr>
            <p:ph type="title"/>
          </p:nvPr>
        </p:nvSpPr>
        <p:spPr>
          <a:xfrm>
            <a:off x="3648849" y="531813"/>
            <a:ext cx="4894300" cy="537258"/>
          </a:xfrm>
          <a:ln w="28575">
            <a:solidFill>
              <a:schemeClr val="tx1"/>
            </a:solidFill>
          </a:ln>
        </p:spPr>
        <p:txBody>
          <a:bodyPr>
            <a:noAutofit/>
          </a:bodyPr>
          <a:lstStyle/>
          <a:p>
            <a:pPr algn="ctr"/>
            <a:r>
              <a:rPr lang="en-US" sz="3200" b="1" dirty="0"/>
              <a:t>OTHER CONSIDERATIONS</a:t>
            </a:r>
          </a:p>
        </p:txBody>
      </p:sp>
      <p:sp>
        <p:nvSpPr>
          <p:cNvPr id="4" name="TextBox 3">
            <a:extLst>
              <a:ext uri="{FF2B5EF4-FFF2-40B4-BE49-F238E27FC236}">
                <a16:creationId xmlns:a16="http://schemas.microsoft.com/office/drawing/2014/main" id="{8907CE8A-B4B2-63B1-306F-ABDDFA34B57E}"/>
              </a:ext>
            </a:extLst>
          </p:cNvPr>
          <p:cNvSpPr txBox="1"/>
          <p:nvPr/>
        </p:nvSpPr>
        <p:spPr>
          <a:xfrm>
            <a:off x="238125" y="1373095"/>
            <a:ext cx="11715749" cy="2308324"/>
          </a:xfrm>
          <a:prstGeom prst="rect">
            <a:avLst/>
          </a:prstGeom>
          <a:noFill/>
        </p:spPr>
        <p:txBody>
          <a:bodyPr wrap="square">
            <a:spAutoFit/>
          </a:bodyPr>
          <a:lstStyle/>
          <a:p>
            <a:r>
              <a:rPr lang="en-US" b="1" i="1" dirty="0"/>
              <a:t>Browser tabs, copy text and image, and window size. </a:t>
            </a:r>
            <a:endParaRPr lang="en-US" dirty="0"/>
          </a:p>
          <a:p>
            <a:pPr lvl="0"/>
            <a:endParaRPr lang="en-US" dirty="0"/>
          </a:p>
          <a:p>
            <a:pPr marL="285750" lvl="0" indent="-285750">
              <a:buFont typeface="Arial" panose="020B0604020202020204" pitchFamily="34" charset="0"/>
              <a:buChar char="•"/>
            </a:pPr>
            <a:r>
              <a:rPr lang="en-US" dirty="0"/>
              <a:t>Browser tabs are restricted to prevent test takers from accessing additional tabs during their test.</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Text and image copying is disabled to prevent test takers from copying text and images during the test.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Test window size - The test taker’s browser tab will remain </a:t>
            </a:r>
            <a:r>
              <a:rPr lang="en-US" dirty="0" err="1"/>
              <a:t>fullscreen</a:t>
            </a:r>
            <a:r>
              <a:rPr lang="en-US" dirty="0"/>
              <a:t> during the test. Test takers may not change their browser size.</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Browser Considerations">
            <a:hlinkClick r:id="" action="ppaction://media"/>
            <a:extLst>
              <a:ext uri="{FF2B5EF4-FFF2-40B4-BE49-F238E27FC236}">
                <a16:creationId xmlns:a16="http://schemas.microsoft.com/office/drawing/2014/main" id="{E016000A-0E30-D504-B7D2-25703FB514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65464" y="490602"/>
            <a:ext cx="609600" cy="609600"/>
          </a:xfrm>
          <a:prstGeom prst="rect">
            <a:avLst/>
          </a:prstGeom>
        </p:spPr>
      </p:pic>
    </p:spTree>
    <p:extLst>
      <p:ext uri="{BB962C8B-B14F-4D97-AF65-F5344CB8AC3E}">
        <p14:creationId xmlns:p14="http://schemas.microsoft.com/office/powerpoint/2010/main" val="162804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D4E9E-38D2-F69D-3630-48A4613DB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AD544-0C23-1373-4798-2F8B73693B96}"/>
              </a:ext>
            </a:extLst>
          </p:cNvPr>
          <p:cNvSpPr>
            <a:spLocks noGrp="1"/>
          </p:cNvSpPr>
          <p:nvPr>
            <p:ph type="title"/>
          </p:nvPr>
        </p:nvSpPr>
        <p:spPr>
          <a:xfrm>
            <a:off x="1949957" y="240616"/>
            <a:ext cx="8292085" cy="761048"/>
          </a:xfrm>
          <a:ln w="28575">
            <a:solidFill>
              <a:schemeClr val="tx1"/>
            </a:solidFill>
          </a:ln>
        </p:spPr>
        <p:txBody>
          <a:bodyPr>
            <a:noAutofit/>
          </a:bodyPr>
          <a:lstStyle/>
          <a:p>
            <a:pPr algn="ctr"/>
            <a:r>
              <a:rPr lang="en-US" sz="3200" b="1" dirty="0"/>
              <a:t>AGENCY DEDICATED ROOM AND COMPUTER</a:t>
            </a:r>
          </a:p>
        </p:txBody>
      </p:sp>
      <p:sp>
        <p:nvSpPr>
          <p:cNvPr id="4" name="TextBox 3">
            <a:extLst>
              <a:ext uri="{FF2B5EF4-FFF2-40B4-BE49-F238E27FC236}">
                <a16:creationId xmlns:a16="http://schemas.microsoft.com/office/drawing/2014/main" id="{0B0C96BA-6E0D-E168-1909-EEE5E3F27689}"/>
              </a:ext>
            </a:extLst>
          </p:cNvPr>
          <p:cNvSpPr txBox="1"/>
          <p:nvPr/>
        </p:nvSpPr>
        <p:spPr>
          <a:xfrm>
            <a:off x="935576" y="1440177"/>
            <a:ext cx="3862565" cy="707886"/>
          </a:xfrm>
          <a:prstGeom prst="rect">
            <a:avLst/>
          </a:prstGeom>
          <a:noFill/>
        </p:spPr>
        <p:txBody>
          <a:bodyPr wrap="square">
            <a:spAutoFit/>
          </a:bodyPr>
          <a:lstStyle/>
          <a:p>
            <a:r>
              <a:rPr lang="en-US" sz="2000" b="1" dirty="0"/>
              <a:t>COQB tests require the ProctorU Guardian Browser.</a:t>
            </a:r>
          </a:p>
        </p:txBody>
      </p:sp>
      <p:pic>
        <p:nvPicPr>
          <p:cNvPr id="6" name="Picture 5" descr="A picture containing wall, indoor, tiled&#10;&#10;AI-generated content may be incorrect.">
            <a:extLst>
              <a:ext uri="{FF2B5EF4-FFF2-40B4-BE49-F238E27FC236}">
                <a16:creationId xmlns:a16="http://schemas.microsoft.com/office/drawing/2014/main" id="{B780B96C-FE08-7645-C7C0-B3D732D0EE8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4787232" y="1605984"/>
            <a:ext cx="3310450" cy="2482393"/>
          </a:xfrm>
          <a:prstGeom prst="rect">
            <a:avLst/>
          </a:prstGeom>
          <a:noFill/>
          <a:ln>
            <a:noFill/>
          </a:ln>
        </p:spPr>
      </p:pic>
      <p:pic>
        <p:nvPicPr>
          <p:cNvPr id="8" name="Picture 7" descr="A computer on a desk&#10;&#10;AI-generated content may be incorrect.">
            <a:extLst>
              <a:ext uri="{FF2B5EF4-FFF2-40B4-BE49-F238E27FC236}">
                <a16:creationId xmlns:a16="http://schemas.microsoft.com/office/drawing/2014/main" id="{A51384C6-26AB-BD54-B9F2-642DEC787BC0}"/>
              </a:ext>
            </a:extLst>
          </p:cNvPr>
          <p:cNvPicPr>
            <a:picLocks noChangeAspect="1"/>
          </p:cNvPicPr>
          <p:nvPr/>
        </p:nvPicPr>
        <p:blipFill rotWithShape="1">
          <a:blip r:embed="rId6">
            <a:extLst>
              <a:ext uri="{28A0092B-C50C-407E-A947-70E740481C1C}">
                <a14:useLocalDpi xmlns:a14="http://schemas.microsoft.com/office/drawing/2010/main" val="0"/>
              </a:ext>
            </a:extLst>
          </a:blip>
          <a:srcRect l="15257" r="11743" b="11743"/>
          <a:stretch>
            <a:fillRect/>
          </a:stretch>
        </p:blipFill>
        <p:spPr bwMode="auto">
          <a:xfrm>
            <a:off x="7802919" y="1234139"/>
            <a:ext cx="4031689" cy="3310451"/>
          </a:xfrm>
          <a:prstGeom prst="rect">
            <a:avLst/>
          </a:prstGeom>
          <a:noFill/>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F08C2CF2-5144-7ECB-763F-243F42986BB4}"/>
              </a:ext>
            </a:extLst>
          </p:cNvPr>
          <p:cNvSpPr/>
          <p:nvPr/>
        </p:nvSpPr>
        <p:spPr>
          <a:xfrm>
            <a:off x="7802919" y="3295587"/>
            <a:ext cx="367687" cy="52322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5D1CBDC-50D0-E8DD-FAB8-0BF434F6F7C6}"/>
              </a:ext>
            </a:extLst>
          </p:cNvPr>
          <p:cNvSpPr/>
          <p:nvPr/>
        </p:nvSpPr>
        <p:spPr>
          <a:xfrm>
            <a:off x="8555086" y="3295588"/>
            <a:ext cx="539753" cy="3816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771B6B0-8427-D7CE-FD53-750DFA0A5AFF}"/>
              </a:ext>
            </a:extLst>
          </p:cNvPr>
          <p:cNvSpPr/>
          <p:nvPr/>
        </p:nvSpPr>
        <p:spPr>
          <a:xfrm>
            <a:off x="7802920" y="2017094"/>
            <a:ext cx="752166" cy="16601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Graphical user interface, website&#10;&#10;AI-generated content may be incorrect.">
            <a:extLst>
              <a:ext uri="{FF2B5EF4-FFF2-40B4-BE49-F238E27FC236}">
                <a16:creationId xmlns:a16="http://schemas.microsoft.com/office/drawing/2014/main" id="{4F202401-E5E3-EFBC-A867-E64820DD87D0}"/>
              </a:ext>
            </a:extLst>
          </p:cNvPr>
          <p:cNvPicPr>
            <a:picLocks noChangeAspect="1"/>
          </p:cNvPicPr>
          <p:nvPr/>
        </p:nvPicPr>
        <p:blipFill rotWithShape="1">
          <a:blip r:embed="rId7"/>
          <a:srcRect l="19308" t="33935" r="53412" b="6096"/>
          <a:stretch>
            <a:fillRect/>
          </a:stretch>
        </p:blipFill>
        <p:spPr bwMode="auto">
          <a:xfrm>
            <a:off x="1266648" y="2528646"/>
            <a:ext cx="2494915" cy="2947722"/>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18" name="TextBox 17">
            <a:extLst>
              <a:ext uri="{FF2B5EF4-FFF2-40B4-BE49-F238E27FC236}">
                <a16:creationId xmlns:a16="http://schemas.microsoft.com/office/drawing/2014/main" id="{8BEB7F5D-4BBE-B64F-3B07-4433A61C869C}"/>
              </a:ext>
            </a:extLst>
          </p:cNvPr>
          <p:cNvSpPr txBox="1"/>
          <p:nvPr/>
        </p:nvSpPr>
        <p:spPr>
          <a:xfrm>
            <a:off x="5201260" y="4544590"/>
            <a:ext cx="6670499" cy="1631216"/>
          </a:xfrm>
          <a:prstGeom prst="rect">
            <a:avLst/>
          </a:prstGeom>
          <a:noFill/>
        </p:spPr>
        <p:txBody>
          <a:bodyPr wrap="square">
            <a:spAutoFit/>
          </a:bodyPr>
          <a:lstStyle/>
          <a:p>
            <a:r>
              <a:rPr lang="en-US" sz="2000" dirty="0"/>
              <a:t>Through beta-testing of remote proctoring, some agencies have determined it is easier and more practical to set up a dedicated computer within testing room with only the Guardian Browser software loaded on it, rather than loading the browser on individual employee computers.</a:t>
            </a:r>
          </a:p>
        </p:txBody>
      </p:sp>
      <p:pic>
        <p:nvPicPr>
          <p:cNvPr id="3" name="Dedicated Computers">
            <a:hlinkClick r:id="" action="ppaction://media"/>
            <a:extLst>
              <a:ext uri="{FF2B5EF4-FFF2-40B4-BE49-F238E27FC236}">
                <a16:creationId xmlns:a16="http://schemas.microsoft.com/office/drawing/2014/main" id="{4DA3393D-0C75-1B9F-8FF5-6478A81C041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61168" y="316340"/>
            <a:ext cx="609600" cy="609600"/>
          </a:xfrm>
          <a:prstGeom prst="rect">
            <a:avLst/>
          </a:prstGeom>
        </p:spPr>
      </p:pic>
    </p:spTree>
    <p:extLst>
      <p:ext uri="{BB962C8B-B14F-4D97-AF65-F5344CB8AC3E}">
        <p14:creationId xmlns:p14="http://schemas.microsoft.com/office/powerpoint/2010/main" val="174672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8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8B14A-6274-5DC4-B367-BD2E5BE48F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5C5A5-E53F-DBA1-B017-538E62F64F0B}"/>
              </a:ext>
            </a:extLst>
          </p:cNvPr>
          <p:cNvSpPr>
            <a:spLocks noGrp="1"/>
          </p:cNvSpPr>
          <p:nvPr>
            <p:ph type="title"/>
          </p:nvPr>
        </p:nvSpPr>
        <p:spPr>
          <a:xfrm>
            <a:off x="1061465" y="341409"/>
            <a:ext cx="10069067" cy="655031"/>
          </a:xfrm>
          <a:ln w="28575">
            <a:solidFill>
              <a:schemeClr val="tx1"/>
            </a:solidFill>
          </a:ln>
        </p:spPr>
        <p:txBody>
          <a:bodyPr>
            <a:noAutofit/>
          </a:bodyPr>
          <a:lstStyle/>
          <a:p>
            <a:pPr algn="ctr"/>
            <a:r>
              <a:rPr lang="en-US" sz="3200" b="1" dirty="0"/>
              <a:t>GUARDIAN BROWSER AND TESTING YOUR COMPUTER</a:t>
            </a:r>
          </a:p>
        </p:txBody>
      </p:sp>
      <p:sp>
        <p:nvSpPr>
          <p:cNvPr id="5" name="Rectangle 4">
            <a:extLst>
              <a:ext uri="{FF2B5EF4-FFF2-40B4-BE49-F238E27FC236}">
                <a16:creationId xmlns:a16="http://schemas.microsoft.com/office/drawing/2014/main" id="{6E03D716-F349-0FDB-0A91-F38DA292B84A}"/>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11665EC-E023-F763-C888-4A1479A42236}"/>
              </a:ext>
            </a:extLst>
          </p:cNvPr>
          <p:cNvSpPr txBox="1"/>
          <p:nvPr/>
        </p:nvSpPr>
        <p:spPr>
          <a:xfrm>
            <a:off x="495299" y="1425119"/>
            <a:ext cx="11201400" cy="923330"/>
          </a:xfrm>
          <a:prstGeom prst="rect">
            <a:avLst/>
          </a:prstGeom>
          <a:noFill/>
        </p:spPr>
        <p:txBody>
          <a:bodyPr wrap="square">
            <a:spAutoFit/>
          </a:bodyPr>
          <a:lstStyle/>
          <a:p>
            <a:pPr marL="0" marR="0">
              <a:buNone/>
            </a:pPr>
            <a:r>
              <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WARNING!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If you do not test your equipment and your computer disconnects during the test, you will forfeit that attempt and test fees. We highly recommend you test your equipment again on test day and take a screenshot of the results.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Graphical user interface, website&#10;&#10;AI-generated content may be incorrect.">
            <a:extLst>
              <a:ext uri="{FF2B5EF4-FFF2-40B4-BE49-F238E27FC236}">
                <a16:creationId xmlns:a16="http://schemas.microsoft.com/office/drawing/2014/main" id="{9210C63C-7D15-4114-8D1D-6F88FC60A929}"/>
              </a:ext>
            </a:extLst>
          </p:cNvPr>
          <p:cNvPicPr>
            <a:picLocks noChangeAspect="1"/>
          </p:cNvPicPr>
          <p:nvPr/>
        </p:nvPicPr>
        <p:blipFill rotWithShape="1">
          <a:blip r:embed="rId5"/>
          <a:srcRect l="19308" t="33935" r="53412" b="6096"/>
          <a:stretch>
            <a:fillRect/>
          </a:stretch>
        </p:blipFill>
        <p:spPr bwMode="auto">
          <a:xfrm>
            <a:off x="1410456" y="2686888"/>
            <a:ext cx="3165033" cy="3739461"/>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0" name="Picture 9" descr="Graphical user interface, application, PowerPoint&#10;&#10;AI-generated content may be incorrect.">
            <a:extLst>
              <a:ext uri="{FF2B5EF4-FFF2-40B4-BE49-F238E27FC236}">
                <a16:creationId xmlns:a16="http://schemas.microsoft.com/office/drawing/2014/main" id="{B15BBD10-F956-09EE-B645-124A27841416}"/>
              </a:ext>
            </a:extLst>
          </p:cNvPr>
          <p:cNvPicPr>
            <a:picLocks noChangeAspect="1"/>
          </p:cNvPicPr>
          <p:nvPr/>
        </p:nvPicPr>
        <p:blipFill rotWithShape="1">
          <a:blip r:embed="rId6"/>
          <a:srcRect l="28520" t="31355" r="30137" b="17764"/>
          <a:stretch>
            <a:fillRect/>
          </a:stretch>
        </p:blipFill>
        <p:spPr bwMode="auto">
          <a:xfrm>
            <a:off x="4891926" y="2686892"/>
            <a:ext cx="5653645" cy="3739454"/>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3" name="GB and Test Your Computer">
            <a:hlinkClick r:id="" action="ppaction://media"/>
            <a:extLst>
              <a:ext uri="{FF2B5EF4-FFF2-40B4-BE49-F238E27FC236}">
                <a16:creationId xmlns:a16="http://schemas.microsoft.com/office/drawing/2014/main" id="{07FF648D-7640-11D1-53CE-DAFE09A7FA4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13528" y="341409"/>
            <a:ext cx="609600" cy="609600"/>
          </a:xfrm>
          <a:prstGeom prst="rect">
            <a:avLst/>
          </a:prstGeom>
        </p:spPr>
      </p:pic>
    </p:spTree>
    <p:extLst>
      <p:ext uri="{BB962C8B-B14F-4D97-AF65-F5344CB8AC3E}">
        <p14:creationId xmlns:p14="http://schemas.microsoft.com/office/powerpoint/2010/main" val="398646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A3E5F-6276-EAA6-2BE4-586605B2B5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05A5D-C34C-20E0-5B95-5E170D80809B}"/>
              </a:ext>
            </a:extLst>
          </p:cNvPr>
          <p:cNvSpPr>
            <a:spLocks noGrp="1"/>
          </p:cNvSpPr>
          <p:nvPr>
            <p:ph type="title"/>
          </p:nvPr>
        </p:nvSpPr>
        <p:spPr>
          <a:xfrm>
            <a:off x="1091403" y="186376"/>
            <a:ext cx="10009189" cy="761048"/>
          </a:xfrm>
          <a:ln w="28575">
            <a:solidFill>
              <a:schemeClr val="tx1"/>
            </a:solidFill>
          </a:ln>
        </p:spPr>
        <p:txBody>
          <a:bodyPr>
            <a:noAutofit/>
          </a:bodyPr>
          <a:lstStyle/>
          <a:p>
            <a:pPr algn="ctr"/>
            <a:r>
              <a:rPr lang="en-US" sz="3200" b="1" dirty="0"/>
              <a:t>GUARDIAN BROWSER AND TESTING YOUR COMPUTER</a:t>
            </a:r>
          </a:p>
        </p:txBody>
      </p:sp>
      <p:sp>
        <p:nvSpPr>
          <p:cNvPr id="4" name="TextBox 3">
            <a:extLst>
              <a:ext uri="{FF2B5EF4-FFF2-40B4-BE49-F238E27FC236}">
                <a16:creationId xmlns:a16="http://schemas.microsoft.com/office/drawing/2014/main" id="{331D529B-48DC-AF64-7745-44DA4050D75E}"/>
              </a:ext>
            </a:extLst>
          </p:cNvPr>
          <p:cNvSpPr txBox="1"/>
          <p:nvPr/>
        </p:nvSpPr>
        <p:spPr>
          <a:xfrm>
            <a:off x="238124" y="1459427"/>
            <a:ext cx="11715749" cy="5201424"/>
          </a:xfrm>
          <a:prstGeom prst="rect">
            <a:avLst/>
          </a:prstGeom>
          <a:noFill/>
        </p:spPr>
        <p:txBody>
          <a:bodyPr wrap="square">
            <a:spAutoFit/>
          </a:bodyPr>
          <a:lstStyle/>
          <a:p>
            <a:r>
              <a:rPr lang="en-US" sz="1600" b="1" dirty="0"/>
              <a:t>COQB tests require the ProctorU Guardian Browser.</a:t>
            </a:r>
          </a:p>
          <a:p>
            <a:r>
              <a:rPr lang="en-US" sz="1200" b="1" dirty="0"/>
              <a:t> </a:t>
            </a:r>
            <a:endParaRPr lang="en-US" sz="1200" dirty="0"/>
          </a:p>
          <a:p>
            <a:r>
              <a:rPr lang="en-US" sz="1600" b="1" dirty="0">
                <a:solidFill>
                  <a:srgbClr val="FF0000"/>
                </a:solidFill>
              </a:rPr>
              <a:t>IMPORTANT: Notice to County and Local Jurisdiction IT Teams,</a:t>
            </a:r>
          </a:p>
          <a:p>
            <a:r>
              <a:rPr lang="en-US" sz="1200" dirty="0"/>
              <a:t> </a:t>
            </a:r>
          </a:p>
          <a:p>
            <a:r>
              <a:rPr lang="en-US" sz="1600" dirty="0"/>
              <a:t>This communication is to provide clarification regarding the use of the Guardian Browser for State-approved online assessments</a:t>
            </a:r>
            <a:r>
              <a:rPr lang="en-US" sz="1200" dirty="0"/>
              <a:t>.</a:t>
            </a:r>
          </a:p>
          <a:p>
            <a:r>
              <a:rPr lang="en-US" sz="1200" dirty="0"/>
              <a:t> </a:t>
            </a:r>
          </a:p>
          <a:p>
            <a:r>
              <a:rPr lang="en-US" sz="1600" dirty="0"/>
              <a:t>The State has reviewed and approved the Guardian Browser for use in conjunction with the state’s online testing platform. Based on this review, the application is considered safe for installation and use solely for the purpose of administering authorized assessments.</a:t>
            </a:r>
          </a:p>
          <a:p>
            <a:r>
              <a:rPr lang="en-US" sz="1200" dirty="0"/>
              <a:t> </a:t>
            </a:r>
          </a:p>
          <a:p>
            <a:r>
              <a:rPr lang="en-US" sz="1600" b="1" dirty="0"/>
              <a:t>Please note the following important points:</a:t>
            </a:r>
          </a:p>
          <a:p>
            <a:pPr lvl="0"/>
            <a:r>
              <a:rPr lang="en-US" sz="1600" dirty="0"/>
              <a:t>The State’s approval applies only to the use of the Guardian Browser as required for assessment delivery.</a:t>
            </a:r>
          </a:p>
          <a:p>
            <a:pPr lvl="0"/>
            <a:r>
              <a:rPr lang="en-US" sz="1600" dirty="0"/>
              <a:t>The State does not assume responsibility for any technical, operational, or system-related issues that may arise from the installation or use of the Guardian Browser.</a:t>
            </a:r>
          </a:p>
          <a:p>
            <a:pPr lvl="0"/>
            <a:r>
              <a:rPr lang="en-US" sz="1600" dirty="0"/>
              <a:t>All technical support, troubleshooting, and functionality-related questions should be directed to the testing provider at </a:t>
            </a:r>
            <a:r>
              <a:rPr lang="en-US" sz="1600" u="sng" dirty="0">
                <a:hlinkClick r:id="rId5"/>
              </a:rPr>
              <a:t>osfmexamsupport@questionmark.com</a:t>
            </a:r>
            <a:r>
              <a:rPr lang="en-US" sz="1600" dirty="0"/>
              <a:t>.</a:t>
            </a:r>
          </a:p>
          <a:p>
            <a:pPr lvl="0"/>
            <a:r>
              <a:rPr lang="en-US" sz="1600" dirty="0"/>
              <a:t>Installation and deployment decisions remain at the discretion of each county or local jurisdiction, in accordance with their internal IT policies and procedures.</a:t>
            </a:r>
          </a:p>
          <a:p>
            <a:r>
              <a:rPr lang="en-US" sz="1200" dirty="0"/>
              <a:t>  </a:t>
            </a:r>
          </a:p>
          <a:p>
            <a:r>
              <a:rPr lang="en-US" sz="1600" dirty="0"/>
              <a:t>This notice is intended to provide reassurance that the Guardian Browser has been reviewed and approved at the state level for its intended assessment-related use, while clearly defining support and responsibility boundaries. If you have any additional security related questions, please email </a:t>
            </a:r>
            <a:r>
              <a:rPr lang="en-US" sz="1600" dirty="0">
                <a:hlinkClick r:id="rId6"/>
              </a:rPr>
              <a:t>osfm.quest@ncdoi.gov</a:t>
            </a:r>
            <a:r>
              <a:rPr lang="en-US" sz="1600" dirty="0"/>
              <a:t>.</a:t>
            </a:r>
          </a:p>
        </p:txBody>
      </p:sp>
      <p:pic>
        <p:nvPicPr>
          <p:cNvPr id="5" name="Picture 2" descr="Free Computer Clipart Transparent Background, Download Free Computer  Clipart Transparent Background png images, Free ClipArts on Clipart Library">
            <a:extLst>
              <a:ext uri="{FF2B5EF4-FFF2-40B4-BE49-F238E27FC236}">
                <a16:creationId xmlns:a16="http://schemas.microsoft.com/office/drawing/2014/main" id="{478BE980-72CD-67DD-0F39-CBC0765EAD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5998" y="789709"/>
            <a:ext cx="1673998" cy="1673998"/>
          </a:xfrm>
          <a:prstGeom prst="rect">
            <a:avLst/>
          </a:prstGeom>
          <a:noFill/>
          <a:extLst>
            <a:ext uri="{909E8E84-426E-40DD-AFC4-6F175D3DCCD1}">
              <a14:hiddenFill xmlns:a14="http://schemas.microsoft.com/office/drawing/2010/main">
                <a:solidFill>
                  <a:srgbClr val="FFFFFF"/>
                </a:solidFill>
              </a14:hiddenFill>
            </a:ext>
          </a:extLst>
        </p:spPr>
      </p:pic>
      <p:pic>
        <p:nvPicPr>
          <p:cNvPr id="6" name="AHJ Notice (2)">
            <a:hlinkClick r:id="" action="ppaction://media"/>
            <a:extLst>
              <a:ext uri="{FF2B5EF4-FFF2-40B4-BE49-F238E27FC236}">
                <a16:creationId xmlns:a16="http://schemas.microsoft.com/office/drawing/2014/main" id="{2A022E56-B5C1-5A9B-BB5F-1A33BE779E0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51693" y="262100"/>
            <a:ext cx="609600" cy="609600"/>
          </a:xfrm>
          <a:prstGeom prst="rect">
            <a:avLst/>
          </a:prstGeom>
        </p:spPr>
      </p:pic>
    </p:spTree>
    <p:extLst>
      <p:ext uri="{BB962C8B-B14F-4D97-AF65-F5344CB8AC3E}">
        <p14:creationId xmlns:p14="http://schemas.microsoft.com/office/powerpoint/2010/main" val="192336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43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6A2EE-ABB6-F778-E5CE-5180D725A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116DD-A298-43E6-F65C-E6BF07F81A6F}"/>
              </a:ext>
            </a:extLst>
          </p:cNvPr>
          <p:cNvSpPr>
            <a:spLocks noGrp="1"/>
          </p:cNvSpPr>
          <p:nvPr>
            <p:ph type="title"/>
          </p:nvPr>
        </p:nvSpPr>
        <p:spPr>
          <a:xfrm>
            <a:off x="4918610" y="306551"/>
            <a:ext cx="2850079" cy="646334"/>
          </a:xfrm>
          <a:ln w="28575">
            <a:solidFill>
              <a:schemeClr val="tx1"/>
            </a:solidFill>
          </a:ln>
        </p:spPr>
        <p:txBody>
          <a:bodyPr>
            <a:noAutofit/>
          </a:bodyPr>
          <a:lstStyle/>
          <a:p>
            <a:pPr algn="ctr"/>
            <a:r>
              <a:rPr lang="en-US" sz="3200" b="1" dirty="0"/>
              <a:t>XV. TEST AREA</a:t>
            </a:r>
          </a:p>
        </p:txBody>
      </p:sp>
      <p:sp>
        <p:nvSpPr>
          <p:cNvPr id="5" name="Rectangle 4">
            <a:extLst>
              <a:ext uri="{FF2B5EF4-FFF2-40B4-BE49-F238E27FC236}">
                <a16:creationId xmlns:a16="http://schemas.microsoft.com/office/drawing/2014/main" id="{C918DD94-739A-B3A3-7740-58F46D2AA3D2}"/>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CC97003C-91E6-D05A-1919-30D358063C84}"/>
              </a:ext>
            </a:extLst>
          </p:cNvPr>
          <p:cNvSpPr txBox="1"/>
          <p:nvPr/>
        </p:nvSpPr>
        <p:spPr>
          <a:xfrm>
            <a:off x="495300" y="1351953"/>
            <a:ext cx="11696700" cy="4616648"/>
          </a:xfrm>
          <a:prstGeom prst="rect">
            <a:avLst/>
          </a:prstGeom>
          <a:noFill/>
        </p:spPr>
        <p:txBody>
          <a:bodyPr wrap="square">
            <a:spAutoFit/>
          </a:bodyPr>
          <a:lstStyle/>
          <a:p>
            <a:pPr fontAlgn="base"/>
            <a:r>
              <a:rPr lang="en-US" b="1" dirty="0"/>
              <a:t>The online testing area should mimic “in-class” testing and </a:t>
            </a:r>
            <a:r>
              <a:rPr lang="en-US" b="1" u="sng" dirty="0"/>
              <a:t>MUST</a:t>
            </a:r>
            <a:r>
              <a:rPr lang="en-US" b="1" dirty="0"/>
              <a:t> conform to the following: </a:t>
            </a:r>
          </a:p>
          <a:p>
            <a:pPr fontAlgn="base"/>
            <a:endParaRPr lang="en-US" sz="1200" dirty="0"/>
          </a:p>
          <a:p>
            <a:pPr lvl="0" indent="-285750" fontAlgn="base">
              <a:buFont typeface="Arial" panose="020B0604020202020204" pitchFamily="34" charset="0"/>
              <a:buChar char="•"/>
            </a:pPr>
            <a:r>
              <a:rPr lang="en-US" dirty="0"/>
              <a:t>Room, preferably a private room with a door and restricted access. </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Windows tinted or shaded to prevent onlookers. This restriction only applies if someone walking by a window can see the candidate’s monitor screen. </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Wall-mounted dry-erase boards must be fully erased. Flip charts are prohibited.</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No other person is permitted to enter the room during testing. </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No pets or children are allowed in the room or where they may be a distraction. If anyone enters the testing area, your results may be cancelled. </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No communication with others, by any means, during the test.</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Room lighting bright enough to be considered “daylight” quality.</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The computer is connected to a stable power source and internet connection.</a:t>
            </a:r>
          </a:p>
        </p:txBody>
      </p:sp>
      <p:pic>
        <p:nvPicPr>
          <p:cNvPr id="3" name="Test Area">
            <a:hlinkClick r:id="" action="ppaction://media"/>
            <a:extLst>
              <a:ext uri="{FF2B5EF4-FFF2-40B4-BE49-F238E27FC236}">
                <a16:creationId xmlns:a16="http://schemas.microsoft.com/office/drawing/2014/main" id="{BEB9BB57-E326-214E-B6C1-A326749938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2674" y="343285"/>
            <a:ext cx="609600" cy="609600"/>
          </a:xfrm>
          <a:prstGeom prst="rect">
            <a:avLst/>
          </a:prstGeom>
        </p:spPr>
      </p:pic>
    </p:spTree>
    <p:extLst>
      <p:ext uri="{BB962C8B-B14F-4D97-AF65-F5344CB8AC3E}">
        <p14:creationId xmlns:p14="http://schemas.microsoft.com/office/powerpoint/2010/main" val="227836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0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4A5FB-31FB-F4D3-834A-167C46DD7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6886DF-6ECD-1E8D-DC25-47DA23450694}"/>
              </a:ext>
            </a:extLst>
          </p:cNvPr>
          <p:cNvSpPr>
            <a:spLocks noGrp="1"/>
          </p:cNvSpPr>
          <p:nvPr>
            <p:ph type="title"/>
          </p:nvPr>
        </p:nvSpPr>
        <p:spPr>
          <a:xfrm>
            <a:off x="4590288" y="354298"/>
            <a:ext cx="3364992" cy="646334"/>
          </a:xfrm>
          <a:ln w="28575">
            <a:solidFill>
              <a:schemeClr val="tx1"/>
            </a:solidFill>
          </a:ln>
        </p:spPr>
        <p:txBody>
          <a:bodyPr>
            <a:noAutofit/>
          </a:bodyPr>
          <a:lstStyle/>
          <a:p>
            <a:pPr algn="ctr"/>
            <a:r>
              <a:rPr lang="en-US" sz="3200" b="1" dirty="0"/>
              <a:t>TEST AREA (cont.)</a:t>
            </a:r>
          </a:p>
        </p:txBody>
      </p:sp>
      <p:sp>
        <p:nvSpPr>
          <p:cNvPr id="5" name="Rectangle 4">
            <a:extLst>
              <a:ext uri="{FF2B5EF4-FFF2-40B4-BE49-F238E27FC236}">
                <a16:creationId xmlns:a16="http://schemas.microsoft.com/office/drawing/2014/main" id="{66C839E2-6B15-8CEF-2D4C-78BBE97D3944}"/>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36AD25A7-56A3-A40D-608E-CBFA76D52F28}"/>
              </a:ext>
            </a:extLst>
          </p:cNvPr>
          <p:cNvSpPr txBox="1"/>
          <p:nvPr/>
        </p:nvSpPr>
        <p:spPr>
          <a:xfrm>
            <a:off x="495300" y="1240720"/>
            <a:ext cx="11696700" cy="4616648"/>
          </a:xfrm>
          <a:prstGeom prst="rect">
            <a:avLst/>
          </a:prstGeom>
          <a:noFill/>
        </p:spPr>
        <p:txBody>
          <a:bodyPr wrap="square">
            <a:spAutoFit/>
          </a:bodyPr>
          <a:lstStyle/>
          <a:p>
            <a:pPr lvl="0" indent="-285750" fontAlgn="base">
              <a:buFont typeface="Arial" panose="020B0604020202020204" pitchFamily="34" charset="0"/>
              <a:buChar char="•"/>
            </a:pPr>
            <a:r>
              <a:rPr lang="en-US" dirty="0"/>
              <a:t>Workstation, desk, or table must be cleared of all materials. </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No lap-desk, chair, bed, couch, etc. is acceptable.</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Kitchen and dining room tables are allowed.</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The removal of all books, papers, notebooks, phones, headphones, tablets, etc. is required.</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Adjustable height (elevating) desks are authorized; however, the candidate must be within full view of the proctor while adjusting the height. The camera MUST travel with the desk. Candidate must inform the proctor prior to adjusting the desk.</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No writing on the desk or walls.</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No dual monitors.</a:t>
            </a:r>
          </a:p>
          <a:p>
            <a:pPr lvl="0" indent="-285750" fontAlgn="base">
              <a:buFont typeface="Arial" panose="020B0604020202020204" pitchFamily="34" charset="0"/>
              <a:buChar char="•"/>
            </a:pPr>
            <a:endParaRPr lang="en-US" sz="1200" dirty="0"/>
          </a:p>
          <a:p>
            <a:pPr lvl="0" indent="-285750" fontAlgn="base">
              <a:buFont typeface="Arial" panose="020B0604020202020204" pitchFamily="34" charset="0"/>
              <a:buChar char="•"/>
            </a:pPr>
            <a:r>
              <a:rPr lang="en-US" dirty="0"/>
              <a:t>Screenshots of test information are prohibited.</a:t>
            </a:r>
          </a:p>
          <a:p>
            <a:pPr lvl="0" indent="-285750" fontAlgn="base">
              <a:buFont typeface="Arial" panose="020B0604020202020204" pitchFamily="34" charset="0"/>
              <a:buChar char="•"/>
            </a:pPr>
            <a:endParaRPr lang="en-US" sz="1200" dirty="0"/>
          </a:p>
          <a:p>
            <a:pPr indent="-285750">
              <a:buFont typeface="Arial" panose="020B0604020202020204" pitchFamily="34" charset="0"/>
              <a:buChar char="•"/>
            </a:pPr>
            <a:r>
              <a:rPr lang="en-US" dirty="0"/>
              <a:t>Your face, chin to forehead, must always be in the camera view.</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Test Area 2">
            <a:hlinkClick r:id="" action="ppaction://media"/>
            <a:extLst>
              <a:ext uri="{FF2B5EF4-FFF2-40B4-BE49-F238E27FC236}">
                <a16:creationId xmlns:a16="http://schemas.microsoft.com/office/drawing/2014/main" id="{0C0CA7B1-9164-7E2D-A86C-89D4F8F67D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5323" y="372665"/>
            <a:ext cx="609600" cy="609600"/>
          </a:xfrm>
          <a:prstGeom prst="rect">
            <a:avLst/>
          </a:prstGeom>
        </p:spPr>
      </p:pic>
    </p:spTree>
    <p:extLst>
      <p:ext uri="{BB962C8B-B14F-4D97-AF65-F5344CB8AC3E}">
        <p14:creationId xmlns:p14="http://schemas.microsoft.com/office/powerpoint/2010/main" val="161900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1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19606-2641-4273-A49E-BE30D230E0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F9F12-9A3B-3C16-BE13-0533F905C824}"/>
              </a:ext>
            </a:extLst>
          </p:cNvPr>
          <p:cNvSpPr>
            <a:spLocks noGrp="1"/>
          </p:cNvSpPr>
          <p:nvPr>
            <p:ph type="title"/>
          </p:nvPr>
        </p:nvSpPr>
        <p:spPr>
          <a:xfrm>
            <a:off x="2091969" y="319936"/>
            <a:ext cx="8008060" cy="609601"/>
          </a:xfrm>
          <a:ln w="28575">
            <a:solidFill>
              <a:schemeClr val="tx1"/>
            </a:solidFill>
          </a:ln>
        </p:spPr>
        <p:txBody>
          <a:bodyPr>
            <a:normAutofit fontScale="90000"/>
          </a:bodyPr>
          <a:lstStyle/>
          <a:p>
            <a:r>
              <a:rPr lang="en-US" sz="3600" b="1" dirty="0"/>
              <a:t>COQB CANDIDATE INFORMATION BULLETIN</a:t>
            </a:r>
          </a:p>
        </p:txBody>
      </p:sp>
      <p:pic>
        <p:nvPicPr>
          <p:cNvPr id="5" name="Picture 4">
            <a:extLst>
              <a:ext uri="{FF2B5EF4-FFF2-40B4-BE49-F238E27FC236}">
                <a16:creationId xmlns:a16="http://schemas.microsoft.com/office/drawing/2014/main" id="{CE91B2DD-A593-C7D2-21A5-1F05FC4177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pic>
        <p:nvPicPr>
          <p:cNvPr id="3" name="Picture 2" descr="Stop Sign SVG (5730084)">
            <a:extLst>
              <a:ext uri="{FF2B5EF4-FFF2-40B4-BE49-F238E27FC236}">
                <a16:creationId xmlns:a16="http://schemas.microsoft.com/office/drawing/2014/main" id="{A4342756-6A4C-ACB8-6119-482C81B7F33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632" t="6135" r="12876" b="6026"/>
          <a:stretch>
            <a:fillRect/>
          </a:stretch>
        </p:blipFill>
        <p:spPr bwMode="auto">
          <a:xfrm>
            <a:off x="4953666" y="1141519"/>
            <a:ext cx="2284667" cy="228748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ACF479EF-6A2D-7161-380D-445B571CA1C4}"/>
              </a:ext>
            </a:extLst>
          </p:cNvPr>
          <p:cNvSpPr txBox="1"/>
          <p:nvPr/>
        </p:nvSpPr>
        <p:spPr>
          <a:xfrm>
            <a:off x="1048511" y="3852964"/>
            <a:ext cx="10094976" cy="1477328"/>
          </a:xfrm>
          <a:prstGeom prst="rect">
            <a:avLst/>
          </a:prstGeom>
          <a:noFill/>
        </p:spPr>
        <p:txBody>
          <a:bodyPr wrap="square">
            <a:spAutoFit/>
          </a:bodyPr>
          <a:lstStyle/>
          <a:p>
            <a:r>
              <a:rPr lang="en-US" b="1" dirty="0">
                <a:solidFill>
                  <a:srgbClr val="FF0000"/>
                </a:solidFill>
                <a:effectLst/>
                <a:latin typeface="Aptos" panose="020B0004020202020204" pitchFamily="34" charset="0"/>
                <a:ea typeface="Calibri" panose="020F0502020204030204" pitchFamily="34" charset="0"/>
              </a:rPr>
              <a:t>WARNING! You MUST “Test Your Equipment” prior to your test. If you do not download and test the Guardian Browser prior to the test, you may not be able to take the test at your scheduled time. If using a business computer (state, AHJ), work with your IT department if necessary to overcome any security issues. If you cannot use a business computer, you will need to use a personal computer. See Section XII, TEST EQUIPMENT REQUIREMENTS.</a:t>
            </a:r>
            <a:endParaRPr lang="en-US" dirty="0">
              <a:latin typeface="Aptos" panose="020B0004020202020204" pitchFamily="34" charset="0"/>
            </a:endParaRPr>
          </a:p>
        </p:txBody>
      </p:sp>
      <p:pic>
        <p:nvPicPr>
          <p:cNvPr id="4" name="Slide 3 Warning">
            <a:hlinkClick r:id="" action="ppaction://media"/>
            <a:extLst>
              <a:ext uri="{FF2B5EF4-FFF2-40B4-BE49-F238E27FC236}">
                <a16:creationId xmlns:a16="http://schemas.microsoft.com/office/drawing/2014/main" id="{2BD5DA21-0E37-5799-56B9-C5B37039CCE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80117" y="319937"/>
            <a:ext cx="609600" cy="609600"/>
          </a:xfrm>
          <a:prstGeom prst="rect">
            <a:avLst/>
          </a:prstGeom>
        </p:spPr>
      </p:pic>
    </p:spTree>
    <p:extLst>
      <p:ext uri="{BB962C8B-B14F-4D97-AF65-F5344CB8AC3E}">
        <p14:creationId xmlns:p14="http://schemas.microsoft.com/office/powerpoint/2010/main" val="330633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4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E8756-D6E8-975C-D403-FA52FEE0B4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C91E71-3CED-67BE-061C-5D478B72F365}"/>
              </a:ext>
            </a:extLst>
          </p:cNvPr>
          <p:cNvSpPr>
            <a:spLocks noGrp="1"/>
          </p:cNvSpPr>
          <p:nvPr>
            <p:ph type="title"/>
          </p:nvPr>
        </p:nvSpPr>
        <p:spPr>
          <a:xfrm>
            <a:off x="4753961" y="268107"/>
            <a:ext cx="3368733" cy="646334"/>
          </a:xfrm>
          <a:ln w="28575">
            <a:solidFill>
              <a:schemeClr val="tx1"/>
            </a:solidFill>
          </a:ln>
        </p:spPr>
        <p:txBody>
          <a:bodyPr>
            <a:noAutofit/>
          </a:bodyPr>
          <a:lstStyle/>
          <a:p>
            <a:pPr algn="ctr"/>
            <a:r>
              <a:rPr lang="en-US" sz="3200" b="1" dirty="0"/>
              <a:t>TEST AREA (cont.)</a:t>
            </a:r>
          </a:p>
        </p:txBody>
      </p:sp>
      <p:sp>
        <p:nvSpPr>
          <p:cNvPr id="5" name="Rectangle 4">
            <a:extLst>
              <a:ext uri="{FF2B5EF4-FFF2-40B4-BE49-F238E27FC236}">
                <a16:creationId xmlns:a16="http://schemas.microsoft.com/office/drawing/2014/main" id="{BDFEB0D7-5ACE-85BA-4184-43468946401B}"/>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20FE68B9-30B8-884C-B82E-972B49FEB245}"/>
              </a:ext>
            </a:extLst>
          </p:cNvPr>
          <p:cNvSpPr txBox="1"/>
          <p:nvPr/>
        </p:nvSpPr>
        <p:spPr>
          <a:xfrm>
            <a:off x="247648" y="744894"/>
            <a:ext cx="2085976" cy="378565"/>
          </a:xfrm>
          <a:prstGeom prst="rect">
            <a:avLst/>
          </a:prstGeom>
          <a:noFill/>
        </p:spPr>
        <p:txBody>
          <a:bodyPr wrap="square">
            <a:spAutoFit/>
          </a:bodyPr>
          <a:lstStyle/>
          <a:p>
            <a:pPr fontAlgn="base">
              <a:lnSpc>
                <a:spcPct val="107000"/>
              </a:lnSpc>
              <a:spcAft>
                <a:spcPts val="800"/>
              </a:spcAft>
              <a:buSzPts val="1000"/>
              <a:tabLst>
                <a:tab pos="457200" algn="l"/>
              </a:tabLst>
            </a:pPr>
            <a:r>
              <a:rPr lang="en-US" b="1" i="1" dirty="0"/>
              <a:t>External Cameras </a:t>
            </a:r>
            <a:endParaRPr lang="en-US" dirty="0"/>
          </a:p>
        </p:txBody>
      </p:sp>
      <p:pic>
        <p:nvPicPr>
          <p:cNvPr id="14" name="Picture 13" descr="Sponsored Ad - Akyta Webcam with Microphone, 1080P Webcams with Tripod/Privacy Cover/Wide Angle 110°, USB Web Camera for L...">
            <a:extLst>
              <a:ext uri="{FF2B5EF4-FFF2-40B4-BE49-F238E27FC236}">
                <a16:creationId xmlns:a16="http://schemas.microsoft.com/office/drawing/2014/main" id="{974377AC-EB5E-CD59-84B1-E6E39AACBD4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3852" y="1367734"/>
            <a:ext cx="1370648" cy="1465526"/>
          </a:xfrm>
          <a:prstGeom prst="rect">
            <a:avLst/>
          </a:prstGeom>
          <a:noFill/>
          <a:ln>
            <a:noFill/>
          </a:ln>
        </p:spPr>
      </p:pic>
      <p:sp>
        <p:nvSpPr>
          <p:cNvPr id="16" name="TextBox 15">
            <a:extLst>
              <a:ext uri="{FF2B5EF4-FFF2-40B4-BE49-F238E27FC236}">
                <a16:creationId xmlns:a16="http://schemas.microsoft.com/office/drawing/2014/main" id="{EE47AAFF-56E4-FFBA-AF7C-F44616C2BBB9}"/>
              </a:ext>
            </a:extLst>
          </p:cNvPr>
          <p:cNvSpPr txBox="1"/>
          <p:nvPr/>
        </p:nvSpPr>
        <p:spPr>
          <a:xfrm>
            <a:off x="2657474" y="1660295"/>
            <a:ext cx="8620125" cy="923330"/>
          </a:xfrm>
          <a:prstGeom prst="rect">
            <a:avLst/>
          </a:prstGeom>
          <a:noFill/>
        </p:spPr>
        <p:txBody>
          <a:bodyPr wrap="square">
            <a:spAutoFit/>
          </a:bodyPr>
          <a:lstStyle/>
          <a:p>
            <a:pPr marL="228600" marR="0">
              <a:buNone/>
            </a:pPr>
            <a:r>
              <a:rPr lang="en-US" dirty="0">
                <a:solidFill>
                  <a:srgbClr val="000000"/>
                </a:solidFill>
                <a:effectLst/>
                <a:ea typeface="Calibri" panose="020F0502020204030204" pitchFamily="34" charset="0"/>
                <a:cs typeface="Arial" panose="020B0604020202020204" pitchFamily="34" charset="0"/>
              </a:rPr>
              <a:t>Candidates can use an external camera if they don’t want to use their internal device camera. External cameras can be chosen when testing equipment prior to a test or on test day. </a:t>
            </a:r>
            <a:r>
              <a:rPr lang="en-US" kern="100" dirty="0">
                <a:effectLst/>
                <a:ea typeface="Calibri" panose="020F0502020204030204" pitchFamily="34" charset="0"/>
                <a:cs typeface="Times New Roman" panose="02020603050405020304" pitchFamily="18" charset="0"/>
              </a:rPr>
              <a:t> </a:t>
            </a:r>
          </a:p>
        </p:txBody>
      </p:sp>
      <p:sp>
        <p:nvSpPr>
          <p:cNvPr id="17" name="Rectangle 16">
            <a:extLst>
              <a:ext uri="{FF2B5EF4-FFF2-40B4-BE49-F238E27FC236}">
                <a16:creationId xmlns:a16="http://schemas.microsoft.com/office/drawing/2014/main" id="{0C1DCE98-41E7-FF74-23C3-F03A0F9C58CB}"/>
              </a:ext>
            </a:extLst>
          </p:cNvPr>
          <p:cNvSpPr/>
          <p:nvPr/>
        </p:nvSpPr>
        <p:spPr>
          <a:xfrm>
            <a:off x="171450" y="2928282"/>
            <a:ext cx="2004695" cy="2730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Aft>
                <a:spcPts val="800"/>
              </a:spcAft>
              <a:buNone/>
            </a:pP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Sample Only</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5660147-DDB4-6624-19BF-FCF5DE6CC189}"/>
              </a:ext>
            </a:extLst>
          </p:cNvPr>
          <p:cNvSpPr txBox="1"/>
          <p:nvPr/>
        </p:nvSpPr>
        <p:spPr>
          <a:xfrm>
            <a:off x="343852" y="3429000"/>
            <a:ext cx="6094476" cy="369332"/>
          </a:xfrm>
          <a:prstGeom prst="rect">
            <a:avLst/>
          </a:prstGeom>
          <a:noFill/>
        </p:spPr>
        <p:txBody>
          <a:bodyPr wrap="square">
            <a:spAutoFit/>
          </a:bodyPr>
          <a:lstStyle/>
          <a:p>
            <a:r>
              <a:rPr lang="en-US" b="1" i="1" dirty="0">
                <a:effectLst/>
                <a:latin typeface="Aptos" panose="020B0004020202020204" pitchFamily="34" charset="0"/>
                <a:ea typeface="Calibri" panose="020F0502020204030204" pitchFamily="34" charset="0"/>
              </a:rPr>
              <a:t>Dry-erase Whiteboard</a:t>
            </a:r>
            <a:endParaRPr lang="en-US" dirty="0">
              <a:latin typeface="Aptos" panose="020B0004020202020204" pitchFamily="34" charset="0"/>
            </a:endParaRPr>
          </a:p>
        </p:txBody>
      </p:sp>
      <p:pic>
        <p:nvPicPr>
          <p:cNvPr id="11" name="Picture 10" descr="U Brands 8.5&quot; x 11&quot; Contempo Magnetic Dry Erase Whiteboard, White Frame">
            <a:extLst>
              <a:ext uri="{FF2B5EF4-FFF2-40B4-BE49-F238E27FC236}">
                <a16:creationId xmlns:a16="http://schemas.microsoft.com/office/drawing/2014/main" id="{FB5D1A2B-60AB-B17A-DC22-510E2929C2B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189" t="581" r="15679" b="7094"/>
          <a:stretch>
            <a:fillRect/>
          </a:stretch>
        </p:blipFill>
        <p:spPr bwMode="auto">
          <a:xfrm flipH="1">
            <a:off x="284416" y="3960800"/>
            <a:ext cx="1521524" cy="2090709"/>
          </a:xfrm>
          <a:prstGeom prst="rect">
            <a:avLst/>
          </a:prstGeom>
          <a:noFill/>
          <a:ln>
            <a:no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4F92CA18-CC9E-BC11-93EC-F31A3AB2E3A3}"/>
              </a:ext>
            </a:extLst>
          </p:cNvPr>
          <p:cNvSpPr txBox="1"/>
          <p:nvPr/>
        </p:nvSpPr>
        <p:spPr>
          <a:xfrm>
            <a:off x="3065526" y="3380280"/>
            <a:ext cx="8481822" cy="3353610"/>
          </a:xfrm>
          <a:prstGeom prst="rect">
            <a:avLst/>
          </a:prstGeom>
          <a:noFill/>
        </p:spPr>
        <p:txBody>
          <a:bodyPr wrap="square">
            <a:spAutoFit/>
          </a:bodyPr>
          <a:lstStyle/>
          <a:p>
            <a:pPr marL="342900" marR="0" lvl="0" indent="-342900" fontAlgn="base">
              <a:lnSpc>
                <a:spcPct val="107000"/>
              </a:lnSpc>
              <a:spcAft>
                <a:spcPts val="600"/>
              </a:spcAft>
              <a:buSzPts val="1000"/>
              <a:buFont typeface="Symbol" panose="05050102010706020507" pitchFamily="18" charset="2"/>
              <a:buChar char=""/>
              <a:tabLst>
                <a:tab pos="457200" algn="l"/>
              </a:tabLst>
            </a:pPr>
            <a:r>
              <a:rPr lang="en-US" kern="100" dirty="0">
                <a:effectLst/>
                <a:ea typeface="Times New Roman" panose="02020603050405020304" pitchFamily="18" charset="0"/>
                <a:cs typeface="Times New Roman" panose="02020603050405020304" pitchFamily="18" charset="0"/>
              </a:rPr>
              <a:t>The maximum size allowed is 8.5x11 inches.</a:t>
            </a:r>
            <a:endParaRPr lang="en-US" kern="100" dirty="0">
              <a:effectLst/>
              <a:ea typeface="Calibri" panose="020F0502020204030204" pitchFamily="34" charset="0"/>
              <a:cs typeface="Times New Roman" panose="02020603050405020304" pitchFamily="18" charset="0"/>
            </a:endParaRPr>
          </a:p>
          <a:p>
            <a:pPr marL="342900" marR="0" lvl="0" indent="-342900" fontAlgn="base">
              <a:lnSpc>
                <a:spcPct val="107000"/>
              </a:lnSpc>
              <a:spcAft>
                <a:spcPts val="600"/>
              </a:spcAft>
              <a:buSzPts val="1000"/>
              <a:buFont typeface="Symbol" panose="05050102010706020507" pitchFamily="18" charset="2"/>
              <a:buChar char=""/>
              <a:tabLst>
                <a:tab pos="457200" algn="l"/>
              </a:tabLst>
            </a:pPr>
            <a:r>
              <a:rPr lang="en-US" kern="100" dirty="0">
                <a:effectLst/>
                <a:ea typeface="Times New Roman" panose="02020603050405020304" pitchFamily="18" charset="0"/>
                <a:cs typeface="Times New Roman" panose="02020603050405020304" pitchFamily="18" charset="0"/>
              </a:rPr>
              <a:t>Must remain on the desk or table throughout the entire test.</a:t>
            </a:r>
            <a:endParaRPr lang="en-US" kern="100" dirty="0">
              <a:effectLst/>
              <a:ea typeface="Calibri" panose="020F0502020204030204" pitchFamily="34" charset="0"/>
              <a:cs typeface="Times New Roman" panose="02020603050405020304" pitchFamily="18" charset="0"/>
            </a:endParaRPr>
          </a:p>
          <a:p>
            <a:pPr marL="342900" marR="0" lvl="0" indent="-342900" fontAlgn="base">
              <a:lnSpc>
                <a:spcPct val="107000"/>
              </a:lnSpc>
              <a:spcAft>
                <a:spcPts val="600"/>
              </a:spcAft>
              <a:buSzPts val="1000"/>
              <a:buFont typeface="Symbol" panose="05050102010706020507" pitchFamily="18" charset="2"/>
              <a:buChar char=""/>
              <a:tabLst>
                <a:tab pos="457200" algn="l"/>
              </a:tabLst>
            </a:pPr>
            <a:r>
              <a:rPr lang="en-US" kern="100" dirty="0">
                <a:effectLst/>
                <a:ea typeface="Times New Roman" panose="02020603050405020304" pitchFamily="18" charset="0"/>
                <a:cs typeface="Times New Roman" panose="02020603050405020304" pitchFamily="18" charset="0"/>
              </a:rPr>
              <a:t>Candidate should be able to write on and erase the board without significantly turning away from the camera, which can be flagged as a potential issue. </a:t>
            </a:r>
            <a:endParaRPr lang="en-US" kern="100" dirty="0">
              <a:effectLst/>
              <a:ea typeface="Calibri" panose="020F0502020204030204" pitchFamily="34" charset="0"/>
              <a:cs typeface="Times New Roman" panose="02020603050405020304" pitchFamily="18" charset="0"/>
            </a:endParaRPr>
          </a:p>
          <a:p>
            <a:pPr marL="342900" marR="0" lvl="0" indent="-342900" fontAlgn="base">
              <a:lnSpc>
                <a:spcPct val="107000"/>
              </a:lnSpc>
              <a:spcAft>
                <a:spcPts val="600"/>
              </a:spcAft>
              <a:buSzPts val="1000"/>
              <a:buFont typeface="Symbol" panose="05050102010706020507" pitchFamily="18" charset="2"/>
              <a:buChar char=""/>
              <a:tabLst>
                <a:tab pos="457200" algn="l"/>
              </a:tabLst>
            </a:pPr>
            <a:r>
              <a:rPr lang="en-US" kern="100" dirty="0">
                <a:effectLst/>
                <a:ea typeface="Times New Roman" panose="02020603050405020304" pitchFamily="18" charset="0"/>
                <a:cs typeface="Times New Roman" panose="02020603050405020304" pitchFamily="18" charset="0"/>
              </a:rPr>
              <a:t>The proctor will perform a room scan and require a clear view of the dry-erase board, potentially asking the candidate to adjust the position during the check-in process.</a:t>
            </a:r>
            <a:endParaRPr lang="en-US" kern="100" dirty="0">
              <a:effectLst/>
              <a:ea typeface="Calibri" panose="020F0502020204030204" pitchFamily="34" charset="0"/>
              <a:cs typeface="Times New Roman" panose="02020603050405020304" pitchFamily="18" charset="0"/>
            </a:endParaRPr>
          </a:p>
          <a:p>
            <a:pPr marL="342900" marR="0" lvl="0" indent="-342900" fontAlgn="base">
              <a:lnSpc>
                <a:spcPct val="107000"/>
              </a:lnSpc>
              <a:spcAft>
                <a:spcPts val="600"/>
              </a:spcAft>
              <a:buSzPts val="1000"/>
              <a:buFont typeface="Symbol" panose="05050102010706020507" pitchFamily="18" charset="2"/>
              <a:buChar char=""/>
              <a:tabLst>
                <a:tab pos="457200" algn="l"/>
              </a:tabLst>
            </a:pPr>
            <a:r>
              <a:rPr lang="en-US" kern="100" dirty="0">
                <a:effectLst/>
                <a:ea typeface="Calibri" panose="020F0502020204030204" pitchFamily="34" charset="0"/>
                <a:cs typeface="Times New Roman" panose="02020603050405020304" pitchFamily="18" charset="0"/>
              </a:rPr>
              <a:t>You will be required to show the erased blank whiteboard prior to the test as well as no writing on the back of the whiteboard. Near the end of the test, you will be required to show the proctor your erased whiteboard (front and back) again.</a:t>
            </a:r>
          </a:p>
        </p:txBody>
      </p:sp>
      <p:pic>
        <p:nvPicPr>
          <p:cNvPr id="3" name="Camera and Dry-erase">
            <a:hlinkClick r:id="" action="ppaction://media"/>
            <a:extLst>
              <a:ext uri="{FF2B5EF4-FFF2-40B4-BE49-F238E27FC236}">
                <a16:creationId xmlns:a16="http://schemas.microsoft.com/office/drawing/2014/main" id="{C0D3E521-DB14-8E27-256D-3E2116D52FA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247825" y="324576"/>
            <a:ext cx="609600" cy="609600"/>
          </a:xfrm>
          <a:prstGeom prst="rect">
            <a:avLst/>
          </a:prstGeom>
        </p:spPr>
      </p:pic>
    </p:spTree>
    <p:extLst>
      <p:ext uri="{BB962C8B-B14F-4D97-AF65-F5344CB8AC3E}">
        <p14:creationId xmlns:p14="http://schemas.microsoft.com/office/powerpoint/2010/main" val="148616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8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E8756-D6E8-975C-D403-FA52FEE0B4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C91E71-3CED-67BE-061C-5D478B72F365}"/>
              </a:ext>
            </a:extLst>
          </p:cNvPr>
          <p:cNvSpPr>
            <a:spLocks noGrp="1"/>
          </p:cNvSpPr>
          <p:nvPr>
            <p:ph type="title"/>
          </p:nvPr>
        </p:nvSpPr>
        <p:spPr>
          <a:xfrm>
            <a:off x="4421505" y="210853"/>
            <a:ext cx="3348990" cy="646334"/>
          </a:xfrm>
          <a:ln w="28575">
            <a:solidFill>
              <a:schemeClr val="tx1"/>
            </a:solidFill>
          </a:ln>
        </p:spPr>
        <p:txBody>
          <a:bodyPr>
            <a:noAutofit/>
          </a:bodyPr>
          <a:lstStyle/>
          <a:p>
            <a:pPr algn="ctr"/>
            <a:r>
              <a:rPr lang="en-US" sz="3200" b="1" dirty="0"/>
              <a:t>TEST AREA (cont.)</a:t>
            </a:r>
          </a:p>
        </p:txBody>
      </p:sp>
      <p:sp>
        <p:nvSpPr>
          <p:cNvPr id="5" name="Rectangle 4">
            <a:extLst>
              <a:ext uri="{FF2B5EF4-FFF2-40B4-BE49-F238E27FC236}">
                <a16:creationId xmlns:a16="http://schemas.microsoft.com/office/drawing/2014/main" id="{BDFEB0D7-5ACE-85BA-4184-43468946401B}"/>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1DD814B4-5AB6-6F6A-3236-5A46440BAF17}"/>
              </a:ext>
            </a:extLst>
          </p:cNvPr>
          <p:cNvSpPr txBox="1"/>
          <p:nvPr/>
        </p:nvSpPr>
        <p:spPr>
          <a:xfrm>
            <a:off x="418338" y="1171430"/>
            <a:ext cx="6096000" cy="378565"/>
          </a:xfrm>
          <a:prstGeom prst="rect">
            <a:avLst/>
          </a:prstGeom>
          <a:noFill/>
        </p:spPr>
        <p:txBody>
          <a:bodyPr wrap="square">
            <a:spAutoFit/>
          </a:bodyPr>
          <a:lstStyle/>
          <a:p>
            <a:pPr fontAlgn="base">
              <a:lnSpc>
                <a:spcPct val="107000"/>
              </a:lnSpc>
              <a:spcAft>
                <a:spcPts val="800"/>
              </a:spcAft>
              <a:buSzPts val="1000"/>
              <a:tabLst>
                <a:tab pos="457200" algn="l"/>
              </a:tabLst>
            </a:pPr>
            <a:r>
              <a:rPr lang="en-US" b="1" i="1" dirty="0"/>
              <a:t>Clamshell Set-up. (Closed Laptop and Single Monitor)</a:t>
            </a:r>
            <a:endParaRPr lang="en-US" dirty="0"/>
          </a:p>
        </p:txBody>
      </p:sp>
      <p:pic>
        <p:nvPicPr>
          <p:cNvPr id="6" name="Picture 5" descr="A computer on a desk&#10;&#10;AI-generated content may be incorrect.">
            <a:extLst>
              <a:ext uri="{FF2B5EF4-FFF2-40B4-BE49-F238E27FC236}">
                <a16:creationId xmlns:a16="http://schemas.microsoft.com/office/drawing/2014/main" id="{09B14693-6FB6-D58E-3EC2-C1B8E081EB8D}"/>
              </a:ext>
            </a:extLst>
          </p:cNvPr>
          <p:cNvPicPr>
            <a:picLocks noChangeAspect="1"/>
          </p:cNvPicPr>
          <p:nvPr/>
        </p:nvPicPr>
        <p:blipFill rotWithShape="1">
          <a:blip r:embed="rId5">
            <a:extLst>
              <a:ext uri="{28A0092B-C50C-407E-A947-70E740481C1C}">
                <a14:useLocalDpi xmlns:a14="http://schemas.microsoft.com/office/drawing/2010/main" val="0"/>
              </a:ext>
            </a:extLst>
          </a:blip>
          <a:srcRect l="15257" r="11743" b="11743"/>
          <a:stretch>
            <a:fillRect/>
          </a:stretch>
        </p:blipFill>
        <p:spPr bwMode="auto">
          <a:xfrm>
            <a:off x="530555" y="1666377"/>
            <a:ext cx="5565445" cy="4569830"/>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E24DA5FC-6F04-A2BD-8D5A-638330DCF360}"/>
              </a:ext>
            </a:extLst>
          </p:cNvPr>
          <p:cNvSpPr txBox="1"/>
          <p:nvPr/>
        </p:nvSpPr>
        <p:spPr>
          <a:xfrm>
            <a:off x="6332000" y="2824816"/>
            <a:ext cx="5019676" cy="1200329"/>
          </a:xfrm>
          <a:prstGeom prst="rect">
            <a:avLst/>
          </a:prstGeom>
          <a:noFill/>
        </p:spPr>
        <p:txBody>
          <a:bodyPr wrap="square">
            <a:spAutoFit/>
          </a:bodyPr>
          <a:lstStyle/>
          <a:p>
            <a:r>
              <a:rPr lang="en-US" sz="1800" dirty="0">
                <a:effectLst/>
                <a:latin typeface="Arial" panose="020B0604020202020204" pitchFamily="34" charset="0"/>
                <a:ea typeface="Calibri" panose="020F0502020204030204" pitchFamily="34" charset="0"/>
              </a:rPr>
              <a:t>An external monitor connected to a closed laptop must be set to mirror display and connected directly to the computer. A docking station is not allowed. </a:t>
            </a:r>
            <a:endParaRPr lang="en-US" dirty="0"/>
          </a:p>
        </p:txBody>
      </p:sp>
      <p:sp>
        <p:nvSpPr>
          <p:cNvPr id="9" name="Rectangle 8">
            <a:extLst>
              <a:ext uri="{FF2B5EF4-FFF2-40B4-BE49-F238E27FC236}">
                <a16:creationId xmlns:a16="http://schemas.microsoft.com/office/drawing/2014/main" id="{F74B1A31-AB0D-974A-5E9A-FA221197C6B7}"/>
              </a:ext>
            </a:extLst>
          </p:cNvPr>
          <p:cNvSpPr/>
          <p:nvPr/>
        </p:nvSpPr>
        <p:spPr>
          <a:xfrm>
            <a:off x="530555" y="4449770"/>
            <a:ext cx="539293" cy="84460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B699AAD-49D2-3B32-2662-DE9E5BA9DDD2}"/>
              </a:ext>
            </a:extLst>
          </p:cNvPr>
          <p:cNvSpPr/>
          <p:nvPr/>
        </p:nvSpPr>
        <p:spPr>
          <a:xfrm>
            <a:off x="1543665" y="4572000"/>
            <a:ext cx="852061" cy="49777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AE601D0-967F-6FFE-F6DB-72814C402829}"/>
              </a:ext>
            </a:extLst>
          </p:cNvPr>
          <p:cNvSpPr/>
          <p:nvPr/>
        </p:nvSpPr>
        <p:spPr>
          <a:xfrm>
            <a:off x="530555" y="2824816"/>
            <a:ext cx="1013110" cy="224496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lamshell">
            <a:hlinkClick r:id="" action="ppaction://media"/>
            <a:extLst>
              <a:ext uri="{FF2B5EF4-FFF2-40B4-BE49-F238E27FC236}">
                <a16:creationId xmlns:a16="http://schemas.microsoft.com/office/drawing/2014/main" id="{CEAA0D1F-AF44-3C25-5B3F-12273A4C2A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99591" y="285517"/>
            <a:ext cx="609600" cy="609600"/>
          </a:xfrm>
          <a:prstGeom prst="rect">
            <a:avLst/>
          </a:prstGeom>
        </p:spPr>
      </p:pic>
    </p:spTree>
    <p:extLst>
      <p:ext uri="{BB962C8B-B14F-4D97-AF65-F5344CB8AC3E}">
        <p14:creationId xmlns:p14="http://schemas.microsoft.com/office/powerpoint/2010/main" val="175608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6A2DE-73C5-C265-681D-8BE034DC47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9DA4E-0A45-F3D8-CE31-0D25276037A1}"/>
              </a:ext>
            </a:extLst>
          </p:cNvPr>
          <p:cNvSpPr>
            <a:spLocks noGrp="1"/>
          </p:cNvSpPr>
          <p:nvPr>
            <p:ph type="title"/>
          </p:nvPr>
        </p:nvSpPr>
        <p:spPr>
          <a:xfrm>
            <a:off x="3374023" y="308712"/>
            <a:ext cx="5443953" cy="646334"/>
          </a:xfrm>
          <a:ln w="28575">
            <a:solidFill>
              <a:schemeClr val="tx1"/>
            </a:solidFill>
          </a:ln>
        </p:spPr>
        <p:txBody>
          <a:bodyPr>
            <a:noAutofit/>
          </a:bodyPr>
          <a:lstStyle/>
          <a:p>
            <a:pPr algn="ctr"/>
            <a:r>
              <a:rPr lang="en-US" sz="3200" b="1" dirty="0"/>
              <a:t>XVI. PHYSICAL AREA CHECK</a:t>
            </a:r>
          </a:p>
        </p:txBody>
      </p:sp>
      <p:sp>
        <p:nvSpPr>
          <p:cNvPr id="5" name="Rectangle 4">
            <a:extLst>
              <a:ext uri="{FF2B5EF4-FFF2-40B4-BE49-F238E27FC236}">
                <a16:creationId xmlns:a16="http://schemas.microsoft.com/office/drawing/2014/main" id="{63D5022A-817C-47CF-6FE7-C6C02E1862AD}"/>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F7078C72-2B87-4ECB-6140-CE15BB9A06F2}"/>
              </a:ext>
            </a:extLst>
          </p:cNvPr>
          <p:cNvSpPr txBox="1"/>
          <p:nvPr/>
        </p:nvSpPr>
        <p:spPr>
          <a:xfrm>
            <a:off x="614553" y="1236438"/>
            <a:ext cx="10725150" cy="5078313"/>
          </a:xfrm>
          <a:prstGeom prst="rect">
            <a:avLst/>
          </a:prstGeom>
          <a:noFill/>
        </p:spPr>
        <p:txBody>
          <a:bodyPr wrap="square">
            <a:spAutoFit/>
          </a:bodyPr>
          <a:lstStyle/>
          <a:p>
            <a:pPr marL="0" marR="0">
              <a:buNone/>
            </a:pPr>
            <a:r>
              <a:rPr lang="en-US" dirty="0">
                <a:solidFill>
                  <a:srgbClr val="1E3346"/>
                </a:solidFill>
                <a:effectLst/>
                <a:latin typeface="Arial" panose="020B0604020202020204" pitchFamily="34" charset="0"/>
                <a:ea typeface="Calibri" panose="020F0502020204030204" pitchFamily="34" charset="0"/>
                <a:cs typeface="Arial" panose="020B0604020202020204" pitchFamily="34" charset="0"/>
              </a:rPr>
              <a:t>To ensure that these requirements are met, candidates/proctors will take the following actions before unlocking the </a:t>
            </a: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test:</a:t>
            </a:r>
          </a:p>
          <a:p>
            <a:pPr marL="0" marR="0">
              <a:buNone/>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Six-point camera pans will be standard; four walls, desk, and view of under the desk (standing up away from the desk).</a:t>
            </a: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Camera pans will include a view of the entire wall (floor to ceiling). </a:t>
            </a:r>
            <a:r>
              <a:rPr lang="en-US" dirty="0"/>
              <a:t>PLEASE PAN SLOWLY AND SMOOTHLY.</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Candidates will be asked to remove everything from their desk that is not permanently affixed or approved for the test. </a:t>
            </a: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Monitor checks will be conducted using a reflective surface (mirror or cellphone selfie camera view) or with an external webcam to ensure the physical computer is secure. No cables except the mouse, keyboard, ethernet, and power cables may be present.</a:t>
            </a:r>
          </a:p>
          <a:p>
            <a:pPr marR="0" lvl="0"/>
            <a:endParaRPr lang="en-US"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buFont typeface="Symbol" panose="05050102010706020507" pitchFamily="18" charset="2"/>
              <a:buChar char=""/>
            </a:pPr>
            <a:r>
              <a:rPr lang="en-US" dirty="0">
                <a:latin typeface="Arial" panose="020B0604020202020204" pitchFamily="34" charset="0"/>
                <a:cs typeface="Arial" panose="020B0604020202020204" pitchFamily="34" charset="0"/>
              </a:rPr>
              <a:t>Testing from a hard surface will be required: no beds, couches or testing from the floor.</a:t>
            </a:r>
          </a:p>
          <a:p>
            <a:pPr marR="0" lvl="0"/>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 name="Phy Area Check">
            <a:hlinkClick r:id="" action="ppaction://media"/>
            <a:extLst>
              <a:ext uri="{FF2B5EF4-FFF2-40B4-BE49-F238E27FC236}">
                <a16:creationId xmlns:a16="http://schemas.microsoft.com/office/drawing/2014/main" id="{48FF562B-748C-9D03-1F46-BF1F03D93B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05900" y="419100"/>
            <a:ext cx="609600" cy="609600"/>
          </a:xfrm>
          <a:prstGeom prst="rect">
            <a:avLst/>
          </a:prstGeom>
        </p:spPr>
      </p:pic>
    </p:spTree>
    <p:extLst>
      <p:ext uri="{BB962C8B-B14F-4D97-AF65-F5344CB8AC3E}">
        <p14:creationId xmlns:p14="http://schemas.microsoft.com/office/powerpoint/2010/main" val="290499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6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1AE16-8677-5897-5E67-9F2463AB4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BA7424-741D-4B0A-341B-CDDD184BFB8B}"/>
              </a:ext>
            </a:extLst>
          </p:cNvPr>
          <p:cNvSpPr>
            <a:spLocks noGrp="1"/>
          </p:cNvSpPr>
          <p:nvPr>
            <p:ph type="title"/>
          </p:nvPr>
        </p:nvSpPr>
        <p:spPr>
          <a:xfrm>
            <a:off x="3252711" y="340873"/>
            <a:ext cx="5686574" cy="646334"/>
          </a:xfrm>
          <a:ln w="28575">
            <a:solidFill>
              <a:schemeClr val="tx1"/>
            </a:solidFill>
          </a:ln>
        </p:spPr>
        <p:txBody>
          <a:bodyPr>
            <a:noAutofit/>
          </a:bodyPr>
          <a:lstStyle/>
          <a:p>
            <a:pPr algn="ctr"/>
            <a:r>
              <a:rPr lang="en-US" sz="3200" b="1" dirty="0"/>
              <a:t>PHYSICAL AREA CHECK (cont.)</a:t>
            </a:r>
          </a:p>
        </p:txBody>
      </p:sp>
      <p:sp>
        <p:nvSpPr>
          <p:cNvPr id="5" name="Rectangle 4">
            <a:extLst>
              <a:ext uri="{FF2B5EF4-FFF2-40B4-BE49-F238E27FC236}">
                <a16:creationId xmlns:a16="http://schemas.microsoft.com/office/drawing/2014/main" id="{7C90933C-EDB5-DF4F-5ADC-AB0EE6FA4317}"/>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BF9FDE69-C2B3-7A37-EABF-8E12CBD9BC40}"/>
              </a:ext>
            </a:extLst>
          </p:cNvPr>
          <p:cNvSpPr txBox="1"/>
          <p:nvPr/>
        </p:nvSpPr>
        <p:spPr>
          <a:xfrm>
            <a:off x="271461" y="1346478"/>
            <a:ext cx="11649075" cy="4524315"/>
          </a:xfrm>
          <a:prstGeom prst="rect">
            <a:avLst/>
          </a:prstGeom>
          <a:noFill/>
        </p:spPr>
        <p:txBody>
          <a:bodyPr wrap="square">
            <a:spAutoFit/>
          </a:bodyPr>
          <a:lstStyle/>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Candidates will be asked to place their back to the door, if possible.</a:t>
            </a: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Candidates will NOT be allowed to test in a room where a clear glass wall would allow someone to view the computer screen.</a:t>
            </a: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Cell phones must be viewed by the proctor, and their location must be visually verified to be out of reach of the candidate.</a:t>
            </a: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If a disconnection occurs an additional camera pan will be performed.</a:t>
            </a: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Proctors will note each time a camera pan is performed.</a:t>
            </a: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solidFill>
                  <a:srgbClr val="000000"/>
                </a:solidFill>
                <a:effectLst/>
                <a:latin typeface="Arial" panose="020B0604020202020204" pitchFamily="34" charset="0"/>
                <a:ea typeface="Urbanist"/>
                <a:cs typeface="Arial" panose="020B0604020202020204" pitchFamily="34" charset="0"/>
              </a:rPr>
              <a:t>Webcam, speakers, and microphone must remain on throughout the test </a:t>
            </a:r>
            <a:endParaRPr lang="en-US"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Testing from a bathroom or restroom is not permitted.</a:t>
            </a:r>
            <a:endParaRPr lang="en-US" dirty="0">
              <a:latin typeface="Arial" panose="020B0604020202020204" pitchFamily="34" charset="0"/>
              <a:cs typeface="Arial" panose="020B0604020202020204" pitchFamily="34" charset="0"/>
            </a:endParaRPr>
          </a:p>
        </p:txBody>
      </p:sp>
      <p:pic>
        <p:nvPicPr>
          <p:cNvPr id="4" name="Phy Area Check cont">
            <a:hlinkClick r:id="" action="ppaction://media"/>
            <a:extLst>
              <a:ext uri="{FF2B5EF4-FFF2-40B4-BE49-F238E27FC236}">
                <a16:creationId xmlns:a16="http://schemas.microsoft.com/office/drawing/2014/main" id="{36A31891-BF11-0857-5DF6-5EA5CF9E14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32900" y="446088"/>
            <a:ext cx="609600" cy="609600"/>
          </a:xfrm>
          <a:prstGeom prst="rect">
            <a:avLst/>
          </a:prstGeom>
        </p:spPr>
      </p:pic>
    </p:spTree>
    <p:extLst>
      <p:ext uri="{BB962C8B-B14F-4D97-AF65-F5344CB8AC3E}">
        <p14:creationId xmlns:p14="http://schemas.microsoft.com/office/powerpoint/2010/main" val="263446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CD6CE-D718-E1BF-844E-AEA7C816E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CE1EAA-C181-F17C-DE95-2D5FC1B0B5C9}"/>
              </a:ext>
            </a:extLst>
          </p:cNvPr>
          <p:cNvSpPr>
            <a:spLocks noGrp="1"/>
          </p:cNvSpPr>
          <p:nvPr>
            <p:ph type="title"/>
          </p:nvPr>
        </p:nvSpPr>
        <p:spPr>
          <a:xfrm>
            <a:off x="2648222" y="428674"/>
            <a:ext cx="6767919" cy="646334"/>
          </a:xfrm>
          <a:ln w="28575">
            <a:solidFill>
              <a:schemeClr val="tx1"/>
            </a:solidFill>
          </a:ln>
        </p:spPr>
        <p:txBody>
          <a:bodyPr>
            <a:noAutofit/>
          </a:bodyPr>
          <a:lstStyle/>
          <a:p>
            <a:r>
              <a:rPr lang="en-US" sz="3200" b="1" i="1" dirty="0"/>
              <a:t>PHYSICAL LAYOUT OF TESTING AREA</a:t>
            </a:r>
            <a:endParaRPr lang="en-US" sz="3200" dirty="0"/>
          </a:p>
        </p:txBody>
      </p:sp>
      <p:sp>
        <p:nvSpPr>
          <p:cNvPr id="5" name="Rectangle 4">
            <a:extLst>
              <a:ext uri="{FF2B5EF4-FFF2-40B4-BE49-F238E27FC236}">
                <a16:creationId xmlns:a16="http://schemas.microsoft.com/office/drawing/2014/main" id="{F530742B-C0D0-28CF-0B75-26D284D4F10E}"/>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550F4A2C-DFF6-D2F1-DFE3-1CA86E0D9629}"/>
              </a:ext>
            </a:extLst>
          </p:cNvPr>
          <p:cNvSpPr txBox="1"/>
          <p:nvPr/>
        </p:nvSpPr>
        <p:spPr>
          <a:xfrm>
            <a:off x="271461" y="1346478"/>
            <a:ext cx="11649075" cy="1477328"/>
          </a:xfrm>
          <a:prstGeom prst="rect">
            <a:avLst/>
          </a:prstGeom>
          <a:noFill/>
        </p:spPr>
        <p:txBody>
          <a:bodyPr wrap="square">
            <a:spAutoFit/>
          </a:bodyPr>
          <a:lstStyle/>
          <a:p>
            <a:r>
              <a:rPr lang="en-US" b="1" dirty="0"/>
              <a:t>OSFM, QuestionMark, and Meazure Learning do NOT approve testing rooms prior to a test.</a:t>
            </a:r>
            <a:r>
              <a:rPr lang="en-US" dirty="0"/>
              <a:t> The closer your testing area looks like the one below, the better your chances of having no issues when your test appointment begins. Anything in the room that could possibly lead to test security, or cheating issues must be covered or removed (e.g., bookshelves, posters relating to inspector topics, wall-mounted dry-erase boards with writing, flipcharts, etc.).  The proctor will grant final approval at the time of the test.</a:t>
            </a:r>
          </a:p>
        </p:txBody>
      </p:sp>
      <p:pic>
        <p:nvPicPr>
          <p:cNvPr id="3" name="Picture 2" descr="Graphical user interface, application&#10;&#10;AI-generated content may be incorrect.">
            <a:extLst>
              <a:ext uri="{FF2B5EF4-FFF2-40B4-BE49-F238E27FC236}">
                <a16:creationId xmlns:a16="http://schemas.microsoft.com/office/drawing/2014/main" id="{44CED630-C7A8-A7B0-2567-A9AB94AD8DEA}"/>
              </a:ext>
            </a:extLst>
          </p:cNvPr>
          <p:cNvPicPr>
            <a:picLocks noChangeAspect="1"/>
          </p:cNvPicPr>
          <p:nvPr/>
        </p:nvPicPr>
        <p:blipFill rotWithShape="1">
          <a:blip r:embed="rId5"/>
          <a:srcRect l="35777" t="29147" r="35778"/>
          <a:stretch>
            <a:fillRect/>
          </a:stretch>
        </p:blipFill>
        <p:spPr bwMode="auto">
          <a:xfrm>
            <a:off x="403224" y="2952748"/>
            <a:ext cx="2639359" cy="3533601"/>
          </a:xfrm>
          <a:prstGeom prst="rect">
            <a:avLst/>
          </a:prstGeom>
          <a:ln>
            <a:noFill/>
          </a:ln>
          <a:extLst>
            <a:ext uri="{53640926-AAD7-44D8-BBD7-CCE9431645EC}">
              <a14:shadowObscured xmlns:a14="http://schemas.microsoft.com/office/drawing/2010/main"/>
            </a:ext>
          </a:extLst>
        </p:spPr>
      </p:pic>
      <p:pic>
        <p:nvPicPr>
          <p:cNvPr id="4" name="Picture 3" descr="A picture containing text, indoor, computer, kitchen appliance&#10;&#10;AI-generated content may be incorrect.">
            <a:extLst>
              <a:ext uri="{FF2B5EF4-FFF2-40B4-BE49-F238E27FC236}">
                <a16:creationId xmlns:a16="http://schemas.microsoft.com/office/drawing/2014/main" id="{B8436B0B-4774-575A-47F8-606B08BE2320}"/>
              </a:ext>
            </a:extLst>
          </p:cNvPr>
          <p:cNvPicPr>
            <a:picLocks noChangeAspect="1"/>
          </p:cNvPicPr>
          <p:nvPr/>
        </p:nvPicPr>
        <p:blipFill rotWithShape="1">
          <a:blip r:embed="rId6"/>
          <a:srcRect l="36061" t="20865" r="42119" b="17284"/>
          <a:stretch>
            <a:fillRect/>
          </a:stretch>
        </p:blipFill>
        <p:spPr bwMode="auto">
          <a:xfrm>
            <a:off x="3346926" y="2952749"/>
            <a:ext cx="2318855" cy="3533600"/>
          </a:xfrm>
          <a:prstGeom prst="rect">
            <a:avLst/>
          </a:prstGeom>
          <a:ln>
            <a:noFill/>
          </a:ln>
          <a:extLst>
            <a:ext uri="{53640926-AAD7-44D8-BBD7-CCE9431645EC}">
              <a14:shadowObscured xmlns:a14="http://schemas.microsoft.com/office/drawing/2010/main"/>
            </a:ext>
          </a:extLst>
        </p:spPr>
      </p:pic>
      <p:pic>
        <p:nvPicPr>
          <p:cNvPr id="7" name="Picture 6" descr="A picture containing wall, indoor, tiled&#10;&#10;AI-generated content may be incorrect.">
            <a:extLst>
              <a:ext uri="{FF2B5EF4-FFF2-40B4-BE49-F238E27FC236}">
                <a16:creationId xmlns:a16="http://schemas.microsoft.com/office/drawing/2014/main" id="{46011BE2-91CE-2343-D12D-08BD1D236AB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588317" y="3396614"/>
            <a:ext cx="3549015" cy="2661285"/>
          </a:xfrm>
          <a:prstGeom prst="rect">
            <a:avLst/>
          </a:prstGeom>
          <a:noFill/>
          <a:ln>
            <a:noFill/>
          </a:ln>
        </p:spPr>
      </p:pic>
      <p:pic>
        <p:nvPicPr>
          <p:cNvPr id="8" name="Picture 7" descr="A picture containing text, indoor, television, screen&#10;&#10;AI-generated content may be incorrect.">
            <a:extLst>
              <a:ext uri="{FF2B5EF4-FFF2-40B4-BE49-F238E27FC236}">
                <a16:creationId xmlns:a16="http://schemas.microsoft.com/office/drawing/2014/main" id="{5FA7E284-F1EE-EB8D-72B0-6531BFC0DF59}"/>
              </a:ext>
            </a:extLst>
          </p:cNvPr>
          <p:cNvPicPr>
            <a:picLocks noChangeAspect="1"/>
          </p:cNvPicPr>
          <p:nvPr/>
        </p:nvPicPr>
        <p:blipFill rotWithShape="1">
          <a:blip r:embed="rId8"/>
          <a:srcRect l="31445" t="3927" r="41434" b="15453"/>
          <a:stretch>
            <a:fillRect/>
          </a:stretch>
        </p:blipFill>
        <p:spPr bwMode="auto">
          <a:xfrm>
            <a:off x="9232900" y="2936240"/>
            <a:ext cx="2241550" cy="3582035"/>
          </a:xfrm>
          <a:prstGeom prst="rect">
            <a:avLst/>
          </a:prstGeom>
          <a:ln>
            <a:noFill/>
          </a:ln>
          <a:extLst>
            <a:ext uri="{53640926-AAD7-44D8-BBD7-CCE9431645EC}">
              <a14:shadowObscured xmlns:a14="http://schemas.microsoft.com/office/drawing/2010/main"/>
            </a:ext>
          </a:extLst>
        </p:spPr>
      </p:pic>
      <p:pic>
        <p:nvPicPr>
          <p:cNvPr id="10" name="Latout">
            <a:hlinkClick r:id="" action="ppaction://media"/>
            <a:extLst>
              <a:ext uri="{FF2B5EF4-FFF2-40B4-BE49-F238E27FC236}">
                <a16:creationId xmlns:a16="http://schemas.microsoft.com/office/drawing/2014/main" id="{B68BE83D-9744-6885-85F0-85413D13E6A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535777" y="447041"/>
            <a:ext cx="609600" cy="609600"/>
          </a:xfrm>
          <a:prstGeom prst="rect">
            <a:avLst/>
          </a:prstGeom>
        </p:spPr>
      </p:pic>
    </p:spTree>
    <p:extLst>
      <p:ext uri="{BB962C8B-B14F-4D97-AF65-F5344CB8AC3E}">
        <p14:creationId xmlns:p14="http://schemas.microsoft.com/office/powerpoint/2010/main" val="195279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35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5ED5C-5272-16B2-DB35-65B272FD18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E1021-5C08-40D2-0576-5B9A8E162BD7}"/>
              </a:ext>
            </a:extLst>
          </p:cNvPr>
          <p:cNvSpPr>
            <a:spLocks noGrp="1"/>
          </p:cNvSpPr>
          <p:nvPr>
            <p:ph type="title"/>
          </p:nvPr>
        </p:nvSpPr>
        <p:spPr>
          <a:xfrm>
            <a:off x="3428297" y="192829"/>
            <a:ext cx="4772172" cy="646334"/>
          </a:xfrm>
          <a:ln w="28575">
            <a:solidFill>
              <a:schemeClr val="tx1"/>
            </a:solidFill>
          </a:ln>
        </p:spPr>
        <p:txBody>
          <a:bodyPr>
            <a:noAutofit/>
          </a:bodyPr>
          <a:lstStyle/>
          <a:p>
            <a:r>
              <a:rPr lang="en-US" sz="3200" b="1" i="1" dirty="0"/>
              <a:t>UNACCEPTABLE SET-UPS</a:t>
            </a:r>
            <a:endParaRPr lang="en-US" sz="3200" dirty="0"/>
          </a:p>
        </p:txBody>
      </p:sp>
      <p:sp>
        <p:nvSpPr>
          <p:cNvPr id="5" name="Rectangle 4">
            <a:extLst>
              <a:ext uri="{FF2B5EF4-FFF2-40B4-BE49-F238E27FC236}">
                <a16:creationId xmlns:a16="http://schemas.microsoft.com/office/drawing/2014/main" id="{314C8DE0-7FA0-3946-E891-874809C54755}"/>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2E5F49D2-D0D1-FBAE-1851-12E6A4C34D6E}"/>
              </a:ext>
            </a:extLst>
          </p:cNvPr>
          <p:cNvSpPr txBox="1"/>
          <p:nvPr/>
        </p:nvSpPr>
        <p:spPr>
          <a:xfrm>
            <a:off x="3709914" y="966449"/>
            <a:ext cx="4772171" cy="369332"/>
          </a:xfrm>
          <a:prstGeom prst="rect">
            <a:avLst/>
          </a:prstGeom>
          <a:noFill/>
        </p:spPr>
        <p:txBody>
          <a:bodyPr wrap="square">
            <a:spAutoFit/>
          </a:bodyPr>
          <a:lstStyle/>
          <a:p>
            <a:r>
              <a:rPr lang="en-US" b="1" dirty="0"/>
              <a:t>These set-ups are NOT Acceptable!</a:t>
            </a:r>
            <a:endParaRPr lang="en-US" dirty="0"/>
          </a:p>
        </p:txBody>
      </p:sp>
      <p:pic>
        <p:nvPicPr>
          <p:cNvPr id="9" name="Picture 8">
            <a:extLst>
              <a:ext uri="{FF2B5EF4-FFF2-40B4-BE49-F238E27FC236}">
                <a16:creationId xmlns:a16="http://schemas.microsoft.com/office/drawing/2014/main" id="{7386C472-D837-8084-6E18-0939CF414A57}"/>
              </a:ext>
            </a:extLst>
          </p:cNvPr>
          <p:cNvPicPr>
            <a:picLocks noChangeAspect="1"/>
          </p:cNvPicPr>
          <p:nvPr/>
        </p:nvPicPr>
        <p:blipFill rotWithShape="1">
          <a:blip r:embed="rId5" r:link="rId6" cstate="print">
            <a:extLst>
              <a:ext uri="{28A0092B-C50C-407E-A947-70E740481C1C}">
                <a14:useLocalDpi xmlns:a14="http://schemas.microsoft.com/office/drawing/2010/main" val="0"/>
              </a:ext>
            </a:extLst>
          </a:blip>
          <a:srcRect l="18017" r="11107" b="12440"/>
          <a:stretch>
            <a:fillRect/>
          </a:stretch>
        </p:blipFill>
        <p:spPr bwMode="auto">
          <a:xfrm>
            <a:off x="1388499" y="1448538"/>
            <a:ext cx="1486865" cy="2449500"/>
          </a:xfrm>
          <a:prstGeom prst="rect">
            <a:avLst/>
          </a:prstGeom>
          <a:noFill/>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4E361030-4699-BFDA-6762-F48FDE7831BB}"/>
              </a:ext>
            </a:extLst>
          </p:cNvPr>
          <p:cNvSpPr/>
          <p:nvPr/>
        </p:nvSpPr>
        <p:spPr>
          <a:xfrm rot="21253270">
            <a:off x="1884411" y="1779765"/>
            <a:ext cx="495039" cy="4285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2" name="Picture 11">
            <a:extLst>
              <a:ext uri="{FF2B5EF4-FFF2-40B4-BE49-F238E27FC236}">
                <a16:creationId xmlns:a16="http://schemas.microsoft.com/office/drawing/2014/main" id="{16B2AAD2-BC55-C4AF-64B0-134C40BDB1D8}"/>
              </a:ext>
            </a:extLst>
          </p:cNvPr>
          <p:cNvPicPr>
            <a:picLocks noChangeAspect="1"/>
          </p:cNvPicPr>
          <p:nvPr/>
        </p:nvPicPr>
        <p:blipFill rotWithShape="1">
          <a:blip r:embed="rId7">
            <a:extLst>
              <a:ext uri="{28A0092B-C50C-407E-A947-70E740481C1C}">
                <a14:useLocalDpi xmlns:a14="http://schemas.microsoft.com/office/drawing/2010/main" val="0"/>
              </a:ext>
            </a:extLst>
          </a:blip>
          <a:srcRect l="13397" t="14154" r="6661" b="11053"/>
          <a:stretch>
            <a:fillRect/>
          </a:stretch>
        </p:blipFill>
        <p:spPr bwMode="auto">
          <a:xfrm>
            <a:off x="5814383" y="4073234"/>
            <a:ext cx="5138308" cy="2693865"/>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04F82E97-EBEE-1235-FCE8-B517349AEA06}"/>
              </a:ext>
            </a:extLst>
          </p:cNvPr>
          <p:cNvSpPr/>
          <p:nvPr/>
        </p:nvSpPr>
        <p:spPr>
          <a:xfrm rot="21444460">
            <a:off x="7458950" y="4364443"/>
            <a:ext cx="1360553" cy="391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68139F38-6D33-3BE6-7CCB-4DD8F8DEAC0F}"/>
              </a:ext>
            </a:extLst>
          </p:cNvPr>
          <p:cNvPicPr>
            <a:picLocks noChangeAspect="1"/>
          </p:cNvPicPr>
          <p:nvPr/>
        </p:nvPicPr>
        <p:blipFill rotWithShape="1">
          <a:blip r:embed="rId8"/>
          <a:srcRect l="38845" r="34962" b="49706"/>
          <a:stretch>
            <a:fillRect/>
          </a:stretch>
        </p:blipFill>
        <p:spPr bwMode="auto">
          <a:xfrm>
            <a:off x="3709914" y="1441571"/>
            <a:ext cx="2267793" cy="2449498"/>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9F4495B-8F66-B00A-747D-E746C9A88F22}"/>
              </a:ext>
            </a:extLst>
          </p:cNvPr>
          <p:cNvPicPr>
            <a:picLocks noChangeAspect="1"/>
          </p:cNvPicPr>
          <p:nvPr/>
        </p:nvPicPr>
        <p:blipFill rotWithShape="1">
          <a:blip r:embed="rId9"/>
          <a:srcRect l="24816" t="11321" r="36791" b="50119"/>
          <a:stretch>
            <a:fillRect/>
          </a:stretch>
        </p:blipFill>
        <p:spPr bwMode="auto">
          <a:xfrm>
            <a:off x="6702634" y="1409082"/>
            <a:ext cx="4250057" cy="2401267"/>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C20AB06F-FA00-99B1-9570-C287E1A2645E}"/>
              </a:ext>
            </a:extLst>
          </p:cNvPr>
          <p:cNvSpPr/>
          <p:nvPr/>
        </p:nvSpPr>
        <p:spPr>
          <a:xfrm>
            <a:off x="7248525" y="2958529"/>
            <a:ext cx="457200" cy="191135"/>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3" name="Picture 12">
            <a:extLst>
              <a:ext uri="{FF2B5EF4-FFF2-40B4-BE49-F238E27FC236}">
                <a16:creationId xmlns:a16="http://schemas.microsoft.com/office/drawing/2014/main" id="{E0C84AB5-A85E-73BE-C86C-D5DB295857F7}"/>
              </a:ext>
            </a:extLst>
          </p:cNvPr>
          <p:cNvPicPr>
            <a:picLocks noChangeAspect="1"/>
          </p:cNvPicPr>
          <p:nvPr/>
        </p:nvPicPr>
        <p:blipFill rotWithShape="1">
          <a:blip r:embed="rId10"/>
          <a:srcRect l="25046" r="39131" b="50315"/>
          <a:stretch>
            <a:fillRect/>
          </a:stretch>
        </p:blipFill>
        <p:spPr bwMode="auto">
          <a:xfrm>
            <a:off x="1224433" y="4191680"/>
            <a:ext cx="3301863" cy="2575419"/>
          </a:xfrm>
          <a:prstGeom prst="rect">
            <a:avLst/>
          </a:prstGeom>
          <a:ln>
            <a:noFill/>
          </a:ln>
          <a:extLst>
            <a:ext uri="{53640926-AAD7-44D8-BBD7-CCE9431645EC}">
              <a14:shadowObscured xmlns:a14="http://schemas.microsoft.com/office/drawing/2010/main"/>
            </a:ext>
          </a:extLst>
        </p:spPr>
      </p:pic>
      <p:pic>
        <p:nvPicPr>
          <p:cNvPr id="11" name="Not Acceptable">
            <a:hlinkClick r:id="" action="ppaction://media"/>
            <a:extLst>
              <a:ext uri="{FF2B5EF4-FFF2-40B4-BE49-F238E27FC236}">
                <a16:creationId xmlns:a16="http://schemas.microsoft.com/office/drawing/2014/main" id="{F66DD9F9-846F-9149-EB00-492B2721770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05301" y="135446"/>
            <a:ext cx="609600" cy="609600"/>
          </a:xfrm>
          <a:prstGeom prst="rect">
            <a:avLst/>
          </a:prstGeom>
        </p:spPr>
      </p:pic>
    </p:spTree>
    <p:extLst>
      <p:ext uri="{BB962C8B-B14F-4D97-AF65-F5344CB8AC3E}">
        <p14:creationId xmlns:p14="http://schemas.microsoft.com/office/powerpoint/2010/main" val="128889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CDE0-4CC2-5B95-8E61-0BAA3A85C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146A6-DD97-167E-B8F2-5228EF155839}"/>
              </a:ext>
            </a:extLst>
          </p:cNvPr>
          <p:cNvSpPr>
            <a:spLocks noGrp="1"/>
          </p:cNvSpPr>
          <p:nvPr>
            <p:ph type="title"/>
          </p:nvPr>
        </p:nvSpPr>
        <p:spPr>
          <a:xfrm>
            <a:off x="4146130" y="221334"/>
            <a:ext cx="3503772" cy="646334"/>
          </a:xfrm>
          <a:ln w="28575">
            <a:solidFill>
              <a:schemeClr val="tx1"/>
            </a:solidFill>
          </a:ln>
        </p:spPr>
        <p:txBody>
          <a:bodyPr>
            <a:noAutofit/>
          </a:bodyPr>
          <a:lstStyle/>
          <a:p>
            <a:r>
              <a:rPr lang="en-US" sz="3200" b="1" dirty="0"/>
              <a:t>DAY BEFORE TEST </a:t>
            </a:r>
            <a:endParaRPr lang="en-US" sz="3200" dirty="0"/>
          </a:p>
        </p:txBody>
      </p:sp>
      <p:sp>
        <p:nvSpPr>
          <p:cNvPr id="5" name="Rectangle 4">
            <a:extLst>
              <a:ext uri="{FF2B5EF4-FFF2-40B4-BE49-F238E27FC236}">
                <a16:creationId xmlns:a16="http://schemas.microsoft.com/office/drawing/2014/main" id="{266E13EF-F957-FAE9-26D2-9E50D3EF5B91}"/>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29C31BE3-7BE9-4306-B223-97919E106F95}"/>
              </a:ext>
            </a:extLst>
          </p:cNvPr>
          <p:cNvSpPr txBox="1"/>
          <p:nvPr/>
        </p:nvSpPr>
        <p:spPr>
          <a:xfrm>
            <a:off x="340179" y="1534990"/>
            <a:ext cx="11115675" cy="4686219"/>
          </a:xfrm>
          <a:prstGeom prst="rect">
            <a:avLst/>
          </a:prstGeom>
          <a:noFill/>
        </p:spPr>
        <p:txBody>
          <a:bodyPr wrap="square">
            <a:spAutoFit/>
          </a:bodyPr>
          <a:lstStyle/>
          <a:p>
            <a:pPr marL="342900" marR="0" lvl="0" indent="-342900">
              <a:lnSpc>
                <a:spcPct val="107000"/>
              </a:lnSpc>
              <a:spcAft>
                <a:spcPts val="800"/>
              </a:spcAft>
              <a:buSzPts val="1000"/>
              <a:buFont typeface="Symbol" panose="05050102010706020507" pitchFamily="18" charset="2"/>
              <a:buChar char=""/>
              <a:tabLst>
                <a:tab pos="457200" algn="l"/>
              </a:tabLst>
            </a:pPr>
            <a:r>
              <a:rPr lang="en-US" kern="100" dirty="0">
                <a:solidFill>
                  <a:srgbClr val="1E1E1E"/>
                </a:solidFill>
                <a:effectLst/>
                <a:latin typeface="+mj-lt"/>
                <a:ea typeface="Times New Roman" panose="02020603050405020304" pitchFamily="18" charset="0"/>
                <a:cs typeface="Arial" panose="020B0604020202020204" pitchFamily="34" charset="0"/>
              </a:rPr>
              <a:t>Desk area - meets requirements. </a:t>
            </a:r>
            <a:endParaRPr lang="en-US" kern="100" dirty="0">
              <a:solidFill>
                <a:srgbClr val="1E1E1E"/>
              </a:solidFill>
              <a:effectLst/>
              <a:latin typeface="+mj-lt"/>
              <a:ea typeface="Calibri" panose="020F0502020204030204" pitchFamily="34" charset="0"/>
              <a:cs typeface="Arial" panose="020B0604020202020204" pitchFamily="34"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kern="100" dirty="0">
                <a:solidFill>
                  <a:srgbClr val="1E1E1E"/>
                </a:solidFill>
                <a:effectLst/>
                <a:latin typeface="+mj-lt"/>
                <a:ea typeface="Times New Roman" panose="02020603050405020304" pitchFamily="18" charset="0"/>
                <a:cs typeface="Arial" panose="020B0604020202020204" pitchFamily="34" charset="0"/>
              </a:rPr>
              <a:t>Prepare any “Do Not Disturb” signs to be posted on test day.</a:t>
            </a:r>
            <a:endParaRPr lang="en-US" kern="100" dirty="0">
              <a:solidFill>
                <a:srgbClr val="1E1E1E"/>
              </a:solidFill>
              <a:latin typeface="+mj-lt"/>
              <a:ea typeface="Calibri" panose="020F0502020204030204" pitchFamily="34" charset="0"/>
              <a:cs typeface="Arial" panose="020B0604020202020204" pitchFamily="34"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b="1" kern="100" dirty="0">
                <a:solidFill>
                  <a:srgbClr val="FF0000"/>
                </a:solidFill>
                <a:effectLst/>
                <a:latin typeface="+mj-lt"/>
                <a:ea typeface="Times New Roman" panose="02020603050405020304" pitchFamily="18" charset="0"/>
                <a:cs typeface="Arial" panose="020B0604020202020204" pitchFamily="34" charset="0"/>
              </a:rPr>
              <a:t>IMPORTANT:</a:t>
            </a:r>
            <a:r>
              <a:rPr lang="en-US" kern="100" dirty="0">
                <a:solidFill>
                  <a:srgbClr val="FF0000"/>
                </a:solidFill>
                <a:effectLst/>
                <a:latin typeface="+mj-lt"/>
                <a:ea typeface="Times New Roman" panose="02020603050405020304" pitchFamily="18" charset="0"/>
                <a:cs typeface="Arial" panose="020B0604020202020204" pitchFamily="34" charset="0"/>
              </a:rPr>
              <a:t> </a:t>
            </a:r>
            <a:r>
              <a:rPr lang="en-US" kern="100" dirty="0">
                <a:solidFill>
                  <a:srgbClr val="1E1E1E"/>
                </a:solidFill>
                <a:effectLst/>
                <a:latin typeface="+mj-lt"/>
                <a:ea typeface="Times New Roman" panose="02020603050405020304" pitchFamily="18" charset="0"/>
                <a:cs typeface="Arial" panose="020B0604020202020204" pitchFamily="34" charset="0"/>
              </a:rPr>
              <a:t>Anyone entering the test area may result in score cancellation</a:t>
            </a:r>
          </a:p>
          <a:p>
            <a:pPr marR="0" lvl="0">
              <a:lnSpc>
                <a:spcPct val="107000"/>
              </a:lnSpc>
              <a:spcAft>
                <a:spcPts val="800"/>
              </a:spcAft>
              <a:buSzPts val="1000"/>
              <a:tabLst>
                <a:tab pos="457200" algn="l"/>
              </a:tabLst>
            </a:pPr>
            <a:r>
              <a:rPr lang="en-US" kern="100" dirty="0">
                <a:solidFill>
                  <a:srgbClr val="1E1E1E"/>
                </a:solidFill>
                <a:effectLst/>
                <a:latin typeface="+mj-lt"/>
                <a:ea typeface="Times New Roman" panose="02020603050405020304" pitchFamily="18" charset="0"/>
                <a:cs typeface="Arial" panose="020B0604020202020204" pitchFamily="34" charset="0"/>
              </a:rPr>
              <a:t> 	and additional test fee. </a:t>
            </a:r>
            <a:endParaRPr lang="en-US" kern="100" dirty="0">
              <a:effectLst/>
              <a:latin typeface="+mj-lt"/>
              <a:ea typeface="Calibri" panose="020F0502020204030204" pitchFamily="34" charset="0"/>
              <a:cs typeface="Arial" panose="020B0604020202020204" pitchFamily="34"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kern="100" dirty="0">
                <a:solidFill>
                  <a:srgbClr val="000000"/>
                </a:solidFill>
                <a:latin typeface="+mj-lt"/>
                <a:cs typeface="Arial" panose="020B0604020202020204" pitchFamily="34" charset="0"/>
              </a:rPr>
              <a:t>Check your camera set-up – Make sure your head, chin to forehead is visible from your camera.  </a:t>
            </a:r>
          </a:p>
          <a:p>
            <a:pPr marL="342900" marR="0" lvl="0" indent="-342900">
              <a:lnSpc>
                <a:spcPct val="107000"/>
              </a:lnSpc>
              <a:spcAft>
                <a:spcPts val="800"/>
              </a:spcAft>
              <a:buSzPts val="1000"/>
              <a:buFont typeface="Symbol" panose="05050102010706020507" pitchFamily="18" charset="2"/>
              <a:buChar char=""/>
              <a:tabLst>
                <a:tab pos="457200" algn="l"/>
              </a:tabLst>
            </a:pPr>
            <a:r>
              <a:rPr lang="en-US" b="1" dirty="0">
                <a:solidFill>
                  <a:srgbClr val="FF0000"/>
                </a:solidFill>
                <a:latin typeface="+mj-lt"/>
              </a:rPr>
              <a:t>IMPORTANT: </a:t>
            </a:r>
            <a:r>
              <a:rPr lang="en-US" dirty="0">
                <a:latin typeface="+mj-lt"/>
              </a:rPr>
              <a:t>If you are not ready to test, reschedule to avoid paying another exam fee.</a:t>
            </a:r>
            <a:r>
              <a:rPr lang="en-US" kern="100" dirty="0">
                <a:solidFill>
                  <a:srgbClr val="000000"/>
                </a:solidFill>
                <a:effectLst/>
                <a:latin typeface="+mj-lt"/>
                <a:ea typeface="Times New Roman" panose="02020603050405020304" pitchFamily="18" charset="0"/>
                <a:cs typeface="Arial" panose="020B0604020202020204" pitchFamily="34" charset="0"/>
              </a:rPr>
              <a:t> </a:t>
            </a:r>
            <a:endParaRPr lang="en-US" kern="100" dirty="0">
              <a:effectLst/>
              <a:latin typeface="+mj-lt"/>
              <a:ea typeface="Calibri" panose="020F0502020204030204" pitchFamily="34" charset="0"/>
              <a:cs typeface="Arial" panose="020B0604020202020204" pitchFamily="34"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kern="100" dirty="0">
                <a:solidFill>
                  <a:srgbClr val="000000"/>
                </a:solidFill>
                <a:effectLst/>
                <a:latin typeface="+mj-lt"/>
                <a:ea typeface="Times New Roman" panose="02020603050405020304" pitchFamily="18" charset="0"/>
                <a:cs typeface="Arial" panose="020B0604020202020204" pitchFamily="34" charset="0"/>
              </a:rPr>
              <a:t>Review the Candidate Information Bulletin including the ID policy. You will be required to agree to the terms outlined in this document to take your test; read them carefully. </a:t>
            </a:r>
            <a:endParaRPr lang="en-US" kern="100" dirty="0">
              <a:effectLst/>
              <a:latin typeface="+mj-lt"/>
              <a:ea typeface="Calibri" panose="020F0502020204030204" pitchFamily="34" charset="0"/>
              <a:cs typeface="Arial" panose="020B0604020202020204" pitchFamily="34"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kern="100" dirty="0">
                <a:effectLst/>
                <a:latin typeface="+mj-lt"/>
                <a:ea typeface="Calibri" panose="020F0502020204030204" pitchFamily="34" charset="0"/>
                <a:cs typeface="Arial" panose="020B0604020202020204" pitchFamily="34" charset="0"/>
              </a:rPr>
              <a:t>For screenshots of how the test will appear, see APPENDIX A.</a:t>
            </a:r>
          </a:p>
          <a:p>
            <a:pPr marL="285750" lvl="0" indent="-285750">
              <a:buFont typeface="Arial" panose="020B0604020202020204" pitchFamily="34" charset="0"/>
              <a:buChar char="•"/>
            </a:pPr>
            <a:r>
              <a:rPr lang="en-US" b="1" dirty="0">
                <a:solidFill>
                  <a:srgbClr val="FF0000"/>
                </a:solidFill>
                <a:latin typeface="+mj-lt"/>
              </a:rPr>
              <a:t>IMPORTANT:</a:t>
            </a:r>
            <a:r>
              <a:rPr lang="en-US" b="1" dirty="0">
                <a:latin typeface="+mj-lt"/>
              </a:rPr>
              <a:t> </a:t>
            </a:r>
            <a:r>
              <a:rPr lang="en-US" dirty="0">
                <a:latin typeface="+mj-lt"/>
              </a:rPr>
              <a:t>If you have an accommodation, it must be approved by OSFM Staff, and you must have shared your appointment information with OSFM Staff. If you do not, you will not be provided the accommodation and may need to reschedule and pay an additional test fee.</a:t>
            </a:r>
            <a:endParaRPr lang="en-US" kern="100" dirty="0">
              <a:latin typeface="+mj-lt"/>
              <a:ea typeface="Calibri" panose="020F0502020204030204" pitchFamily="34" charset="0"/>
              <a:cs typeface="Arial" panose="020B0604020202020204" pitchFamily="34" charset="0"/>
            </a:endParaRPr>
          </a:p>
          <a:p>
            <a:pPr marL="342900" marR="0" lvl="0" indent="-342900">
              <a:lnSpc>
                <a:spcPct val="107000"/>
              </a:lnSpc>
              <a:spcAft>
                <a:spcPts val="800"/>
              </a:spcAft>
              <a:buSzPts val="1000"/>
              <a:buFont typeface="Symbol" panose="05050102010706020507" pitchFamily="18" charset="2"/>
              <a:buChar char=""/>
              <a:tabLst>
                <a:tab pos="457200" algn="l"/>
              </a:tabLst>
            </a:pP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descr="Preparedness clipart images and royalty-free illustrations | Clipart.com">
            <a:extLst>
              <a:ext uri="{FF2B5EF4-FFF2-40B4-BE49-F238E27FC236}">
                <a16:creationId xmlns:a16="http://schemas.microsoft.com/office/drawing/2014/main" id="{600B24D4-318B-E8C5-11AE-C42DD67A8E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08642" y="284141"/>
            <a:ext cx="2715089" cy="2715089"/>
          </a:xfrm>
          <a:prstGeom prst="rect">
            <a:avLst/>
          </a:prstGeom>
          <a:noFill/>
          <a:extLst>
            <a:ext uri="{909E8E84-426E-40DD-AFC4-6F175D3DCCD1}">
              <a14:hiddenFill xmlns:a14="http://schemas.microsoft.com/office/drawing/2010/main">
                <a:solidFill>
                  <a:srgbClr val="FFFFFF"/>
                </a:solidFill>
              </a14:hiddenFill>
            </a:ext>
          </a:extLst>
        </p:spPr>
      </p:pic>
      <p:pic>
        <p:nvPicPr>
          <p:cNvPr id="6" name="Day before test">
            <a:hlinkClick r:id="" action="ppaction://media"/>
            <a:extLst>
              <a:ext uri="{FF2B5EF4-FFF2-40B4-BE49-F238E27FC236}">
                <a16:creationId xmlns:a16="http://schemas.microsoft.com/office/drawing/2014/main" id="{DCF52EA0-1B0D-E64F-FA69-CFC93291F2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37158" y="229684"/>
            <a:ext cx="609600" cy="609600"/>
          </a:xfrm>
          <a:prstGeom prst="rect">
            <a:avLst/>
          </a:prstGeom>
        </p:spPr>
      </p:pic>
    </p:spTree>
    <p:extLst>
      <p:ext uri="{BB962C8B-B14F-4D97-AF65-F5344CB8AC3E}">
        <p14:creationId xmlns:p14="http://schemas.microsoft.com/office/powerpoint/2010/main" val="276507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47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A638A-264C-53C9-2879-2B39143B3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D3948A-3798-729E-B4C6-B8E78CFFF35F}"/>
              </a:ext>
            </a:extLst>
          </p:cNvPr>
          <p:cNvSpPr>
            <a:spLocks noGrp="1"/>
          </p:cNvSpPr>
          <p:nvPr>
            <p:ph type="title"/>
          </p:nvPr>
        </p:nvSpPr>
        <p:spPr>
          <a:xfrm>
            <a:off x="3744063" y="342472"/>
            <a:ext cx="4703874" cy="646334"/>
          </a:xfrm>
          <a:ln w="28575">
            <a:solidFill>
              <a:schemeClr val="tx1"/>
            </a:solidFill>
          </a:ln>
        </p:spPr>
        <p:txBody>
          <a:bodyPr>
            <a:noAutofit/>
          </a:bodyPr>
          <a:lstStyle/>
          <a:p>
            <a:r>
              <a:rPr lang="en-US" sz="3200" b="1" dirty="0"/>
              <a:t>DAY BEFORE TEST (cont.) </a:t>
            </a:r>
            <a:endParaRPr lang="en-US" sz="3200" dirty="0"/>
          </a:p>
        </p:txBody>
      </p:sp>
      <p:sp>
        <p:nvSpPr>
          <p:cNvPr id="5" name="Rectangle 4">
            <a:extLst>
              <a:ext uri="{FF2B5EF4-FFF2-40B4-BE49-F238E27FC236}">
                <a16:creationId xmlns:a16="http://schemas.microsoft.com/office/drawing/2014/main" id="{75075605-6F83-D20C-BED3-B647B7C16D3B}"/>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295A49C7-00B8-E0AD-B19C-6B9F91931508}"/>
              </a:ext>
            </a:extLst>
          </p:cNvPr>
          <p:cNvSpPr txBox="1"/>
          <p:nvPr/>
        </p:nvSpPr>
        <p:spPr>
          <a:xfrm>
            <a:off x="340179" y="1534990"/>
            <a:ext cx="11115675" cy="1477328"/>
          </a:xfrm>
          <a:prstGeom prst="rect">
            <a:avLst/>
          </a:prstGeom>
          <a:noFill/>
        </p:spPr>
        <p:txBody>
          <a:bodyPr wrap="square">
            <a:spAutoFit/>
          </a:bodyPr>
          <a:lstStyle/>
          <a:p>
            <a:r>
              <a:rPr lang="en-US" b="1" dirty="0">
                <a:solidFill>
                  <a:srgbClr val="FF0000"/>
                </a:solidFill>
              </a:rPr>
              <a:t>WARNING:</a:t>
            </a:r>
            <a:r>
              <a:rPr lang="en-US" dirty="0"/>
              <a:t> If you are not sure if you have any prohibited applications, please check with your IT department or a computer specialist. If a prohibited application is found on your computer on test day and it cannot be removed at that time, you must reschedule and pay an additional test fee.</a:t>
            </a:r>
          </a:p>
          <a:p>
            <a:r>
              <a:rPr lang="en-US" dirty="0"/>
              <a:t> </a:t>
            </a:r>
          </a:p>
          <a:p>
            <a:r>
              <a:rPr lang="en-US" b="1" dirty="0">
                <a:solidFill>
                  <a:srgbClr val="FF0000"/>
                </a:solidFill>
              </a:rPr>
              <a:t>WARNING: </a:t>
            </a:r>
            <a:r>
              <a:rPr lang="en-US" dirty="0"/>
              <a:t>The “Test-it-Out” DOES NOT check for prohibited applications.</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descr="Preparedness clipart images and royalty-free illustrations | Clipart.com">
            <a:extLst>
              <a:ext uri="{FF2B5EF4-FFF2-40B4-BE49-F238E27FC236}">
                <a16:creationId xmlns:a16="http://schemas.microsoft.com/office/drawing/2014/main" id="{763E149A-B583-0E4E-C8FD-4A7C5ABF5D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36732" y="2488138"/>
            <a:ext cx="2715089" cy="2715089"/>
          </a:xfrm>
          <a:prstGeom prst="rect">
            <a:avLst/>
          </a:prstGeom>
          <a:noFill/>
          <a:extLst>
            <a:ext uri="{909E8E84-426E-40DD-AFC4-6F175D3DCCD1}">
              <a14:hiddenFill xmlns:a14="http://schemas.microsoft.com/office/drawing/2010/main">
                <a:solidFill>
                  <a:srgbClr val="FFFFFF"/>
                </a:solidFill>
              </a14:hiddenFill>
            </a:ext>
          </a:extLst>
        </p:spPr>
      </p:pic>
      <p:pic>
        <p:nvPicPr>
          <p:cNvPr id="6" name="Day before test 2">
            <a:hlinkClick r:id="" action="ppaction://media"/>
            <a:extLst>
              <a:ext uri="{FF2B5EF4-FFF2-40B4-BE49-F238E27FC236}">
                <a16:creationId xmlns:a16="http://schemas.microsoft.com/office/drawing/2014/main" id="{568424F6-EE3F-6125-0B22-8C17C9171D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7132" y="305608"/>
            <a:ext cx="609600" cy="609600"/>
          </a:xfrm>
          <a:prstGeom prst="rect">
            <a:avLst/>
          </a:prstGeom>
        </p:spPr>
      </p:pic>
    </p:spTree>
    <p:extLst>
      <p:ext uri="{BB962C8B-B14F-4D97-AF65-F5344CB8AC3E}">
        <p14:creationId xmlns:p14="http://schemas.microsoft.com/office/powerpoint/2010/main" val="200475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3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73774-9442-DAA0-A272-77CC049EB9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59FCB-0EF7-0252-6449-9C6BC4FE86E0}"/>
              </a:ext>
            </a:extLst>
          </p:cNvPr>
          <p:cNvSpPr>
            <a:spLocks noGrp="1"/>
          </p:cNvSpPr>
          <p:nvPr>
            <p:ph type="title"/>
          </p:nvPr>
        </p:nvSpPr>
        <p:spPr>
          <a:xfrm>
            <a:off x="3035998" y="135188"/>
            <a:ext cx="6120004" cy="646334"/>
          </a:xfrm>
          <a:ln w="28575">
            <a:solidFill>
              <a:schemeClr val="tx1"/>
            </a:solidFill>
          </a:ln>
        </p:spPr>
        <p:txBody>
          <a:bodyPr>
            <a:noAutofit/>
          </a:bodyPr>
          <a:lstStyle/>
          <a:p>
            <a:r>
              <a:rPr lang="en-US" sz="3200" b="1" dirty="0"/>
              <a:t>IDENTIFICATION REQUIREMENTS</a:t>
            </a:r>
            <a:endParaRPr lang="en-US" sz="3200" dirty="0"/>
          </a:p>
        </p:txBody>
      </p:sp>
      <p:sp>
        <p:nvSpPr>
          <p:cNvPr id="5" name="Rectangle 4">
            <a:extLst>
              <a:ext uri="{FF2B5EF4-FFF2-40B4-BE49-F238E27FC236}">
                <a16:creationId xmlns:a16="http://schemas.microsoft.com/office/drawing/2014/main" id="{852B4FB0-7304-E24E-F612-EF517D3B72D6}"/>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3FFBC45E-A4A7-4603-7D8C-59652D636145}"/>
              </a:ext>
            </a:extLst>
          </p:cNvPr>
          <p:cNvSpPr txBox="1"/>
          <p:nvPr/>
        </p:nvSpPr>
        <p:spPr>
          <a:xfrm>
            <a:off x="538163" y="975145"/>
            <a:ext cx="11115674" cy="5632311"/>
          </a:xfrm>
          <a:prstGeom prst="rect">
            <a:avLst/>
          </a:prstGeom>
          <a:noFill/>
        </p:spPr>
        <p:txBody>
          <a:bodyPr wrap="square">
            <a:spAutoFit/>
          </a:bodyPr>
          <a:lstStyle/>
          <a:p>
            <a:r>
              <a:rPr lang="en-US" b="1" dirty="0">
                <a:solidFill>
                  <a:srgbClr val="FF0000"/>
                </a:solidFill>
                <a:latin typeface="Arial" panose="020B0604020202020204" pitchFamily="34" charset="0"/>
                <a:cs typeface="Arial" panose="020B0604020202020204" pitchFamily="34" charset="0"/>
              </a:rPr>
              <a:t>WARNING:</a:t>
            </a:r>
            <a:r>
              <a:rPr lang="en-US" dirty="0">
                <a:solidFill>
                  <a:srgbClr val="FF000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the candidate fails to present proper identification or the names do not match, the candidate will not be allowed to test. The test fee will not be refunded.</a:t>
            </a:r>
          </a:p>
          <a:p>
            <a:r>
              <a:rPr lang="en-US" sz="1200"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Candidate must provide one (1) form of original, valid (non-expired), signature-bearing government-issued identification with photo. Candidate must register for the test with their LEGAL first and last name as it appears on their government-issued identification. All required identification below must match the first and last name under which the candidate is registered. </a:t>
            </a:r>
          </a:p>
          <a:p>
            <a:r>
              <a:rPr lang="en-US" sz="1200" dirty="0">
                <a:latin typeface="Arial" panose="020B0604020202020204" pitchFamily="34" charset="0"/>
                <a:cs typeface="Arial" panose="020B0604020202020204" pitchFamily="34" charset="0"/>
              </a:rPr>
              <a:t> </a:t>
            </a:r>
          </a:p>
          <a:p>
            <a:r>
              <a:rPr lang="en-US" b="1" i="1" dirty="0">
                <a:latin typeface="Arial" panose="020B0604020202020204" pitchFamily="34" charset="0"/>
                <a:cs typeface="Arial" panose="020B0604020202020204" pitchFamily="34" charset="0"/>
              </a:rPr>
              <a:t>Primary Identification (With photo and signature)</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State issued driver’s license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State issued identification card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US Government Issued Passport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US Government Issued Military Identification Card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US Government Issued Alien Registration Card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Canadian Government Issued ID</a:t>
            </a:r>
          </a:p>
          <a:p>
            <a:r>
              <a:rPr lang="en-US" sz="1200" dirty="0">
                <a:latin typeface="Arial" panose="020B0604020202020204" pitchFamily="34" charset="0"/>
                <a:cs typeface="Arial" panose="020B0604020202020204" pitchFamily="34" charset="0"/>
              </a:rPr>
              <a:t> </a:t>
            </a:r>
          </a:p>
          <a:p>
            <a:r>
              <a:rPr lang="en-US" b="1" i="1" dirty="0">
                <a:latin typeface="Arial" panose="020B0604020202020204" pitchFamily="34" charset="0"/>
                <a:cs typeface="Arial" panose="020B0604020202020204" pitchFamily="34" charset="0"/>
              </a:rPr>
              <a:t>IDs explicitly not accepted:</a:t>
            </a:r>
            <a:endParaRPr lang="en-US"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dirty="0">
                <a:latin typeface="Arial" panose="020B0604020202020204" pitchFamily="34" charset="0"/>
                <a:cs typeface="Arial" panose="020B0604020202020204" pitchFamily="34" charset="0"/>
              </a:rPr>
              <a:t>Social Security Card </a:t>
            </a:r>
          </a:p>
          <a:p>
            <a:pPr marL="285750" lvl="0" indent="-285750">
              <a:buFont typeface="Arial" panose="020B0604020202020204" pitchFamily="34" charset="0"/>
              <a:buChar char="•"/>
            </a:pPr>
            <a:r>
              <a:rPr lang="en-US" dirty="0">
                <a:latin typeface="Arial" panose="020B0604020202020204" pitchFamily="34" charset="0"/>
                <a:cs typeface="Arial" panose="020B0604020202020204" pitchFamily="34" charset="0"/>
              </a:rPr>
              <a:t>Birth Certificate </a:t>
            </a:r>
          </a:p>
          <a:p>
            <a:pPr marL="285750" lvl="0" indent="-285750">
              <a:buFont typeface="Arial" panose="020B0604020202020204" pitchFamily="34" charset="0"/>
              <a:buChar char="•"/>
            </a:pPr>
            <a:r>
              <a:rPr lang="en-US" dirty="0">
                <a:latin typeface="Arial" panose="020B0604020202020204" pitchFamily="34" charset="0"/>
                <a:cs typeface="Arial" panose="020B0604020202020204" pitchFamily="34" charset="0"/>
              </a:rPr>
              <a:t>Debit/credit cards/checks </a:t>
            </a:r>
          </a:p>
          <a:p>
            <a:pPr marL="285750" lvl="0" indent="-285750">
              <a:buFont typeface="Arial" panose="020B0604020202020204" pitchFamily="34" charset="0"/>
              <a:buChar char="•"/>
            </a:pPr>
            <a:r>
              <a:rPr lang="en-US" dirty="0">
                <a:latin typeface="Arial" panose="020B0604020202020204" pitchFamily="34" charset="0"/>
                <a:cs typeface="Arial" panose="020B0604020202020204" pitchFamily="34" charset="0"/>
              </a:rPr>
              <a:t>Any IDs containing sensitive Personally Identifiable Information (PII) that are not listed above</a:t>
            </a:r>
          </a:p>
        </p:txBody>
      </p:sp>
      <p:pic>
        <p:nvPicPr>
          <p:cNvPr id="6" name="Picture 5">
            <a:extLst>
              <a:ext uri="{FF2B5EF4-FFF2-40B4-BE49-F238E27FC236}">
                <a16:creationId xmlns:a16="http://schemas.microsoft.com/office/drawing/2014/main" id="{30C20970-5474-9FC1-4A01-22B52226CB43}"/>
              </a:ext>
            </a:extLst>
          </p:cNvPr>
          <p:cNvPicPr>
            <a:picLocks noChangeAspect="1"/>
          </p:cNvPicPr>
          <p:nvPr/>
        </p:nvPicPr>
        <p:blipFill>
          <a:blip r:embed="rId5"/>
          <a:stretch>
            <a:fillRect/>
          </a:stretch>
        </p:blipFill>
        <p:spPr>
          <a:xfrm>
            <a:off x="7333673" y="3300295"/>
            <a:ext cx="3880896" cy="2582560"/>
          </a:xfrm>
          <a:prstGeom prst="rect">
            <a:avLst/>
          </a:prstGeom>
        </p:spPr>
      </p:pic>
      <p:pic>
        <p:nvPicPr>
          <p:cNvPr id="3" name="ID Check">
            <a:hlinkClick r:id="" action="ppaction://media"/>
            <a:extLst>
              <a:ext uri="{FF2B5EF4-FFF2-40B4-BE49-F238E27FC236}">
                <a16:creationId xmlns:a16="http://schemas.microsoft.com/office/drawing/2014/main" id="{0E4D7534-C8B2-EC89-CC9F-316FFB546C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74121" y="223557"/>
            <a:ext cx="609600" cy="609600"/>
          </a:xfrm>
          <a:prstGeom prst="rect">
            <a:avLst/>
          </a:prstGeom>
        </p:spPr>
      </p:pic>
    </p:spTree>
    <p:extLst>
      <p:ext uri="{BB962C8B-B14F-4D97-AF65-F5344CB8AC3E}">
        <p14:creationId xmlns:p14="http://schemas.microsoft.com/office/powerpoint/2010/main" val="20260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06424-9B9E-2FD8-51ED-FC9EBED6D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BEC91-A4C6-1400-E7ED-07F9E4455CFD}"/>
              </a:ext>
            </a:extLst>
          </p:cNvPr>
          <p:cNvSpPr>
            <a:spLocks noGrp="1"/>
          </p:cNvSpPr>
          <p:nvPr>
            <p:ph type="title"/>
          </p:nvPr>
        </p:nvSpPr>
        <p:spPr>
          <a:xfrm>
            <a:off x="3375469" y="454188"/>
            <a:ext cx="5441062" cy="547512"/>
          </a:xfrm>
          <a:ln w="28575">
            <a:solidFill>
              <a:schemeClr val="tx1"/>
            </a:solidFill>
          </a:ln>
        </p:spPr>
        <p:txBody>
          <a:bodyPr>
            <a:normAutofit/>
          </a:bodyPr>
          <a:lstStyle/>
          <a:p>
            <a:r>
              <a:rPr lang="en-US" sz="3200" b="1" dirty="0"/>
              <a:t>PART 5 – RULES OF CONDUCT</a:t>
            </a:r>
          </a:p>
        </p:txBody>
      </p:sp>
      <p:sp>
        <p:nvSpPr>
          <p:cNvPr id="5" name="TextBox 4">
            <a:extLst>
              <a:ext uri="{FF2B5EF4-FFF2-40B4-BE49-F238E27FC236}">
                <a16:creationId xmlns:a16="http://schemas.microsoft.com/office/drawing/2014/main" id="{B28F7F04-7BB0-44CE-EC7E-7693FAE62C52}"/>
              </a:ext>
            </a:extLst>
          </p:cNvPr>
          <p:cNvSpPr txBox="1"/>
          <p:nvPr/>
        </p:nvSpPr>
        <p:spPr>
          <a:xfrm>
            <a:off x="578376" y="1720840"/>
            <a:ext cx="6164170" cy="2308324"/>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This section describes the rules of conduct adhered to and enforced by the proctoring service. </a:t>
            </a:r>
          </a:p>
          <a:p>
            <a:endParaRPr lang="en-US" b="1" dirty="0">
              <a:latin typeface="Arial" panose="020B0604020202020204" pitchFamily="34" charset="0"/>
              <a:cs typeface="Arial" panose="020B0604020202020204" pitchFamily="34" charset="0"/>
            </a:endParaRPr>
          </a:p>
          <a:p>
            <a:pPr algn="ctr"/>
            <a:r>
              <a:rPr lang="en-US" b="1" dirty="0">
                <a:solidFill>
                  <a:srgbClr val="FF0000"/>
                </a:solidFill>
                <a:latin typeface="Arial" panose="020B0604020202020204" pitchFamily="34" charset="0"/>
                <a:cs typeface="Arial" panose="020B0604020202020204" pitchFamily="34" charset="0"/>
              </a:rPr>
              <a:t>WARNING!</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Candidates are responsible for all content within the COQB CIB. Failure to comply may result in test failure, eligibility forfeiture, and additional test fee.</a:t>
            </a:r>
          </a:p>
        </p:txBody>
      </p:sp>
      <p:pic>
        <p:nvPicPr>
          <p:cNvPr id="6" name="Picture 5">
            <a:extLst>
              <a:ext uri="{FF2B5EF4-FFF2-40B4-BE49-F238E27FC236}">
                <a16:creationId xmlns:a16="http://schemas.microsoft.com/office/drawing/2014/main" id="{75E0857A-2CA3-141B-E231-5C702D697206}"/>
              </a:ext>
            </a:extLst>
          </p:cNvPr>
          <p:cNvPicPr>
            <a:picLocks noChangeAspect="1"/>
          </p:cNvPicPr>
          <p:nvPr/>
        </p:nvPicPr>
        <p:blipFill>
          <a:blip r:embed="rId5"/>
          <a:stretch>
            <a:fillRect/>
          </a:stretch>
        </p:blipFill>
        <p:spPr>
          <a:xfrm>
            <a:off x="7274807" y="2006528"/>
            <a:ext cx="4274095" cy="2844944"/>
          </a:xfrm>
          <a:prstGeom prst="rect">
            <a:avLst/>
          </a:prstGeom>
        </p:spPr>
      </p:pic>
      <p:pic>
        <p:nvPicPr>
          <p:cNvPr id="3" name="Rules of conduct">
            <a:hlinkClick r:id="" action="ppaction://media"/>
            <a:extLst>
              <a:ext uri="{FF2B5EF4-FFF2-40B4-BE49-F238E27FC236}">
                <a16:creationId xmlns:a16="http://schemas.microsoft.com/office/drawing/2014/main" id="{25ABBA63-2FE3-BF87-0622-CF8ACD429B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54654" y="423144"/>
            <a:ext cx="609600" cy="609600"/>
          </a:xfrm>
          <a:prstGeom prst="rect">
            <a:avLst/>
          </a:prstGeom>
        </p:spPr>
      </p:pic>
    </p:spTree>
    <p:extLst>
      <p:ext uri="{BB962C8B-B14F-4D97-AF65-F5344CB8AC3E}">
        <p14:creationId xmlns:p14="http://schemas.microsoft.com/office/powerpoint/2010/main" val="272814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68B07-89A4-0AC0-E777-9132C6696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F545AE-95D3-7D59-1BA1-DEF843F55454}"/>
              </a:ext>
            </a:extLst>
          </p:cNvPr>
          <p:cNvSpPr>
            <a:spLocks noGrp="1"/>
          </p:cNvSpPr>
          <p:nvPr>
            <p:ph type="title"/>
          </p:nvPr>
        </p:nvSpPr>
        <p:spPr>
          <a:xfrm>
            <a:off x="4021230" y="283257"/>
            <a:ext cx="4149540" cy="609601"/>
          </a:xfrm>
          <a:ln w="28575">
            <a:solidFill>
              <a:schemeClr val="tx1"/>
            </a:solidFill>
          </a:ln>
        </p:spPr>
        <p:txBody>
          <a:bodyPr>
            <a:normAutofit/>
          </a:bodyPr>
          <a:lstStyle/>
          <a:p>
            <a:r>
              <a:rPr lang="en-US" sz="3200" b="1" dirty="0"/>
              <a:t>COQB CIB CHECKLIST</a:t>
            </a:r>
          </a:p>
        </p:txBody>
      </p:sp>
      <p:pic>
        <p:nvPicPr>
          <p:cNvPr id="5" name="Picture 4">
            <a:extLst>
              <a:ext uri="{FF2B5EF4-FFF2-40B4-BE49-F238E27FC236}">
                <a16:creationId xmlns:a16="http://schemas.microsoft.com/office/drawing/2014/main" id="{60659A0A-F6AE-DB25-3719-A6C7A828FA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pic>
        <p:nvPicPr>
          <p:cNvPr id="7" name="Picture 6">
            <a:extLst>
              <a:ext uri="{FF2B5EF4-FFF2-40B4-BE49-F238E27FC236}">
                <a16:creationId xmlns:a16="http://schemas.microsoft.com/office/drawing/2014/main" id="{F25FD0E5-7299-766E-F175-F77A3513624A}"/>
              </a:ext>
            </a:extLst>
          </p:cNvPr>
          <p:cNvPicPr>
            <a:picLocks noChangeAspect="1"/>
          </p:cNvPicPr>
          <p:nvPr/>
        </p:nvPicPr>
        <p:blipFill>
          <a:blip r:embed="rId6"/>
          <a:srcRect l="22771" t="27517" r="24348" b="-458"/>
          <a:stretch>
            <a:fillRect/>
          </a:stretch>
        </p:blipFill>
        <p:spPr>
          <a:xfrm>
            <a:off x="554715" y="1066800"/>
            <a:ext cx="7466397" cy="5471264"/>
          </a:xfrm>
          <a:prstGeom prst="rect">
            <a:avLst/>
          </a:prstGeom>
        </p:spPr>
      </p:pic>
      <p:sp>
        <p:nvSpPr>
          <p:cNvPr id="9" name="TextBox 8">
            <a:extLst>
              <a:ext uri="{FF2B5EF4-FFF2-40B4-BE49-F238E27FC236}">
                <a16:creationId xmlns:a16="http://schemas.microsoft.com/office/drawing/2014/main" id="{88641B62-66C2-008F-A7EE-C0E0F592AA4F}"/>
              </a:ext>
            </a:extLst>
          </p:cNvPr>
          <p:cNvSpPr txBox="1"/>
          <p:nvPr/>
        </p:nvSpPr>
        <p:spPr>
          <a:xfrm>
            <a:off x="8613913" y="2172895"/>
            <a:ext cx="2663686" cy="1477328"/>
          </a:xfrm>
          <a:prstGeom prst="rect">
            <a:avLst/>
          </a:prstGeom>
          <a:noFill/>
          <a:ln w="28575">
            <a:solidFill>
              <a:schemeClr val="tx1"/>
            </a:solidFill>
          </a:ln>
        </p:spPr>
        <p:txBody>
          <a:bodyPr wrap="square">
            <a:spAutoFit/>
          </a:bodyPr>
          <a:lstStyle/>
          <a:p>
            <a:r>
              <a:rPr lang="en-US" dirty="0">
                <a:latin typeface="Arial" panose="020B0604020202020204" pitchFamily="34" charset="0"/>
                <a:ea typeface="Calibri" panose="020F0502020204030204" pitchFamily="34" charset="0"/>
              </a:rPr>
              <a:t>A</a:t>
            </a:r>
            <a:r>
              <a:rPr lang="en-US" dirty="0">
                <a:effectLst/>
                <a:latin typeface="Arial" panose="020B0604020202020204" pitchFamily="34" charset="0"/>
                <a:ea typeface="Calibri" panose="020F0502020204030204" pitchFamily="34" charset="0"/>
              </a:rPr>
              <a:t> checklist has been provided to assist you in the process. </a:t>
            </a:r>
          </a:p>
          <a:p>
            <a:endParaRPr lang="en-US" dirty="0">
              <a:latin typeface="Arial" panose="020B0604020202020204" pitchFamily="34" charset="0"/>
              <a:ea typeface="Calibri" panose="020F0502020204030204" pitchFamily="34" charset="0"/>
            </a:endParaRPr>
          </a:p>
          <a:p>
            <a:r>
              <a:rPr lang="en-US" dirty="0">
                <a:effectLst/>
                <a:latin typeface="Arial" panose="020B0604020202020204" pitchFamily="34" charset="0"/>
                <a:ea typeface="Calibri" panose="020F0502020204030204" pitchFamily="34" charset="0"/>
              </a:rPr>
              <a:t>Please use it.</a:t>
            </a:r>
            <a:endParaRPr lang="en-US" dirty="0"/>
          </a:p>
        </p:txBody>
      </p:sp>
      <p:pic>
        <p:nvPicPr>
          <p:cNvPr id="3" name="Checklist">
            <a:hlinkClick r:id="" action="ppaction://media"/>
            <a:extLst>
              <a:ext uri="{FF2B5EF4-FFF2-40B4-BE49-F238E27FC236}">
                <a16:creationId xmlns:a16="http://schemas.microsoft.com/office/drawing/2014/main" id="{7320B6DC-38FF-ABAF-9763-90FEBAC5FA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89982" y="319937"/>
            <a:ext cx="609600" cy="609600"/>
          </a:xfrm>
          <a:prstGeom prst="rect">
            <a:avLst/>
          </a:prstGeom>
        </p:spPr>
      </p:pic>
    </p:spTree>
    <p:extLst>
      <p:ext uri="{BB962C8B-B14F-4D97-AF65-F5344CB8AC3E}">
        <p14:creationId xmlns:p14="http://schemas.microsoft.com/office/powerpoint/2010/main" val="295039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02E3-3589-1F2C-A778-33340179B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F23E10-265D-3397-5E97-D58737765B08}"/>
              </a:ext>
            </a:extLst>
          </p:cNvPr>
          <p:cNvSpPr>
            <a:spLocks noGrp="1"/>
          </p:cNvSpPr>
          <p:nvPr>
            <p:ph type="title"/>
          </p:nvPr>
        </p:nvSpPr>
        <p:spPr>
          <a:xfrm>
            <a:off x="3319272" y="404987"/>
            <a:ext cx="4630642" cy="547512"/>
          </a:xfrm>
          <a:ln w="28575">
            <a:solidFill>
              <a:schemeClr val="tx1"/>
            </a:solidFill>
          </a:ln>
        </p:spPr>
        <p:txBody>
          <a:bodyPr>
            <a:normAutofit fontScale="90000"/>
          </a:bodyPr>
          <a:lstStyle/>
          <a:p>
            <a:r>
              <a:rPr lang="en-US" sz="3600" b="1" dirty="0"/>
              <a:t>XIX. WHAT IS ALLOWED?</a:t>
            </a:r>
            <a:endParaRPr lang="en-US" sz="4000" b="1" dirty="0"/>
          </a:p>
        </p:txBody>
      </p:sp>
      <p:sp>
        <p:nvSpPr>
          <p:cNvPr id="7" name="TextBox 6">
            <a:extLst>
              <a:ext uri="{FF2B5EF4-FFF2-40B4-BE49-F238E27FC236}">
                <a16:creationId xmlns:a16="http://schemas.microsoft.com/office/drawing/2014/main" id="{35CB4A95-CA02-8632-B7FE-ABDA29B0AE07}"/>
              </a:ext>
            </a:extLst>
          </p:cNvPr>
          <p:cNvSpPr txBox="1"/>
          <p:nvPr/>
        </p:nvSpPr>
        <p:spPr>
          <a:xfrm>
            <a:off x="338137" y="1532985"/>
            <a:ext cx="11515725" cy="4524315"/>
          </a:xfrm>
          <a:prstGeom prst="rect">
            <a:avLst/>
          </a:prstGeom>
          <a:noFill/>
        </p:spPr>
        <p:txBody>
          <a:bodyPr wrap="square">
            <a:spAutoFit/>
          </a:bodyPr>
          <a:lstStyle/>
          <a:p>
            <a:r>
              <a:rPr lang="en-US" b="1" dirty="0"/>
              <a:t>Restroom Breaks During the Test</a:t>
            </a:r>
            <a:endParaRPr lang="en-US" dirty="0"/>
          </a:p>
          <a:p>
            <a:pPr marL="285750" lvl="0" indent="-285750">
              <a:buFont typeface="Arial" panose="020B0604020202020204" pitchFamily="34" charset="0"/>
              <a:buChar char="•"/>
            </a:pPr>
            <a:r>
              <a:rPr lang="en-US" dirty="0"/>
              <a:t>With proctor approval, candidates may take a restroom break.</a:t>
            </a:r>
          </a:p>
          <a:p>
            <a:pPr marL="285750" lvl="0" indent="-285750">
              <a:buFont typeface="Arial" panose="020B0604020202020204" pitchFamily="34" charset="0"/>
              <a:buChar char="•"/>
            </a:pPr>
            <a:r>
              <a:rPr lang="en-US" dirty="0"/>
              <a:t>For this exam you are allowed no more than two (2) restroom breaks.</a:t>
            </a:r>
          </a:p>
          <a:p>
            <a:pPr marL="285750" lvl="0" indent="-285750">
              <a:buFont typeface="Arial" panose="020B0604020202020204" pitchFamily="34" charset="0"/>
              <a:buChar char="•"/>
            </a:pPr>
            <a:r>
              <a:rPr lang="en-US" b="1" dirty="0">
                <a:solidFill>
                  <a:srgbClr val="FF0000"/>
                </a:solidFill>
              </a:rPr>
              <a:t>IMPORTANT:</a:t>
            </a:r>
            <a:r>
              <a:rPr lang="en-US" dirty="0">
                <a:solidFill>
                  <a:srgbClr val="FF0000"/>
                </a:solidFill>
              </a:rPr>
              <a:t> </a:t>
            </a:r>
            <a:r>
              <a:rPr lang="en-US" dirty="0"/>
              <a:t>Before taking a break, you must have completed and "Submitted" the current block of test items and not have opened the next block of items.</a:t>
            </a:r>
          </a:p>
          <a:p>
            <a:pPr marL="285750" lvl="0" indent="-285750">
              <a:buFont typeface="Arial" panose="020B0604020202020204" pitchFamily="34" charset="0"/>
              <a:buChar char="•"/>
            </a:pPr>
            <a:r>
              <a:rPr lang="en-US" dirty="0"/>
              <a:t>You will not be able to return to any block already submitted.</a:t>
            </a:r>
          </a:p>
          <a:p>
            <a:pPr marL="285750" lvl="0" indent="-285750">
              <a:buFont typeface="Arial" panose="020B0604020202020204" pitchFamily="34" charset="0"/>
              <a:buChar char="•"/>
            </a:pPr>
            <a:r>
              <a:rPr lang="en-US" dirty="0"/>
              <a:t>Breaks may not exceed 15 minutes.</a:t>
            </a:r>
          </a:p>
          <a:p>
            <a:pPr marL="285750" lvl="0" indent="-285750">
              <a:buFont typeface="Arial" panose="020B0604020202020204" pitchFamily="34" charset="0"/>
              <a:buChar char="•"/>
            </a:pPr>
            <a:r>
              <a:rPr lang="en-US" dirty="0"/>
              <a:t>The test time clock never stops.</a:t>
            </a:r>
          </a:p>
          <a:p>
            <a:pPr marL="285750" lvl="0" indent="-285750">
              <a:buFont typeface="Arial" panose="020B0604020202020204" pitchFamily="34" charset="0"/>
              <a:buChar char="•"/>
            </a:pPr>
            <a:r>
              <a:rPr lang="en-US" dirty="0"/>
              <a:t>When a candidate returns from a break, the physical environment will be resecured. </a:t>
            </a:r>
          </a:p>
          <a:p>
            <a:pPr marL="285750" lvl="0" indent="-285750">
              <a:buFont typeface="Arial" panose="020B0604020202020204" pitchFamily="34" charset="0"/>
              <a:buChar char="•"/>
            </a:pPr>
            <a:r>
              <a:rPr lang="en-US" dirty="0"/>
              <a:t>Another room scan must be performed with the proctor.</a:t>
            </a:r>
          </a:p>
          <a:p>
            <a:r>
              <a:rPr lang="en-US" b="1" dirty="0"/>
              <a:t> </a:t>
            </a:r>
            <a:endParaRPr lang="en-US" dirty="0"/>
          </a:p>
          <a:p>
            <a:r>
              <a:rPr lang="en-US" b="1" dirty="0"/>
              <a:t>Other Considerations</a:t>
            </a:r>
            <a:endParaRPr lang="en-US" dirty="0"/>
          </a:p>
          <a:p>
            <a:pPr marL="285750" lvl="0" indent="-285750">
              <a:buFont typeface="Arial" panose="020B0604020202020204" pitchFamily="34" charset="0"/>
              <a:buChar char="•"/>
            </a:pPr>
            <a:r>
              <a:rPr lang="en-US" dirty="0"/>
              <a:t>Drinks are permitted and must be shown during the room scan. There are no rules on drink containers (e.g., water bottles, thermoses, tumblers, travel mugs, etc.).</a:t>
            </a:r>
          </a:p>
          <a:p>
            <a:pPr marL="285750" lvl="0" indent="-285750">
              <a:buFont typeface="Arial" panose="020B0604020202020204" pitchFamily="34" charset="0"/>
              <a:buChar char="•"/>
            </a:pPr>
            <a:r>
              <a:rPr lang="en-US" dirty="0"/>
              <a:t>Candidate is required to be clothed and not dressed in only undergarments.</a:t>
            </a:r>
          </a:p>
          <a:p>
            <a:pPr marL="285750" indent="-285750">
              <a:buFont typeface="Arial" panose="020B0604020202020204" pitchFamily="34" charset="0"/>
              <a:buChar char="•"/>
            </a:pPr>
            <a:r>
              <a:rPr lang="en-US" dirty="0"/>
              <a:t>Jewelry is acceptable.</a:t>
            </a:r>
            <a:endParaRPr lang="en-US" dirty="0">
              <a:solidFill>
                <a:srgbClr val="000000"/>
              </a:solidFill>
              <a:latin typeface="Calibri" panose="020F0502020204030204" pitchFamily="34" charset="0"/>
              <a:ea typeface="Calibri" panose="020F0502020204030204" pitchFamily="34" charset="0"/>
            </a:endParaRPr>
          </a:p>
        </p:txBody>
      </p:sp>
      <p:pic>
        <p:nvPicPr>
          <p:cNvPr id="3" name="Picture 2" descr="Word lovers rejoice as OK celebrates 175 years">
            <a:extLst>
              <a:ext uri="{FF2B5EF4-FFF2-40B4-BE49-F238E27FC236}">
                <a16:creationId xmlns:a16="http://schemas.microsoft.com/office/drawing/2014/main" id="{82A2F076-A33A-AFFC-7DF4-B5FE56AD64F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Effect>
                      <a14:saturation sat="300000"/>
                    </a14:imgEffect>
                    <a14:imgEffect>
                      <a14:brightnessContrast bright="-2000"/>
                    </a14:imgEffect>
                  </a14:imgLayer>
                </a14:imgProps>
              </a:ext>
              <a:ext uri="{28A0092B-C50C-407E-A947-70E740481C1C}">
                <a14:useLocalDpi xmlns:a14="http://schemas.microsoft.com/office/drawing/2010/main" val="0"/>
              </a:ext>
            </a:extLst>
          </a:blip>
          <a:srcRect/>
          <a:stretch>
            <a:fillRect/>
          </a:stretch>
        </p:blipFill>
        <p:spPr bwMode="auto">
          <a:xfrm>
            <a:off x="8349895" y="87976"/>
            <a:ext cx="2961233" cy="2220925"/>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4" name="Allowed">
            <a:hlinkClick r:id="" action="ppaction://media"/>
            <a:extLst>
              <a:ext uri="{FF2B5EF4-FFF2-40B4-BE49-F238E27FC236}">
                <a16:creationId xmlns:a16="http://schemas.microsoft.com/office/drawing/2014/main" id="{DFEA4CDF-DB3A-3C02-E82A-BC0EFBCA8A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43713" y="1277938"/>
            <a:ext cx="609600" cy="609600"/>
          </a:xfrm>
          <a:prstGeom prst="rect">
            <a:avLst/>
          </a:prstGeom>
        </p:spPr>
      </p:pic>
    </p:spTree>
    <p:extLst>
      <p:ext uri="{BB962C8B-B14F-4D97-AF65-F5344CB8AC3E}">
        <p14:creationId xmlns:p14="http://schemas.microsoft.com/office/powerpoint/2010/main" val="339350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7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3E760-6F0B-5C9E-C6F6-D6EFB7F34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C64D7-91A1-D668-9734-6CAD8EE90F18}"/>
              </a:ext>
            </a:extLst>
          </p:cNvPr>
          <p:cNvSpPr>
            <a:spLocks noGrp="1"/>
          </p:cNvSpPr>
          <p:nvPr>
            <p:ph type="title"/>
          </p:nvPr>
        </p:nvSpPr>
        <p:spPr>
          <a:xfrm>
            <a:off x="3671888" y="444619"/>
            <a:ext cx="4650477" cy="547512"/>
          </a:xfrm>
          <a:ln w="28575">
            <a:solidFill>
              <a:schemeClr val="tx1"/>
            </a:solidFill>
          </a:ln>
        </p:spPr>
        <p:txBody>
          <a:bodyPr>
            <a:normAutofit fontScale="90000"/>
          </a:bodyPr>
          <a:lstStyle/>
          <a:p>
            <a:r>
              <a:rPr lang="en-US" sz="3600" b="1" dirty="0"/>
              <a:t>WHAT IS NOT ALLOWED?</a:t>
            </a:r>
            <a:endParaRPr lang="en-US" sz="4000" b="1" dirty="0"/>
          </a:p>
        </p:txBody>
      </p:sp>
      <p:sp>
        <p:nvSpPr>
          <p:cNvPr id="4" name="TextBox 3">
            <a:extLst>
              <a:ext uri="{FF2B5EF4-FFF2-40B4-BE49-F238E27FC236}">
                <a16:creationId xmlns:a16="http://schemas.microsoft.com/office/drawing/2014/main" id="{383B809A-BFD4-744B-9416-F3724283846A}"/>
              </a:ext>
            </a:extLst>
          </p:cNvPr>
          <p:cNvSpPr txBox="1"/>
          <p:nvPr/>
        </p:nvSpPr>
        <p:spPr>
          <a:xfrm>
            <a:off x="233362" y="1066496"/>
            <a:ext cx="11725275" cy="5632311"/>
          </a:xfrm>
          <a:prstGeom prst="rect">
            <a:avLst/>
          </a:prstGeom>
          <a:noFill/>
        </p:spPr>
        <p:txBody>
          <a:bodyPr wrap="square">
            <a:spAutoFit/>
          </a:bodyPr>
          <a:lstStyle/>
          <a:p>
            <a:pPr marL="285750" lvl="0" indent="-285750">
              <a:buFont typeface="Arial" panose="020B0604020202020204" pitchFamily="34" charset="0"/>
              <a:buChar char="•"/>
            </a:pPr>
            <a:r>
              <a:rPr lang="en-US" dirty="0"/>
              <a:t>During breaks, candidates may not disrupt the virtual environment (e.g., browse the internet, check email, etc.).</a:t>
            </a:r>
          </a:p>
          <a:p>
            <a:pPr marL="285750" lvl="0" indent="-285750">
              <a:buFont typeface="Arial" panose="020B0604020202020204" pitchFamily="34" charset="0"/>
              <a:buChar char="•"/>
            </a:pPr>
            <a:r>
              <a:rPr lang="en-US" dirty="0"/>
              <a:t>No communication with anyone.</a:t>
            </a:r>
          </a:p>
          <a:p>
            <a:pPr marL="285750" lvl="0" indent="-285750">
              <a:buFont typeface="Arial" panose="020B0604020202020204" pitchFamily="34" charset="0"/>
              <a:buChar char="•"/>
            </a:pPr>
            <a:r>
              <a:rPr lang="en-US" dirty="0"/>
              <a:t>Candidates are expected to always remain professional and treat the proctors with respect. Aggressive behavior will not be tolerated including but not limited to verbal harassment, abusive or foul language, threats, failure to respond to proctor instructions. Incidents may result in test termination, additional fee and/or referral to the Board for disciplinary action.</a:t>
            </a:r>
          </a:p>
          <a:p>
            <a:pPr marL="285750" lvl="0" indent="-285750">
              <a:buFont typeface="Arial" panose="020B0604020202020204" pitchFamily="34" charset="0"/>
              <a:buChar char="•"/>
            </a:pPr>
            <a:r>
              <a:rPr lang="en-US" dirty="0"/>
              <a:t>Food is not permitted during testing without an accommodation.</a:t>
            </a:r>
          </a:p>
          <a:p>
            <a:pPr marL="285750" lvl="0" indent="-285750">
              <a:buFont typeface="Arial" panose="020B0604020202020204" pitchFamily="34" charset="0"/>
              <a:buChar char="•"/>
            </a:pPr>
            <a:r>
              <a:rPr lang="en-US" dirty="0"/>
              <a:t>Smoking/vaping/dipping/chewing or any form of tobacco may not be used during testing.</a:t>
            </a:r>
          </a:p>
          <a:p>
            <a:pPr marL="285750" lvl="0" indent="-285750">
              <a:buFont typeface="Arial" panose="020B0604020202020204" pitchFamily="34" charset="0"/>
              <a:buChar char="•"/>
            </a:pPr>
            <a:r>
              <a:rPr lang="en-US" dirty="0"/>
              <a:t>No writing instruments or writing paper.</a:t>
            </a:r>
          </a:p>
          <a:p>
            <a:pPr marL="285750" lvl="0" indent="-285750">
              <a:buFont typeface="Arial" panose="020B0604020202020204" pitchFamily="34" charset="0"/>
              <a:buChar char="•"/>
            </a:pPr>
            <a:r>
              <a:rPr lang="en-US" dirty="0"/>
              <a:t>Personal items (purses, wallets, sunglasses, watches, bracelets, arm bands, wrist bands, etc.) must be removed and out of sight.</a:t>
            </a:r>
          </a:p>
          <a:p>
            <a:pPr marL="285750" lvl="0" indent="-285750">
              <a:buFont typeface="Arial" panose="020B0604020202020204" pitchFamily="34" charset="0"/>
              <a:buChar char="•"/>
            </a:pPr>
            <a:r>
              <a:rPr lang="en-US" dirty="0"/>
              <a:t>Non-religious head coverings that obstruct the eyes must be adjusted or removed.</a:t>
            </a:r>
          </a:p>
          <a:p>
            <a:pPr marL="285750" lvl="0" indent="-285750">
              <a:buFont typeface="Arial" panose="020B0604020202020204" pitchFamily="34" charset="0"/>
              <a:buChar char="•"/>
            </a:pPr>
            <a:r>
              <a:rPr lang="en-US" dirty="0"/>
              <a:t>Religious Head Coverings – Candidate must attest that they do not have any recording or listening devices under the head covering.</a:t>
            </a:r>
          </a:p>
          <a:p>
            <a:pPr marL="285750" lvl="0" indent="-285750">
              <a:buFont typeface="Arial" panose="020B0604020202020204" pitchFamily="34" charset="0"/>
              <a:buChar char="•"/>
            </a:pPr>
            <a:r>
              <a:rPr lang="en-US" dirty="0"/>
              <a:t>No headphones, earbuds, or earplugs are permitted. Ears will be inspected by the proctor. Use of hearing aids must be an approved accommodation.</a:t>
            </a:r>
          </a:p>
          <a:p>
            <a:pPr marL="285750" lvl="0" indent="-285750">
              <a:buFont typeface="Arial" panose="020B0604020202020204" pitchFamily="34" charset="0"/>
              <a:buChar char="•"/>
            </a:pPr>
            <a:r>
              <a:rPr lang="en-US" dirty="0"/>
              <a:t>No calculators.</a:t>
            </a:r>
          </a:p>
          <a:p>
            <a:pPr marL="285750" lvl="0" indent="-285750">
              <a:buFont typeface="Arial" panose="020B0604020202020204" pitchFamily="34" charset="0"/>
              <a:buChar char="•"/>
            </a:pPr>
            <a:r>
              <a:rPr lang="en-US" dirty="0"/>
              <a:t>No copying, recording, photo devices, or other similar devices.</a:t>
            </a:r>
          </a:p>
          <a:p>
            <a:pPr marL="285750" lvl="0" indent="-285750" fontAlgn="base">
              <a:buFont typeface="Arial" panose="020B0604020202020204" pitchFamily="34" charset="0"/>
              <a:buChar char="•"/>
            </a:pPr>
            <a:r>
              <a:rPr lang="en-US" dirty="0"/>
              <a:t>No radio, television, or sound device may be operating in the background.</a:t>
            </a:r>
          </a:p>
          <a:p>
            <a:pPr marL="285750" indent="-285750">
              <a:buFont typeface="Arial" panose="020B0604020202020204" pitchFamily="34" charset="0"/>
              <a:buChar char="•"/>
            </a:pPr>
            <a:r>
              <a:rPr lang="en-US" dirty="0"/>
              <a:t>Remain seated unless approved by your proctor.</a:t>
            </a:r>
            <a:endParaRPr lang="en-US" dirty="0">
              <a:latin typeface="Arial" panose="020B0604020202020204" pitchFamily="34" charset="0"/>
              <a:cs typeface="Arial" panose="020B0604020202020204" pitchFamily="34" charset="0"/>
            </a:endParaRPr>
          </a:p>
        </p:txBody>
      </p:sp>
      <p:pic>
        <p:nvPicPr>
          <p:cNvPr id="5" name="Not allowed (2)">
            <a:hlinkClick r:id="" action="ppaction://media"/>
            <a:extLst>
              <a:ext uri="{FF2B5EF4-FFF2-40B4-BE49-F238E27FC236}">
                <a16:creationId xmlns:a16="http://schemas.microsoft.com/office/drawing/2014/main" id="{D841A6EA-F54E-C9A5-02D9-1C342BE7AF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38071" y="382531"/>
            <a:ext cx="609600" cy="609600"/>
          </a:xfrm>
          <a:prstGeom prst="rect">
            <a:avLst/>
          </a:prstGeom>
        </p:spPr>
      </p:pic>
    </p:spTree>
    <p:extLst>
      <p:ext uri="{BB962C8B-B14F-4D97-AF65-F5344CB8AC3E}">
        <p14:creationId xmlns:p14="http://schemas.microsoft.com/office/powerpoint/2010/main" val="160139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2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3E760-6F0B-5C9E-C6F6-D6EFB7F34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C64D7-91A1-D668-9734-6CAD8EE90F18}"/>
              </a:ext>
            </a:extLst>
          </p:cNvPr>
          <p:cNvSpPr>
            <a:spLocks noGrp="1"/>
          </p:cNvSpPr>
          <p:nvPr>
            <p:ph type="title"/>
          </p:nvPr>
        </p:nvSpPr>
        <p:spPr>
          <a:xfrm>
            <a:off x="3671888" y="444619"/>
            <a:ext cx="4848224" cy="547512"/>
          </a:xfrm>
          <a:ln w="28575">
            <a:solidFill>
              <a:schemeClr val="tx1"/>
            </a:solidFill>
          </a:ln>
        </p:spPr>
        <p:txBody>
          <a:bodyPr>
            <a:normAutofit fontScale="90000"/>
          </a:bodyPr>
          <a:lstStyle/>
          <a:p>
            <a:r>
              <a:rPr lang="en-US" sz="3600" b="1" dirty="0"/>
              <a:t>WHAT IS NOT ALLOWED?</a:t>
            </a:r>
            <a:endParaRPr lang="en-US" sz="4000" b="1" dirty="0"/>
          </a:p>
        </p:txBody>
      </p:sp>
      <p:pic>
        <p:nvPicPr>
          <p:cNvPr id="2050" name="Picture 2" descr="food allowed sign 53242477 Vector Art ...">
            <a:extLst>
              <a:ext uri="{FF2B5EF4-FFF2-40B4-BE49-F238E27FC236}">
                <a16:creationId xmlns:a16="http://schemas.microsoft.com/office/drawing/2014/main" id="{0593C35D-1DD9-6A9C-8EB6-617DC5DD7E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5822" y="1413289"/>
            <a:ext cx="1438236" cy="21612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O VAPING WITH BOARDER SIGN - DuraLabel">
            <a:extLst>
              <a:ext uri="{FF2B5EF4-FFF2-40B4-BE49-F238E27FC236}">
                <a16:creationId xmlns:a16="http://schemas.microsoft.com/office/drawing/2014/main" id="{31338A4F-9A3F-7583-95C0-81C1EAB169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764" r="15730" b="3174"/>
          <a:stretch>
            <a:fillRect/>
          </a:stretch>
        </p:blipFill>
        <p:spPr bwMode="auto">
          <a:xfrm>
            <a:off x="3036464" y="1413289"/>
            <a:ext cx="1450915" cy="21123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81B7CAA-49E1-10C0-48AD-76FEED24545F}"/>
              </a:ext>
            </a:extLst>
          </p:cNvPr>
          <p:cNvPicPr>
            <a:picLocks noChangeAspect="1"/>
          </p:cNvPicPr>
          <p:nvPr/>
        </p:nvPicPr>
        <p:blipFill>
          <a:blip r:embed="rId5"/>
          <a:stretch>
            <a:fillRect/>
          </a:stretch>
        </p:blipFill>
        <p:spPr>
          <a:xfrm>
            <a:off x="3628597" y="4474576"/>
            <a:ext cx="1388306" cy="1388306"/>
          </a:xfrm>
          <a:prstGeom prst="rect">
            <a:avLst/>
          </a:prstGeom>
        </p:spPr>
      </p:pic>
      <p:pic>
        <p:nvPicPr>
          <p:cNvPr id="9" name="Picture 8">
            <a:extLst>
              <a:ext uri="{FF2B5EF4-FFF2-40B4-BE49-F238E27FC236}">
                <a16:creationId xmlns:a16="http://schemas.microsoft.com/office/drawing/2014/main" id="{54232262-21D7-83F3-2E6D-D6E22B529494}"/>
              </a:ext>
            </a:extLst>
          </p:cNvPr>
          <p:cNvPicPr>
            <a:picLocks noChangeAspect="1"/>
          </p:cNvPicPr>
          <p:nvPr/>
        </p:nvPicPr>
        <p:blipFill>
          <a:blip r:embed="rId6"/>
          <a:stretch>
            <a:fillRect/>
          </a:stretch>
        </p:blipFill>
        <p:spPr>
          <a:xfrm>
            <a:off x="5206110" y="1394631"/>
            <a:ext cx="1779779" cy="2143125"/>
          </a:xfrm>
          <a:prstGeom prst="rect">
            <a:avLst/>
          </a:prstGeom>
        </p:spPr>
      </p:pic>
      <p:pic>
        <p:nvPicPr>
          <p:cNvPr id="11" name="Picture 10">
            <a:extLst>
              <a:ext uri="{FF2B5EF4-FFF2-40B4-BE49-F238E27FC236}">
                <a16:creationId xmlns:a16="http://schemas.microsoft.com/office/drawing/2014/main" id="{C030E536-9676-0056-F084-EEC76E4F95FB}"/>
              </a:ext>
            </a:extLst>
          </p:cNvPr>
          <p:cNvPicPr>
            <a:picLocks noChangeAspect="1"/>
          </p:cNvPicPr>
          <p:nvPr/>
        </p:nvPicPr>
        <p:blipFill>
          <a:blip r:embed="rId7"/>
          <a:srcRect b="6959"/>
          <a:stretch>
            <a:fillRect/>
          </a:stretch>
        </p:blipFill>
        <p:spPr>
          <a:xfrm>
            <a:off x="414388" y="4445540"/>
            <a:ext cx="1392599" cy="1397651"/>
          </a:xfrm>
          <a:prstGeom prst="rect">
            <a:avLst/>
          </a:prstGeom>
        </p:spPr>
      </p:pic>
      <p:pic>
        <p:nvPicPr>
          <p:cNvPr id="2056" name="Picture 8" descr="No Cursing Sign Vector, No Cursing, No ...">
            <a:extLst>
              <a:ext uri="{FF2B5EF4-FFF2-40B4-BE49-F238E27FC236}">
                <a16:creationId xmlns:a16="http://schemas.microsoft.com/office/drawing/2014/main" id="{10F83E48-6611-F248-C4F1-D3620278C25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472" t="7035" r="6198" b="9447"/>
          <a:stretch>
            <a:fillRect/>
          </a:stretch>
        </p:blipFill>
        <p:spPr bwMode="auto">
          <a:xfrm>
            <a:off x="2002117" y="4445540"/>
            <a:ext cx="1484925" cy="138830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No Paper Pencil Sign Stock Vector ...">
            <a:extLst>
              <a:ext uri="{FF2B5EF4-FFF2-40B4-BE49-F238E27FC236}">
                <a16:creationId xmlns:a16="http://schemas.microsoft.com/office/drawing/2014/main" id="{9A248AB4-E7C9-8CA9-4629-D458DAC6E5B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7902"/>
          <a:stretch>
            <a:fillRect/>
          </a:stretch>
        </p:blipFill>
        <p:spPr bwMode="auto">
          <a:xfrm>
            <a:off x="10030330" y="4445540"/>
            <a:ext cx="1556837" cy="153292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ign,No Headphones Or Earbuds Allowed Sign">
            <a:extLst>
              <a:ext uri="{FF2B5EF4-FFF2-40B4-BE49-F238E27FC236}">
                <a16:creationId xmlns:a16="http://schemas.microsoft.com/office/drawing/2014/main" id="{27C4B0D3-4E92-4AFD-27CD-F11B4C550C2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890" t="21903" r="25508" b="10100"/>
          <a:stretch>
            <a:fillRect/>
          </a:stretch>
        </p:blipFill>
        <p:spPr bwMode="auto">
          <a:xfrm>
            <a:off x="7704620" y="1425381"/>
            <a:ext cx="1540950" cy="211237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No Calculators Vinyl Sticker ...">
            <a:extLst>
              <a:ext uri="{FF2B5EF4-FFF2-40B4-BE49-F238E27FC236}">
                <a16:creationId xmlns:a16="http://schemas.microsoft.com/office/drawing/2014/main" id="{D9554F34-FF70-2806-19C8-C97163DF440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77369" y="4445540"/>
            <a:ext cx="1323434" cy="132343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Workplace, Warning, Safety ...">
            <a:extLst>
              <a:ext uri="{FF2B5EF4-FFF2-40B4-BE49-F238E27FC236}">
                <a16:creationId xmlns:a16="http://schemas.microsoft.com/office/drawing/2014/main" id="{759893D8-03E1-7D07-D460-2F9BB7D142F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9503" r="18096"/>
          <a:stretch>
            <a:fillRect/>
          </a:stretch>
        </p:blipFill>
        <p:spPr bwMode="auto">
          <a:xfrm>
            <a:off x="9973334" y="1422369"/>
            <a:ext cx="1337326"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14,150 No Radio Sign Royalty-Free ...">
            <a:extLst>
              <a:ext uri="{FF2B5EF4-FFF2-40B4-BE49-F238E27FC236}">
                <a16:creationId xmlns:a16="http://schemas.microsoft.com/office/drawing/2014/main" id="{6527468D-BEE0-0C1E-B64F-A15CBC6170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47507" y="4523067"/>
            <a:ext cx="1244571" cy="137896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Flat Raster No Watches Icon Stock ...">
            <a:extLst>
              <a:ext uri="{FF2B5EF4-FFF2-40B4-BE49-F238E27FC236}">
                <a16:creationId xmlns:a16="http://schemas.microsoft.com/office/drawing/2014/main" id="{4498329D-D5F4-2F9F-D810-2182E215D84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71413" y="4454884"/>
            <a:ext cx="1388307" cy="1388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129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47FC0-9763-8459-465C-08B71EA10B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7A084-305B-8337-C02E-BADE6C8A89BA}"/>
              </a:ext>
            </a:extLst>
          </p:cNvPr>
          <p:cNvSpPr>
            <a:spLocks noGrp="1"/>
          </p:cNvSpPr>
          <p:nvPr>
            <p:ph type="title"/>
          </p:nvPr>
        </p:nvSpPr>
        <p:spPr>
          <a:xfrm>
            <a:off x="3371850" y="157014"/>
            <a:ext cx="4758359" cy="547512"/>
          </a:xfrm>
          <a:ln w="28575">
            <a:solidFill>
              <a:schemeClr val="tx1"/>
            </a:solidFill>
          </a:ln>
        </p:spPr>
        <p:txBody>
          <a:bodyPr>
            <a:normAutofit/>
          </a:bodyPr>
          <a:lstStyle/>
          <a:p>
            <a:r>
              <a:rPr lang="en-US" sz="3200" b="1" dirty="0"/>
              <a:t>PROCTOR INTERVENTION</a:t>
            </a:r>
          </a:p>
        </p:txBody>
      </p:sp>
      <p:sp>
        <p:nvSpPr>
          <p:cNvPr id="4" name="TextBox 3">
            <a:extLst>
              <a:ext uri="{FF2B5EF4-FFF2-40B4-BE49-F238E27FC236}">
                <a16:creationId xmlns:a16="http://schemas.microsoft.com/office/drawing/2014/main" id="{777A4A50-79ED-9C9B-0107-D197808B2912}"/>
              </a:ext>
            </a:extLst>
          </p:cNvPr>
          <p:cNvSpPr txBox="1"/>
          <p:nvPr/>
        </p:nvSpPr>
        <p:spPr>
          <a:xfrm>
            <a:off x="274948" y="704526"/>
            <a:ext cx="8789923" cy="5909310"/>
          </a:xfrm>
          <a:prstGeom prst="rect">
            <a:avLst/>
          </a:prstGeom>
          <a:noFill/>
        </p:spPr>
        <p:txBody>
          <a:bodyPr wrap="square">
            <a:spAutoFit/>
          </a:bodyPr>
          <a:lstStyle/>
          <a:p>
            <a:r>
              <a:rPr lang="en-US" b="1" dirty="0"/>
              <a:t>Proctor Intervention</a:t>
            </a:r>
            <a:endParaRPr lang="en-US" dirty="0"/>
          </a:p>
          <a:p>
            <a:r>
              <a:rPr lang="en-US" dirty="0"/>
              <a:t>The proctor may intervene to actions or behaviors that are not allowed. Actions and behaviors that will be flagged during a test:</a:t>
            </a:r>
          </a:p>
          <a:p>
            <a:r>
              <a:rPr lang="en-US" dirty="0"/>
              <a:t> </a:t>
            </a:r>
          </a:p>
          <a:p>
            <a:pPr marL="285750" lvl="0" indent="-285750">
              <a:buFont typeface="Arial" panose="020B0604020202020204" pitchFamily="34" charset="0"/>
              <a:buChar char="•"/>
            </a:pPr>
            <a:r>
              <a:rPr lang="en-US" b="1" dirty="0"/>
              <a:t>Talking out loud: </a:t>
            </a:r>
            <a:r>
              <a:rPr lang="en-US" dirty="0"/>
              <a:t>Unless you have accommodation, talking or whispering aloud during the test is not permitted.</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Being out of camera view: </a:t>
            </a:r>
            <a:r>
              <a:rPr lang="en-US" dirty="0"/>
              <a:t>Your face, chin to forehead, must always be in the camera view.</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Anyone entering your testing area: </a:t>
            </a:r>
            <a:r>
              <a:rPr lang="en-US" dirty="0"/>
              <a:t>You may not have anyone else in your testing location with you.</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Anyone talking to you while you are in your testing area: </a:t>
            </a:r>
            <a:r>
              <a:rPr lang="en-US" dirty="0"/>
              <a:t>Additional noises, including other people talking to you, while you are taking your test are not allowed.</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Looking off-screen: </a:t>
            </a:r>
            <a:r>
              <a:rPr lang="en-US" dirty="0"/>
              <a:t>Your eyes must stay within the parameters outlined in this CIB.</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Using materials that are not allowed: </a:t>
            </a:r>
            <a:r>
              <a:rPr lang="en-US" dirty="0"/>
              <a:t>No unauthorized materials are allowed for this test. Phones and recording devices are prohibited.</a:t>
            </a:r>
          </a:p>
          <a:p>
            <a:pPr marL="285750" lvl="0" indent="-285750">
              <a:buFont typeface="Arial" panose="020B0604020202020204" pitchFamily="34" charset="0"/>
              <a:buChar char="•"/>
            </a:pPr>
            <a:endParaRPr lang="en-US" dirty="0"/>
          </a:p>
        </p:txBody>
      </p:sp>
      <p:pic>
        <p:nvPicPr>
          <p:cNvPr id="6146" name="Picture 2" descr="Referee Throwing Yellow Flag - Sports ...">
            <a:extLst>
              <a:ext uri="{FF2B5EF4-FFF2-40B4-BE49-F238E27FC236}">
                <a16:creationId xmlns:a16="http://schemas.microsoft.com/office/drawing/2014/main" id="{4ACE42C7-4184-268F-438E-55D4C925A0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15271" y="2007353"/>
            <a:ext cx="2701781" cy="2701781"/>
          </a:xfrm>
          <a:prstGeom prst="rect">
            <a:avLst/>
          </a:prstGeom>
          <a:noFill/>
          <a:extLst>
            <a:ext uri="{909E8E84-426E-40DD-AFC4-6F175D3DCCD1}">
              <a14:hiddenFill xmlns:a14="http://schemas.microsoft.com/office/drawing/2010/main">
                <a:solidFill>
                  <a:srgbClr val="FFFFFF"/>
                </a:solidFill>
              </a14:hiddenFill>
            </a:ext>
          </a:extLst>
        </p:spPr>
      </p:pic>
      <p:pic>
        <p:nvPicPr>
          <p:cNvPr id="3" name="Intervention">
            <a:hlinkClick r:id="" action="ppaction://media"/>
            <a:extLst>
              <a:ext uri="{FF2B5EF4-FFF2-40B4-BE49-F238E27FC236}">
                <a16:creationId xmlns:a16="http://schemas.microsoft.com/office/drawing/2014/main" id="{3EB8E3AE-75E3-D501-6531-201B03D37C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2171" y="94926"/>
            <a:ext cx="609600" cy="609600"/>
          </a:xfrm>
          <a:prstGeom prst="rect">
            <a:avLst/>
          </a:prstGeom>
        </p:spPr>
      </p:pic>
    </p:spTree>
    <p:extLst>
      <p:ext uri="{BB962C8B-B14F-4D97-AF65-F5344CB8AC3E}">
        <p14:creationId xmlns:p14="http://schemas.microsoft.com/office/powerpoint/2010/main" val="239622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14632-84E3-F2F8-24B0-E2FD69C7DE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B735A-F265-961E-7A7B-C5A7A6CF0D63}"/>
              </a:ext>
            </a:extLst>
          </p:cNvPr>
          <p:cNvSpPr>
            <a:spLocks noGrp="1"/>
          </p:cNvSpPr>
          <p:nvPr>
            <p:ph type="title"/>
          </p:nvPr>
        </p:nvSpPr>
        <p:spPr>
          <a:xfrm>
            <a:off x="3054285" y="157014"/>
            <a:ext cx="6315957" cy="547512"/>
          </a:xfrm>
          <a:ln w="28575">
            <a:solidFill>
              <a:schemeClr val="tx1"/>
            </a:solidFill>
          </a:ln>
        </p:spPr>
        <p:txBody>
          <a:bodyPr>
            <a:normAutofit/>
          </a:bodyPr>
          <a:lstStyle/>
          <a:p>
            <a:r>
              <a:rPr lang="en-US" sz="3200" b="1" dirty="0"/>
              <a:t>PROCTOR INTERVENTION (cont.)</a:t>
            </a:r>
          </a:p>
        </p:txBody>
      </p:sp>
      <p:sp>
        <p:nvSpPr>
          <p:cNvPr id="4" name="TextBox 3">
            <a:extLst>
              <a:ext uri="{FF2B5EF4-FFF2-40B4-BE49-F238E27FC236}">
                <a16:creationId xmlns:a16="http://schemas.microsoft.com/office/drawing/2014/main" id="{7CB336EB-2DFF-9972-6790-A343872ED19B}"/>
              </a:ext>
            </a:extLst>
          </p:cNvPr>
          <p:cNvSpPr txBox="1"/>
          <p:nvPr/>
        </p:nvSpPr>
        <p:spPr>
          <a:xfrm>
            <a:off x="274948" y="704526"/>
            <a:ext cx="11357728" cy="5909310"/>
          </a:xfrm>
          <a:prstGeom prst="rect">
            <a:avLst/>
          </a:prstGeom>
          <a:noFill/>
        </p:spPr>
        <p:txBody>
          <a:bodyPr wrap="square">
            <a:spAutoFit/>
          </a:bodyPr>
          <a:lstStyle/>
          <a:p>
            <a:pPr marL="285750" lvl="0" indent="-285750">
              <a:buFont typeface="Arial" panose="020B0604020202020204" pitchFamily="34" charset="0"/>
              <a:buChar char="•"/>
            </a:pPr>
            <a:r>
              <a:rPr lang="en-US" b="1" dirty="0"/>
              <a:t>Taking pictures or screenshots of the test: </a:t>
            </a:r>
            <a:r>
              <a:rPr lang="en-US" dirty="0"/>
              <a:t>Taking pictures, including screenshots, is not permitted. If you are using a Mac, your proctor will disable the ability to use your keyboard screenshot hotkeys. </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Copying and/or pasting any elements of the test: </a:t>
            </a:r>
            <a:r>
              <a:rPr lang="en-US" dirty="0"/>
              <a:t>The</a:t>
            </a:r>
            <a:r>
              <a:rPr lang="en-US" b="1" dirty="0"/>
              <a:t> </a:t>
            </a:r>
            <a:r>
              <a:rPr lang="en-US" dirty="0"/>
              <a:t>system will not allow you to copy and paste any content from your test. Regardless of whether you can or cannot perform this function, the system will capture all events of copy and paste that occur. </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Using a virtual machine: </a:t>
            </a:r>
            <a:r>
              <a:rPr lang="en-US" dirty="0"/>
              <a:t>Virtual machines can be detected through the pre-test system check and are not permitted.</a:t>
            </a:r>
          </a:p>
          <a:p>
            <a:pPr marL="285750" lvl="0" indent="-285750">
              <a:buFont typeface="Arial" panose="020B0604020202020204" pitchFamily="34" charset="0"/>
              <a:buChar char="•"/>
            </a:pPr>
            <a:r>
              <a:rPr lang="en-US" dirty="0"/>
              <a:t> </a:t>
            </a:r>
          </a:p>
          <a:p>
            <a:pPr marL="285750" lvl="0" indent="-285750">
              <a:buFont typeface="Arial" panose="020B0604020202020204" pitchFamily="34" charset="0"/>
              <a:buChar char="•"/>
            </a:pPr>
            <a:r>
              <a:rPr lang="en-US" b="1" dirty="0"/>
              <a:t> Using a secondary monitor: </a:t>
            </a:r>
            <a:r>
              <a:rPr lang="en-US" dirty="0"/>
              <a:t>You may only use one monitor connected to one computer during your test.</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 Leaving your seat: </a:t>
            </a:r>
            <a:r>
              <a:rPr lang="en-US" dirty="0"/>
              <a:t>You must have prior approval from the proctor.</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 Using tobacco: </a:t>
            </a:r>
            <a:r>
              <a:rPr lang="en-US" dirty="0"/>
              <a:t>Smoking/vaping/dipping/chewing or any form of tobacco is not permitted.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FF0000"/>
                </a:solidFill>
              </a:rPr>
              <a:t>WARNING! REMINDER: </a:t>
            </a:r>
            <a:r>
              <a:rPr lang="en-US" dirty="0"/>
              <a:t>All tests and test items are the sole property of NC Code Officials Qualification Board. No test items shall be copied, saved, or shared during or following the test. Any candidate caught or suspected of harvesting, sharing test items or test content, releasing confidential test materials, or participating in fraudulent test-taking practices will be reported to the Board and disciplinary actions taken, up to and including permanent revocation of your application, license, civil penalties, and criminal charges.</a:t>
            </a:r>
          </a:p>
        </p:txBody>
      </p:sp>
      <p:pic>
        <p:nvPicPr>
          <p:cNvPr id="3" name="Intervention 2">
            <a:hlinkClick r:id="" action="ppaction://media"/>
            <a:extLst>
              <a:ext uri="{FF2B5EF4-FFF2-40B4-BE49-F238E27FC236}">
                <a16:creationId xmlns:a16="http://schemas.microsoft.com/office/drawing/2014/main" id="{3B2401C7-D21F-0720-A1E2-EB61BE0E67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17472" y="94926"/>
            <a:ext cx="609600" cy="609600"/>
          </a:xfrm>
          <a:prstGeom prst="rect">
            <a:avLst/>
          </a:prstGeom>
        </p:spPr>
      </p:pic>
    </p:spTree>
    <p:extLst>
      <p:ext uri="{BB962C8B-B14F-4D97-AF65-F5344CB8AC3E}">
        <p14:creationId xmlns:p14="http://schemas.microsoft.com/office/powerpoint/2010/main" val="212566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9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7DC42-E97D-C91B-7601-02AD4B7D8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3E7C2-AC18-B08E-07D4-7B8A4FC0AF76}"/>
              </a:ext>
            </a:extLst>
          </p:cNvPr>
          <p:cNvSpPr>
            <a:spLocks noGrp="1"/>
          </p:cNvSpPr>
          <p:nvPr>
            <p:ph type="title"/>
          </p:nvPr>
        </p:nvSpPr>
        <p:spPr>
          <a:xfrm>
            <a:off x="2323478" y="314626"/>
            <a:ext cx="7325967" cy="547512"/>
          </a:xfrm>
          <a:ln w="28575">
            <a:solidFill>
              <a:schemeClr val="tx1"/>
            </a:solidFill>
          </a:ln>
        </p:spPr>
        <p:txBody>
          <a:bodyPr>
            <a:noAutofit/>
          </a:bodyPr>
          <a:lstStyle/>
          <a:p>
            <a:r>
              <a:rPr lang="en-US" sz="3200" b="1" dirty="0"/>
              <a:t>PART 6 – TEST DAY AND AFTER THE TEST</a:t>
            </a:r>
          </a:p>
        </p:txBody>
      </p:sp>
      <p:sp>
        <p:nvSpPr>
          <p:cNvPr id="10" name="TextBox 9">
            <a:extLst>
              <a:ext uri="{FF2B5EF4-FFF2-40B4-BE49-F238E27FC236}">
                <a16:creationId xmlns:a16="http://schemas.microsoft.com/office/drawing/2014/main" id="{453C7E62-DD19-38C9-C4B9-D4B43C8376BC}"/>
              </a:ext>
            </a:extLst>
          </p:cNvPr>
          <p:cNvSpPr txBox="1"/>
          <p:nvPr/>
        </p:nvSpPr>
        <p:spPr>
          <a:xfrm>
            <a:off x="1080706" y="1326755"/>
            <a:ext cx="9811512" cy="3693319"/>
          </a:xfrm>
          <a:prstGeom prst="rect">
            <a:avLst/>
          </a:prstGeom>
          <a:noFill/>
        </p:spPr>
        <p:txBody>
          <a:bodyPr wrap="square">
            <a:spAutoFit/>
          </a:bodyPr>
          <a:lstStyle/>
          <a:p>
            <a:pPr marL="0" marR="0">
              <a:buNone/>
            </a:pPr>
            <a:r>
              <a:rPr lang="en-US" b="1" dirty="0">
                <a:effectLst/>
                <a:latin typeface="Aptos" panose="020B0004020202020204" pitchFamily="34" charset="0"/>
                <a:ea typeface="Times New Roman" panose="02020603050405020304" pitchFamily="18" charset="0"/>
              </a:rPr>
              <a:t>XX.</a:t>
            </a:r>
            <a:r>
              <a:rPr lang="en-US" b="0" dirty="0">
                <a:effectLst/>
                <a:latin typeface="Aptos" panose="020B0004020202020204" pitchFamily="34" charset="0"/>
                <a:ea typeface="Times New Roman" panose="02020603050405020304" pitchFamily="18" charset="0"/>
              </a:rPr>
              <a:t> </a:t>
            </a:r>
            <a:r>
              <a:rPr lang="en-US" b="1" dirty="0">
                <a:effectLst/>
                <a:latin typeface="Aptos" panose="020B0004020202020204" pitchFamily="34" charset="0"/>
                <a:ea typeface="Times New Roman" panose="02020603050405020304" pitchFamily="18" charset="0"/>
              </a:rPr>
              <a:t>WHAT TO EXPECT ON TEST DAY </a:t>
            </a:r>
          </a:p>
          <a:p>
            <a:pPr marL="0" marR="0">
              <a:buNone/>
            </a:pPr>
            <a:r>
              <a:rPr lang="en-US" sz="1200" b="1" dirty="0">
                <a:effectLst/>
                <a:latin typeface="Aptos" panose="020B0004020202020204" pitchFamily="34" charset="0"/>
                <a:ea typeface="Times New Roman" panose="02020603050405020304" pitchFamily="18" charset="0"/>
              </a:rPr>
              <a:t> </a:t>
            </a:r>
          </a:p>
          <a:p>
            <a:pPr marL="0" marR="0">
              <a:buNone/>
            </a:pPr>
            <a:r>
              <a:rPr lang="en-US" b="1" dirty="0">
                <a:solidFill>
                  <a:srgbClr val="FF0000"/>
                </a:solidFill>
                <a:effectLst/>
                <a:latin typeface="Aptos" panose="020B0004020202020204" pitchFamily="34" charset="0"/>
                <a:ea typeface="Times New Roman" panose="02020603050405020304" pitchFamily="18" charset="0"/>
              </a:rPr>
              <a:t>IMPORTANT:</a:t>
            </a:r>
            <a:r>
              <a:rPr lang="en-US" b="0" dirty="0">
                <a:solidFill>
                  <a:srgbClr val="FF0000"/>
                </a:solidFill>
                <a:effectLst/>
                <a:latin typeface="Aptos" panose="020B0004020202020204" pitchFamily="34" charset="0"/>
                <a:ea typeface="Times New Roman" panose="02020603050405020304" pitchFamily="18" charset="0"/>
              </a:rPr>
              <a:t> </a:t>
            </a:r>
            <a:endParaRPr lang="en-US" b="1" dirty="0">
              <a:effectLst/>
              <a:latin typeface="Aptos" panose="020B0004020202020204" pitchFamily="34" charset="0"/>
              <a:ea typeface="Times New Roman" panose="02020603050405020304" pitchFamily="18" charset="0"/>
            </a:endParaRPr>
          </a:p>
          <a:p>
            <a:pPr marL="0" marR="0">
              <a:buNone/>
            </a:pPr>
            <a:r>
              <a:rPr lang="en-US" b="0" dirty="0">
                <a:solidFill>
                  <a:srgbClr val="FF0000"/>
                </a:solidFill>
                <a:effectLst/>
                <a:latin typeface="Aptos" panose="020B0004020202020204" pitchFamily="34" charset="0"/>
                <a:ea typeface="Times New Roman" panose="02020603050405020304" pitchFamily="18" charset="0"/>
              </a:rPr>
              <a:t> </a:t>
            </a:r>
            <a:endParaRPr lang="en-US" sz="1200" b="1" dirty="0">
              <a:effectLst/>
              <a:latin typeface="Aptos" panose="020B0004020202020204" pitchFamily="34" charset="0"/>
              <a:ea typeface="Times New Roman" panose="02020603050405020304" pitchFamily="18" charset="0"/>
            </a:endParaRPr>
          </a:p>
          <a:p>
            <a:pPr marL="285750" marR="0" indent="-285750">
              <a:buFont typeface="Arial" panose="020B0604020202020204" pitchFamily="34" charset="0"/>
              <a:buChar char="•"/>
            </a:pPr>
            <a:r>
              <a:rPr lang="en-US" b="0" dirty="0">
                <a:solidFill>
                  <a:srgbClr val="000000"/>
                </a:solidFill>
                <a:effectLst/>
                <a:latin typeface="Aptos" panose="020B0004020202020204" pitchFamily="34" charset="0"/>
                <a:ea typeface="Times New Roman" panose="02020603050405020304" pitchFamily="18" charset="0"/>
              </a:rPr>
              <a:t>If your codebook is bound and tabbed in accordance with the CIB and the proctor insists you need to remove the tabs, you can refuse the exam and reschedule, no loss of eligibility and no additional fees.</a:t>
            </a:r>
            <a:endParaRPr lang="en-US" b="1" dirty="0">
              <a:effectLst/>
              <a:latin typeface="Aptos" panose="020B0004020202020204" pitchFamily="34" charset="0"/>
              <a:ea typeface="Times New Roman" panose="02020603050405020304" pitchFamily="18" charset="0"/>
            </a:endParaRPr>
          </a:p>
          <a:p>
            <a:pPr marL="285750" marR="0" indent="-285750">
              <a:buFont typeface="Arial" panose="020B0604020202020204" pitchFamily="34" charset="0"/>
              <a:buChar char="•"/>
            </a:pPr>
            <a:endParaRPr lang="en-US" sz="1200" b="1" dirty="0">
              <a:effectLst/>
              <a:latin typeface="Aptos" panose="020B0004020202020204" pitchFamily="34" charset="0"/>
              <a:ea typeface="Times New Roman" panose="02020603050405020304" pitchFamily="18" charset="0"/>
            </a:endParaRPr>
          </a:p>
          <a:p>
            <a:pPr marL="285750" marR="0" indent="-285750">
              <a:buFont typeface="Arial" panose="020B0604020202020204" pitchFamily="34" charset="0"/>
              <a:buChar char="•"/>
            </a:pPr>
            <a:r>
              <a:rPr lang="en-US" b="0" dirty="0">
                <a:solidFill>
                  <a:srgbClr val="000000"/>
                </a:solidFill>
                <a:effectLst/>
                <a:latin typeface="Aptos" panose="020B0004020202020204" pitchFamily="34" charset="0"/>
                <a:ea typeface="Times New Roman" panose="02020603050405020304" pitchFamily="18" charset="0"/>
              </a:rPr>
              <a:t>To reduce stress from extended check-in time, have your testing area as clear as possible. See sections on TEST AREA and PHYSICAL AREA CHECK.</a:t>
            </a:r>
            <a:r>
              <a:rPr lang="en-US" b="1" dirty="0">
                <a:solidFill>
                  <a:srgbClr val="000000"/>
                </a:solidFill>
                <a:effectLst/>
                <a:latin typeface="Aptos" panose="020B0004020202020204" pitchFamily="34" charset="0"/>
                <a:ea typeface="Times New Roman" panose="02020603050405020304" pitchFamily="18" charset="0"/>
              </a:rPr>
              <a:t> </a:t>
            </a:r>
            <a:endParaRPr lang="en-US" b="1" dirty="0">
              <a:effectLst/>
              <a:latin typeface="Aptos" panose="020B0004020202020204" pitchFamily="34" charset="0"/>
              <a:ea typeface="Times New Roman" panose="02020603050405020304" pitchFamily="18" charset="0"/>
            </a:endParaRPr>
          </a:p>
          <a:p>
            <a:pPr marL="285750" marR="0" indent="-285750" fontAlgn="base">
              <a:buFont typeface="Arial" panose="020B0604020202020204" pitchFamily="34" charset="0"/>
              <a:buChar char="•"/>
            </a:pPr>
            <a:endParaRPr lang="en-US" sz="1200" kern="100" dirty="0">
              <a:effectLst/>
              <a:latin typeface="Aptos" panose="020B00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kern="0" dirty="0">
                <a:solidFill>
                  <a:srgbClr val="000000"/>
                </a:solidFill>
                <a:effectLst/>
                <a:latin typeface="Aptos" panose="020B0004020202020204" pitchFamily="34" charset="0"/>
                <a:ea typeface="Times New Roman" panose="02020603050405020304" pitchFamily="18" charset="0"/>
              </a:rPr>
              <a:t>The proctor will state the accommodation(s) on file. If they cannot verify and allow the accommodation(s), let them know you want to reschedule the test. Immediately, send an email explaining the issue to </a:t>
            </a:r>
            <a:r>
              <a:rPr lang="en-US" u="sng" kern="0" dirty="0">
                <a:solidFill>
                  <a:srgbClr val="0563C1"/>
                </a:solidFill>
                <a:effectLst/>
                <a:latin typeface="Aptos" panose="020B0004020202020204" pitchFamily="34" charset="0"/>
                <a:ea typeface="Times New Roman" panose="02020603050405020304" pitchFamily="18" charset="0"/>
                <a:cs typeface="Times New Roman" panose="02020603050405020304" pitchFamily="18" charset="0"/>
                <a:hlinkClick r:id="rId5"/>
              </a:rPr>
              <a:t>osfm.quest@ncdoi.gov</a:t>
            </a:r>
            <a:r>
              <a:rPr lang="en-US" kern="0" dirty="0">
                <a:effectLst/>
                <a:latin typeface="Aptos" panose="020B0004020202020204" pitchFamily="34" charset="0"/>
                <a:ea typeface="Times New Roman" panose="02020603050405020304" pitchFamily="18" charset="0"/>
              </a:rPr>
              <a:t>.</a:t>
            </a:r>
            <a:endParaRPr lang="en-US" dirty="0">
              <a:latin typeface="Aptos" panose="020B0004020202020204" pitchFamily="34" charset="0"/>
            </a:endParaRPr>
          </a:p>
        </p:txBody>
      </p:sp>
      <p:pic>
        <p:nvPicPr>
          <p:cNvPr id="3" name="Test Day">
            <a:hlinkClick r:id="" action="ppaction://media"/>
            <a:extLst>
              <a:ext uri="{FF2B5EF4-FFF2-40B4-BE49-F238E27FC236}">
                <a16:creationId xmlns:a16="http://schemas.microsoft.com/office/drawing/2014/main" id="{FBB3C19B-2736-D4A2-0DDA-017FED6747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71075" y="412750"/>
            <a:ext cx="609600" cy="609600"/>
          </a:xfrm>
          <a:prstGeom prst="rect">
            <a:avLst/>
          </a:prstGeom>
        </p:spPr>
      </p:pic>
    </p:spTree>
    <p:extLst>
      <p:ext uri="{BB962C8B-B14F-4D97-AF65-F5344CB8AC3E}">
        <p14:creationId xmlns:p14="http://schemas.microsoft.com/office/powerpoint/2010/main" val="10549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7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992C1-61EC-5652-7019-17C39B088C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6C83EE-3DB0-50DD-DBBA-6D90E6A399AD}"/>
              </a:ext>
            </a:extLst>
          </p:cNvPr>
          <p:cNvSpPr>
            <a:spLocks noGrp="1"/>
          </p:cNvSpPr>
          <p:nvPr>
            <p:ph type="title"/>
          </p:nvPr>
        </p:nvSpPr>
        <p:spPr>
          <a:xfrm>
            <a:off x="3789866" y="220920"/>
            <a:ext cx="4612267" cy="547512"/>
          </a:xfrm>
          <a:ln w="28575">
            <a:solidFill>
              <a:schemeClr val="tx1"/>
            </a:solidFill>
          </a:ln>
        </p:spPr>
        <p:txBody>
          <a:bodyPr>
            <a:noAutofit/>
          </a:bodyPr>
          <a:lstStyle/>
          <a:p>
            <a:r>
              <a:rPr lang="en-US" sz="3200" b="1" dirty="0">
                <a:ea typeface="Times New Roman" panose="02020603050405020304" pitchFamily="18" charset="0"/>
              </a:rPr>
              <a:t>LOGGING INTO THE TEST</a:t>
            </a:r>
          </a:p>
        </p:txBody>
      </p:sp>
      <p:pic>
        <p:nvPicPr>
          <p:cNvPr id="6" name="Picture 5" descr="Graphical user interface, text&#10;&#10;AI-generated content may be incorrect.">
            <a:extLst>
              <a:ext uri="{FF2B5EF4-FFF2-40B4-BE49-F238E27FC236}">
                <a16:creationId xmlns:a16="http://schemas.microsoft.com/office/drawing/2014/main" id="{142A2862-B372-D0C7-568B-6D32475E0149}"/>
              </a:ext>
            </a:extLst>
          </p:cNvPr>
          <p:cNvPicPr>
            <a:picLocks noChangeAspect="1"/>
          </p:cNvPicPr>
          <p:nvPr/>
        </p:nvPicPr>
        <p:blipFill rotWithShape="1">
          <a:blip r:embed="rId5"/>
          <a:srcRect l="35933" t="16622" r="36967" b="21437"/>
          <a:stretch>
            <a:fillRect/>
          </a:stretch>
        </p:blipFill>
        <p:spPr bwMode="auto">
          <a:xfrm>
            <a:off x="1064675" y="1222462"/>
            <a:ext cx="2266265" cy="2751894"/>
          </a:xfrm>
          <a:prstGeom prst="rect">
            <a:avLst/>
          </a:prstGeom>
          <a:ln>
            <a:solidFill>
              <a:schemeClr val="tx1"/>
            </a:solidFill>
          </a:ln>
          <a:extLst>
            <a:ext uri="{53640926-AAD7-44D8-BBD7-CCE9431645EC}">
              <a14:shadowObscured xmlns:a14="http://schemas.microsoft.com/office/drawing/2010/main"/>
            </a:ext>
          </a:extLst>
        </p:spPr>
      </p:pic>
      <p:pic>
        <p:nvPicPr>
          <p:cNvPr id="7" name="Picture 6" descr="Graphical user interface, text, application, email, website&#10;&#10;AI-generated content may be incorrect.">
            <a:extLst>
              <a:ext uri="{FF2B5EF4-FFF2-40B4-BE49-F238E27FC236}">
                <a16:creationId xmlns:a16="http://schemas.microsoft.com/office/drawing/2014/main" id="{DCEE20C1-FE6A-F631-B2D3-4AF7F2CF5241}"/>
              </a:ext>
            </a:extLst>
          </p:cNvPr>
          <p:cNvPicPr>
            <a:picLocks noChangeAspect="1"/>
          </p:cNvPicPr>
          <p:nvPr/>
        </p:nvPicPr>
        <p:blipFill rotWithShape="1">
          <a:blip r:embed="rId6"/>
          <a:srcRect l="351" t="15290" r="88113" b="58347"/>
          <a:stretch>
            <a:fillRect/>
          </a:stretch>
        </p:blipFill>
        <p:spPr bwMode="auto">
          <a:xfrm>
            <a:off x="4271237" y="1230919"/>
            <a:ext cx="2303456" cy="2750859"/>
          </a:xfrm>
          <a:prstGeom prst="rect">
            <a:avLst/>
          </a:prstGeom>
          <a:ln>
            <a:solidFill>
              <a:schemeClr val="tx1"/>
            </a:solidFill>
          </a:ln>
          <a:extLst>
            <a:ext uri="{53640926-AAD7-44D8-BBD7-CCE9431645EC}">
              <a14:shadowObscured xmlns:a14="http://schemas.microsoft.com/office/drawing/2010/main"/>
            </a:ext>
          </a:extLst>
        </p:spPr>
      </p:pic>
      <p:pic>
        <p:nvPicPr>
          <p:cNvPr id="8" name="Picture 7" descr="Graphical user interface, text, application, email, website&#10;&#10;AI-generated content may be incorrect.">
            <a:extLst>
              <a:ext uri="{FF2B5EF4-FFF2-40B4-BE49-F238E27FC236}">
                <a16:creationId xmlns:a16="http://schemas.microsoft.com/office/drawing/2014/main" id="{863B6141-83D7-74C8-63F9-4D7B83834251}"/>
              </a:ext>
            </a:extLst>
          </p:cNvPr>
          <p:cNvPicPr>
            <a:picLocks noChangeAspect="1"/>
          </p:cNvPicPr>
          <p:nvPr/>
        </p:nvPicPr>
        <p:blipFill rotWithShape="1">
          <a:blip r:embed="rId6"/>
          <a:srcRect l="69556" t="15057" b="44580"/>
          <a:stretch>
            <a:fillRect/>
          </a:stretch>
        </p:blipFill>
        <p:spPr bwMode="auto">
          <a:xfrm>
            <a:off x="7443216" y="1244186"/>
            <a:ext cx="3732182" cy="2737592"/>
          </a:xfrm>
          <a:prstGeom prst="rect">
            <a:avLst/>
          </a:prstGeom>
          <a:ln>
            <a:solidFill>
              <a:schemeClr val="tx1"/>
            </a:solid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0BB551A1-3F69-1606-0184-86BDE8A94329}"/>
              </a:ext>
            </a:extLst>
          </p:cNvPr>
          <p:cNvSpPr txBox="1"/>
          <p:nvPr/>
        </p:nvSpPr>
        <p:spPr>
          <a:xfrm>
            <a:off x="1064675" y="866723"/>
            <a:ext cx="9894480" cy="378565"/>
          </a:xfrm>
          <a:prstGeom prst="rect">
            <a:avLst/>
          </a:prstGeom>
          <a:noFill/>
        </p:spPr>
        <p:txBody>
          <a:bodyPr wrap="square">
            <a:spAutoFit/>
          </a:bodyPr>
          <a:lstStyle/>
          <a:p>
            <a:pPr marL="0" marR="0" indent="457200">
              <a:lnSpc>
                <a:spcPct val="107000"/>
              </a:lnSpc>
              <a:spcAft>
                <a:spcPts val="800"/>
              </a:spcAft>
              <a:buNone/>
            </a:pPr>
            <a:r>
              <a:rPr lang="en-US" b="1" kern="100" dirty="0">
                <a:effectLst/>
                <a:latin typeface="Aptos" panose="020B0004020202020204" pitchFamily="34" charset="0"/>
                <a:ea typeface="Calibri" panose="020F0502020204030204" pitchFamily="34" charset="0"/>
                <a:cs typeface="Times New Roman" panose="02020603050405020304" pitchFamily="18" charset="0"/>
              </a:rPr>
              <a:t>    Step 1                      </a:t>
            </a:r>
            <a:r>
              <a:rPr lang="en-US" kern="100" dirty="0">
                <a:effectLst/>
                <a:latin typeface="Aptos" panose="020B0004020202020204" pitchFamily="34" charset="0"/>
                <a:ea typeface="Calibri" panose="020F0502020204030204" pitchFamily="34" charset="0"/>
                <a:cs typeface="Times New Roman" panose="02020603050405020304" pitchFamily="18" charset="0"/>
              </a:rPr>
              <a:t>  		      </a:t>
            </a:r>
            <a:r>
              <a:rPr lang="en-US" b="1" kern="100" dirty="0">
                <a:solidFill>
                  <a:srgbClr val="00B050"/>
                </a:solidFill>
                <a:effectLst/>
                <a:latin typeface="Aptos" panose="020B0004020202020204" pitchFamily="34" charset="0"/>
                <a:ea typeface="Calibri" panose="020F0502020204030204" pitchFamily="34" charset="0"/>
                <a:cs typeface="Times New Roman" panose="02020603050405020304" pitchFamily="18" charset="0"/>
              </a:rPr>
              <a:t>Step 2			           </a:t>
            </a:r>
            <a:r>
              <a:rPr lang="en-US" b="1"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rPr>
              <a:t>Step 3</a:t>
            </a:r>
            <a:endParaRPr lang="en-US" kern="100" dirty="0">
              <a:effectLst/>
              <a:latin typeface="Aptos" panose="020B0004020202020204" pitchFamily="34" charset="0"/>
              <a:ea typeface="Calibri" panose="020F0502020204030204" pitchFamily="34" charset="0"/>
              <a:cs typeface="Times New Roman" panose="02020603050405020304" pitchFamily="18" charset="0"/>
            </a:endParaRPr>
          </a:p>
        </p:txBody>
      </p:sp>
      <p:pic>
        <p:nvPicPr>
          <p:cNvPr id="7169" name="Picture 1" descr="Graphical user interface, text, website&#10;&#10;AI-generated content may be incorrect.">
            <a:extLst>
              <a:ext uri="{FF2B5EF4-FFF2-40B4-BE49-F238E27FC236}">
                <a16:creationId xmlns:a16="http://schemas.microsoft.com/office/drawing/2014/main" id="{AA2CEE73-F7D2-2A1E-E7D6-7C764080A2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5767" t="22411" r="6824" b="64029"/>
          <a:stretch>
            <a:fillRect/>
          </a:stretch>
        </p:blipFill>
        <p:spPr bwMode="auto">
          <a:xfrm>
            <a:off x="8612905" y="5392749"/>
            <a:ext cx="1282210" cy="1254337"/>
          </a:xfrm>
          <a:prstGeom prst="rect">
            <a:avLst/>
          </a:prstGeom>
          <a:noFill/>
          <a:extLst>
            <a:ext uri="{909E8E84-426E-40DD-AFC4-6F175D3DCCD1}">
              <a14:hiddenFill xmlns:a14="http://schemas.microsoft.com/office/drawing/2010/main">
                <a:solidFill>
                  <a:srgbClr val="FFFFFF"/>
                </a:solidFill>
              </a14:hiddenFill>
            </a:ext>
          </a:extLst>
        </p:spPr>
      </p:pic>
      <p:sp>
        <p:nvSpPr>
          <p:cNvPr id="5" name="Circle: Hollow 4">
            <a:extLst>
              <a:ext uri="{FF2B5EF4-FFF2-40B4-BE49-F238E27FC236}">
                <a16:creationId xmlns:a16="http://schemas.microsoft.com/office/drawing/2014/main" id="{99662B89-4060-564C-AC3A-BC63EF56AAEE}"/>
              </a:ext>
            </a:extLst>
          </p:cNvPr>
          <p:cNvSpPr/>
          <p:nvPr/>
        </p:nvSpPr>
        <p:spPr>
          <a:xfrm>
            <a:off x="10277857" y="5392748"/>
            <a:ext cx="1282210" cy="1211849"/>
          </a:xfrm>
          <a:prstGeom prst="donut">
            <a:avLst>
              <a:gd name="adj" fmla="val 8299"/>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9" name="Isosceles Triangle 8">
            <a:extLst>
              <a:ext uri="{FF2B5EF4-FFF2-40B4-BE49-F238E27FC236}">
                <a16:creationId xmlns:a16="http://schemas.microsoft.com/office/drawing/2014/main" id="{07B0EB14-97E1-7583-8392-1D05C3FE198D}"/>
              </a:ext>
            </a:extLst>
          </p:cNvPr>
          <p:cNvSpPr/>
          <p:nvPr/>
        </p:nvSpPr>
        <p:spPr>
          <a:xfrm rot="5240429">
            <a:off x="10728014" y="5754848"/>
            <a:ext cx="462280" cy="41148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ectangle 4">
            <a:extLst>
              <a:ext uri="{FF2B5EF4-FFF2-40B4-BE49-F238E27FC236}">
                <a16:creationId xmlns:a16="http://schemas.microsoft.com/office/drawing/2014/main" id="{E6C8C024-C227-F350-CAD6-70F1DF91C09C}"/>
              </a:ext>
            </a:extLst>
          </p:cNvPr>
          <p:cNvSpPr>
            <a:spLocks noChangeArrowheads="1"/>
          </p:cNvSpPr>
          <p:nvPr/>
        </p:nvSpPr>
        <p:spPr bwMode="auto">
          <a:xfrm>
            <a:off x="530043" y="4046590"/>
            <a:ext cx="10992817"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The “</a:t>
            </a:r>
            <a:r>
              <a:rPr kumimoji="0" lang="en-US" altLang="en-US" b="1" i="0" u="none" strike="noStrike" cap="none" normalizeH="0" baseline="0" dirty="0">
                <a:ln>
                  <a:noFill/>
                </a:ln>
                <a:solidFill>
                  <a:schemeClr val="tx1"/>
                </a:solidFill>
                <a:effectLst/>
                <a:ea typeface="Calibri" panose="020F0502020204030204" pitchFamily="34" charset="0"/>
                <a:cs typeface="Arial" panose="020B0604020202020204" pitchFamily="34" charset="0"/>
              </a:rPr>
              <a:t>Actions Calendar</a:t>
            </a: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 button will change to a blue</a:t>
            </a:r>
            <a:r>
              <a:rPr kumimoji="0" lang="en-US" altLang="en-US" b="1" i="0" u="none" strike="noStrike" cap="none" normalizeH="0" baseline="0" dirty="0">
                <a:ln>
                  <a:noFill/>
                </a:ln>
                <a:solidFill>
                  <a:srgbClr val="0070C0"/>
                </a:solidFill>
                <a:effectLst/>
                <a:ea typeface="Calibri" panose="020F0502020204030204" pitchFamily="34" charset="0"/>
                <a:cs typeface="Arial" panose="020B0604020202020204" pitchFamily="34" charset="0"/>
              </a:rPr>
              <a:t> "Play"</a:t>
            </a:r>
            <a:r>
              <a:rPr kumimoji="0" lang="en-US" altLang="en-US" b="0" i="0" u="none" strike="noStrike" cap="none" normalizeH="0" baseline="0" dirty="0">
                <a:ln>
                  <a:noFill/>
                </a:ln>
                <a:solidFill>
                  <a:srgbClr val="0070C0"/>
                </a:solidFill>
                <a:effectLst/>
                <a:ea typeface="Calibri" panose="020F0502020204030204" pitchFamily="34" charset="0"/>
                <a:cs typeface="Arial" panose="020B0604020202020204" pitchFamily="34" charset="0"/>
              </a:rPr>
              <a:t> </a:t>
            </a: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button for the assessment approximately five minutes before the scheduled start time. Until this time, the button appears as a calendar. Once you are within five minutes of the assessment time, it will transform into the "Start" button.</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bmk="_Hlk215752270">
                <a:ln>
                  <a:noFill/>
                </a:ln>
                <a:solidFill>
                  <a:srgbClr val="FF0000"/>
                </a:solidFill>
                <a:effectLst/>
                <a:ea typeface="Calibri" panose="020F0502020204030204" pitchFamily="34" charset="0"/>
                <a:cs typeface="Arial" panose="020B0604020202020204" pitchFamily="34" charset="0"/>
              </a:rPr>
              <a:t>NOTE: </a:t>
            </a:r>
            <a:r>
              <a:rPr kumimoji="0" lang="en-US" altLang="en-US" b="0" i="0" u="none" strike="noStrike" cap="none" normalizeH="0" baseline="0" dirty="0" bmk="_Hlk215752270">
                <a:ln>
                  <a:noFill/>
                </a:ln>
                <a:solidFill>
                  <a:schemeClr val="tx1"/>
                </a:solidFill>
                <a:effectLst/>
                <a:ea typeface="Calibri" panose="020F0502020204030204" pitchFamily="34" charset="0"/>
                <a:cs typeface="Arial" panose="020B0604020202020204" pitchFamily="34" charset="0"/>
              </a:rPr>
              <a:t>If the Play Button does not appear 5 minutes prior to the test start time, do not panic. Sometimes it doesn’t appear until test time. This delay will not impact your test time.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bmk="_Hlk215752270">
              <a:ea typeface="Calibri" panose="020F0502020204030204" pitchFamily="34" charset="0"/>
              <a:cs typeface="Arial" panose="020B0604020202020204" pitchFamily="34" charset="0"/>
            </a:endParaRPr>
          </a:p>
          <a:p>
            <a:pPr eaLnBrk="0" fontAlgn="base" hangingPunct="0">
              <a:spcBef>
                <a:spcPct val="0"/>
              </a:spcBef>
              <a:spcAft>
                <a:spcPct val="0"/>
              </a:spcAft>
            </a:pPr>
            <a:r>
              <a:rPr lang="en-US" altLang="en-US" b="1" dirty="0">
                <a:ea typeface="Calibri" panose="020F0502020204030204" pitchFamily="34" charset="0"/>
                <a:cs typeface="Arial" panose="020B0604020202020204" pitchFamily="34" charset="0"/>
              </a:rPr>
              <a:t>Step 4. </a:t>
            </a:r>
            <a:r>
              <a:rPr lang="en-US" altLang="en-US" dirty="0">
                <a:ea typeface="Calibri" panose="020F0502020204030204" pitchFamily="34" charset="0"/>
                <a:cs typeface="Arial" panose="020B0604020202020204" pitchFamily="34" charset="0"/>
              </a:rPr>
              <a:t>Click the </a:t>
            </a:r>
            <a:r>
              <a:rPr lang="en-US" altLang="en-US" b="1" dirty="0">
                <a:solidFill>
                  <a:srgbClr val="0070C0"/>
                </a:solidFill>
                <a:ea typeface="Calibri" panose="020F0502020204030204" pitchFamily="34" charset="0"/>
                <a:cs typeface="Arial" panose="020B0604020202020204" pitchFamily="34" charset="0"/>
              </a:rPr>
              <a:t>Play button</a:t>
            </a:r>
            <a:r>
              <a:rPr lang="en-US" altLang="en-US" dirty="0">
                <a:solidFill>
                  <a:srgbClr val="0070C0"/>
                </a:solidFill>
                <a:ea typeface="Calibri" panose="020F0502020204030204" pitchFamily="34" charset="0"/>
                <a:cs typeface="Arial" panose="020B0604020202020204" pitchFamily="34" charset="0"/>
              </a:rPr>
              <a:t> </a:t>
            </a:r>
            <a:r>
              <a:rPr lang="en-US" altLang="en-US" dirty="0">
                <a:ea typeface="Calibri" panose="020F0502020204030204" pitchFamily="34" charset="0"/>
                <a:cs typeface="Arial" panose="020B0604020202020204" pitchFamily="34" charset="0"/>
              </a:rPr>
              <a:t>to enter the test process</a:t>
            </a:r>
            <a:endParaRPr 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p:txBody>
      </p:sp>
      <p:sp>
        <p:nvSpPr>
          <p:cNvPr id="12" name="Rectangle 5">
            <a:extLst>
              <a:ext uri="{FF2B5EF4-FFF2-40B4-BE49-F238E27FC236}">
                <a16:creationId xmlns:a16="http://schemas.microsoft.com/office/drawing/2014/main" id="{7FEA6613-B121-3448-F7DD-ECF8B203E322}"/>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6">
            <a:extLst>
              <a:ext uri="{FF2B5EF4-FFF2-40B4-BE49-F238E27FC236}">
                <a16:creationId xmlns:a16="http://schemas.microsoft.com/office/drawing/2014/main" id="{1727DB0E-A515-0CD2-838F-CB1810F86364}"/>
              </a:ext>
            </a:extLst>
          </p:cNvPr>
          <p:cNvSpPr>
            <a:spLocks noChangeArrowheads="1"/>
          </p:cNvSpPr>
          <p:nvPr/>
        </p:nvSpPr>
        <p:spPr bwMode="auto">
          <a:xfrm>
            <a:off x="0" y="1512243"/>
            <a:ext cx="13099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6" name="Rectangle 15">
            <a:extLst>
              <a:ext uri="{FF2B5EF4-FFF2-40B4-BE49-F238E27FC236}">
                <a16:creationId xmlns:a16="http://schemas.microsoft.com/office/drawing/2014/main" id="{DA79D4EF-CE67-EEFA-20BD-DAAC784E69B0}"/>
              </a:ext>
            </a:extLst>
          </p:cNvPr>
          <p:cNvSpPr/>
          <p:nvPr/>
        </p:nvSpPr>
        <p:spPr>
          <a:xfrm>
            <a:off x="1715325" y="2134711"/>
            <a:ext cx="964963" cy="234368"/>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Aft>
                <a:spcPts val="800"/>
              </a:spcAft>
              <a:buNone/>
            </a:pPr>
            <a:r>
              <a:rPr lang="en-US" sz="11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E5F8EDCF-5AA0-D62F-4032-4A46B0414439}"/>
              </a:ext>
            </a:extLst>
          </p:cNvPr>
          <p:cNvSpPr/>
          <p:nvPr/>
        </p:nvSpPr>
        <p:spPr>
          <a:xfrm>
            <a:off x="9541363" y="2529883"/>
            <a:ext cx="1271487" cy="32257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 name="Logging in">
            <a:hlinkClick r:id="" action="ppaction://media"/>
            <a:extLst>
              <a:ext uri="{FF2B5EF4-FFF2-40B4-BE49-F238E27FC236}">
                <a16:creationId xmlns:a16="http://schemas.microsoft.com/office/drawing/2014/main" id="{8947FBF6-9B87-9F35-B543-766CD393F98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99094" y="168431"/>
            <a:ext cx="609600" cy="609600"/>
          </a:xfrm>
          <a:prstGeom prst="rect">
            <a:avLst/>
          </a:prstGeom>
        </p:spPr>
      </p:pic>
    </p:spTree>
    <p:extLst>
      <p:ext uri="{BB962C8B-B14F-4D97-AF65-F5344CB8AC3E}">
        <p14:creationId xmlns:p14="http://schemas.microsoft.com/office/powerpoint/2010/main" val="407614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9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E6EB8-11A6-A482-3588-5CD238721F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233E9-F547-54C2-5559-7EC473960C3A}"/>
              </a:ext>
            </a:extLst>
          </p:cNvPr>
          <p:cNvSpPr>
            <a:spLocks noGrp="1"/>
          </p:cNvSpPr>
          <p:nvPr>
            <p:ph type="title"/>
          </p:nvPr>
        </p:nvSpPr>
        <p:spPr>
          <a:xfrm>
            <a:off x="3002601" y="304799"/>
            <a:ext cx="5660136" cy="609601"/>
          </a:xfrm>
          <a:ln w="28575">
            <a:solidFill>
              <a:schemeClr val="tx1"/>
            </a:solidFill>
          </a:ln>
        </p:spPr>
        <p:txBody>
          <a:bodyPr>
            <a:normAutofit/>
          </a:bodyPr>
          <a:lstStyle/>
          <a:p>
            <a:r>
              <a:rPr lang="en-US" sz="3200" b="1" dirty="0"/>
              <a:t>Presenting Reference Materials</a:t>
            </a:r>
          </a:p>
        </p:txBody>
      </p:sp>
      <p:pic>
        <p:nvPicPr>
          <p:cNvPr id="5" name="Picture 4">
            <a:extLst>
              <a:ext uri="{FF2B5EF4-FFF2-40B4-BE49-F238E27FC236}">
                <a16:creationId xmlns:a16="http://schemas.microsoft.com/office/drawing/2014/main" id="{F48B34D3-7FC9-AD57-020E-36442EB7C2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399504D9-6D45-0E76-69D4-C6D4AE271BCA}"/>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37FB121E-2895-B74F-96A4-BDED2B3DD700}"/>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BB256D27-5221-8A89-FE9C-8340894916F3}"/>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A74A1A3F-4A99-78AC-3EFC-F21DCCAF137E}"/>
              </a:ext>
            </a:extLst>
          </p:cNvPr>
          <p:cNvSpPr>
            <a:spLocks noChangeArrowheads="1"/>
          </p:cNvSpPr>
          <p:nvPr/>
        </p:nvSpPr>
        <p:spPr bwMode="auto">
          <a:xfrm>
            <a:off x="331918" y="1138936"/>
            <a:ext cx="1131753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b="1" dirty="0">
                <a:solidFill>
                  <a:srgbClr val="FF0000"/>
                </a:solidFill>
              </a:rPr>
              <a:t>WARNING: </a:t>
            </a:r>
            <a:r>
              <a:rPr lang="en-US" dirty="0"/>
              <a:t>On test day you will be required to present reference materials during the room scan. You must show them to the proctor before the test begins. You will be required to SLOWLY flip through the pages of your reference materials to allow the proctor to determine consistency throughout the text. Using unauthorized materials is a serious violation that can lead to a canceled score and the loss of an eligibility.</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112805F0-C206-CA4F-3976-CDD87C327E4F}"/>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a:extLst>
              <a:ext uri="{FF2B5EF4-FFF2-40B4-BE49-F238E27FC236}">
                <a16:creationId xmlns:a16="http://schemas.microsoft.com/office/drawing/2014/main" id="{3CB63E6D-CD7B-30B7-F6CA-41101B9588D7}"/>
              </a:ext>
            </a:extLst>
          </p:cNvPr>
          <p:cNvPicPr>
            <a:picLocks noChangeAspect="1"/>
          </p:cNvPicPr>
          <p:nvPr/>
        </p:nvPicPr>
        <p:blipFill rotWithShape="1">
          <a:blip r:embed="rId6"/>
          <a:srcRect t="11152" r="33452" b="5340"/>
          <a:stretch>
            <a:fillRect/>
          </a:stretch>
        </p:blipFill>
        <p:spPr bwMode="auto">
          <a:xfrm>
            <a:off x="496541" y="2921638"/>
            <a:ext cx="3507105" cy="2365375"/>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E751FB1F-E2AB-C5E2-F9D2-69FFCC664497}"/>
              </a:ext>
            </a:extLst>
          </p:cNvPr>
          <p:cNvPicPr>
            <a:picLocks noChangeAspect="1"/>
          </p:cNvPicPr>
          <p:nvPr/>
        </p:nvPicPr>
        <p:blipFill rotWithShape="1">
          <a:blip r:embed="rId7"/>
          <a:srcRect l="34504" r="24680" b="50997"/>
          <a:stretch>
            <a:fillRect/>
          </a:stretch>
        </p:blipFill>
        <p:spPr bwMode="auto">
          <a:xfrm>
            <a:off x="4342130" y="2899785"/>
            <a:ext cx="3503344" cy="2365375"/>
          </a:xfrm>
          <a:prstGeom prst="rect">
            <a:avLst/>
          </a:prstGeom>
          <a:ln>
            <a:noFill/>
          </a:ln>
          <a:extLst>
            <a:ext uri="{53640926-AAD7-44D8-BBD7-CCE9431645EC}">
              <a14:shadowObscured xmlns:a14="http://schemas.microsoft.com/office/drawing/2010/main"/>
            </a:ext>
          </a:extLst>
        </p:spPr>
      </p:pic>
      <p:sp>
        <p:nvSpPr>
          <p:cNvPr id="10" name="Freeform: Shape 9">
            <a:extLst>
              <a:ext uri="{FF2B5EF4-FFF2-40B4-BE49-F238E27FC236}">
                <a16:creationId xmlns:a16="http://schemas.microsoft.com/office/drawing/2014/main" id="{33DC7181-618A-3046-806A-D0B3B9635CCE}"/>
              </a:ext>
            </a:extLst>
          </p:cNvPr>
          <p:cNvSpPr/>
          <p:nvPr/>
        </p:nvSpPr>
        <p:spPr>
          <a:xfrm rot="21382023">
            <a:off x="5039005" y="3018785"/>
            <a:ext cx="753324" cy="1297129"/>
          </a:xfrm>
          <a:custGeom>
            <a:avLst/>
            <a:gdLst>
              <a:gd name="csX0" fmla="*/ 0 w 485818"/>
              <a:gd name="csY0" fmla="*/ 0 h 409575"/>
              <a:gd name="csX1" fmla="*/ 28575 w 485818"/>
              <a:gd name="csY1" fmla="*/ 228600 h 409575"/>
              <a:gd name="csX2" fmla="*/ 38100 w 485818"/>
              <a:gd name="csY2" fmla="*/ 257175 h 409575"/>
              <a:gd name="csX3" fmla="*/ 66675 w 485818"/>
              <a:gd name="csY3" fmla="*/ 285750 h 409575"/>
              <a:gd name="csX4" fmla="*/ 114300 w 485818"/>
              <a:gd name="csY4" fmla="*/ 352425 h 409575"/>
              <a:gd name="csX5" fmla="*/ 123825 w 485818"/>
              <a:gd name="csY5" fmla="*/ 381000 h 409575"/>
              <a:gd name="csX6" fmla="*/ 266700 w 485818"/>
              <a:gd name="csY6" fmla="*/ 409575 h 409575"/>
              <a:gd name="csX7" fmla="*/ 352425 w 485818"/>
              <a:gd name="csY7" fmla="*/ 400050 h 409575"/>
              <a:gd name="csX8" fmla="*/ 390525 w 485818"/>
              <a:gd name="csY8" fmla="*/ 342900 h 409575"/>
              <a:gd name="csX9" fmla="*/ 400050 w 485818"/>
              <a:gd name="csY9" fmla="*/ 285750 h 409575"/>
              <a:gd name="csX10" fmla="*/ 438150 w 485818"/>
              <a:gd name="csY10" fmla="*/ 238125 h 409575"/>
              <a:gd name="csX11" fmla="*/ 457200 w 485818"/>
              <a:gd name="csY11" fmla="*/ 209550 h 409575"/>
              <a:gd name="csX12" fmla="*/ 466725 w 485818"/>
              <a:gd name="csY12" fmla="*/ 152400 h 409575"/>
              <a:gd name="csX13" fmla="*/ 476250 w 485818"/>
              <a:gd name="csY13" fmla="*/ 123825 h 409575"/>
              <a:gd name="csX14" fmla="*/ 485775 w 485818"/>
              <a:gd name="csY14" fmla="*/ 57150 h 409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85818" h="409575">
                <a:moveTo>
                  <a:pt x="0" y="0"/>
                </a:moveTo>
                <a:cubicBezTo>
                  <a:pt x="26562" y="132811"/>
                  <a:pt x="-11433" y="-64790"/>
                  <a:pt x="28575" y="228600"/>
                </a:cubicBezTo>
                <a:cubicBezTo>
                  <a:pt x="29932" y="238548"/>
                  <a:pt x="32531" y="248821"/>
                  <a:pt x="38100" y="257175"/>
                </a:cubicBezTo>
                <a:cubicBezTo>
                  <a:pt x="45572" y="268383"/>
                  <a:pt x="57150" y="276225"/>
                  <a:pt x="66675" y="285750"/>
                </a:cubicBezTo>
                <a:cubicBezTo>
                  <a:pt x="88196" y="350314"/>
                  <a:pt x="57801" y="273326"/>
                  <a:pt x="114300" y="352425"/>
                </a:cubicBezTo>
                <a:cubicBezTo>
                  <a:pt x="120136" y="360595"/>
                  <a:pt x="115048" y="376124"/>
                  <a:pt x="123825" y="381000"/>
                </a:cubicBezTo>
                <a:cubicBezTo>
                  <a:pt x="149262" y="395132"/>
                  <a:pt x="236312" y="405234"/>
                  <a:pt x="266700" y="409575"/>
                </a:cubicBezTo>
                <a:cubicBezTo>
                  <a:pt x="295275" y="406400"/>
                  <a:pt x="327111" y="413681"/>
                  <a:pt x="352425" y="400050"/>
                </a:cubicBezTo>
                <a:cubicBezTo>
                  <a:pt x="372584" y="389195"/>
                  <a:pt x="390525" y="342900"/>
                  <a:pt x="390525" y="342900"/>
                </a:cubicBezTo>
                <a:cubicBezTo>
                  <a:pt x="393700" y="323850"/>
                  <a:pt x="392058" y="303332"/>
                  <a:pt x="400050" y="285750"/>
                </a:cubicBezTo>
                <a:cubicBezTo>
                  <a:pt x="408463" y="267242"/>
                  <a:pt x="425952" y="254389"/>
                  <a:pt x="438150" y="238125"/>
                </a:cubicBezTo>
                <a:cubicBezTo>
                  <a:pt x="445019" y="228967"/>
                  <a:pt x="450850" y="219075"/>
                  <a:pt x="457200" y="209550"/>
                </a:cubicBezTo>
                <a:cubicBezTo>
                  <a:pt x="460375" y="190500"/>
                  <a:pt x="462535" y="171253"/>
                  <a:pt x="466725" y="152400"/>
                </a:cubicBezTo>
                <a:cubicBezTo>
                  <a:pt x="468903" y="142599"/>
                  <a:pt x="473815" y="133565"/>
                  <a:pt x="476250" y="123825"/>
                </a:cubicBezTo>
                <a:cubicBezTo>
                  <a:pt x="487020" y="80744"/>
                  <a:pt x="485775" y="88165"/>
                  <a:pt x="485775" y="57150"/>
                </a:cubicBezTo>
              </a:path>
            </a:pathLst>
          </a:custGeom>
          <a:solidFill>
            <a:srgbClr val="A5A5A5"/>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1" name="Picture 10">
            <a:extLst>
              <a:ext uri="{FF2B5EF4-FFF2-40B4-BE49-F238E27FC236}">
                <a16:creationId xmlns:a16="http://schemas.microsoft.com/office/drawing/2014/main" id="{68A78758-101E-16AB-5175-D353AA7FBFE2}"/>
              </a:ext>
            </a:extLst>
          </p:cNvPr>
          <p:cNvPicPr>
            <a:picLocks noChangeAspect="1"/>
          </p:cNvPicPr>
          <p:nvPr/>
        </p:nvPicPr>
        <p:blipFill rotWithShape="1">
          <a:blip r:embed="rId8"/>
          <a:srcRect l="34727" r="24680" b="50143"/>
          <a:stretch>
            <a:fillRect/>
          </a:stretch>
        </p:blipFill>
        <p:spPr bwMode="auto">
          <a:xfrm>
            <a:off x="8111236" y="2881950"/>
            <a:ext cx="3538220" cy="2444750"/>
          </a:xfrm>
          <a:prstGeom prst="rect">
            <a:avLst/>
          </a:prstGeom>
          <a:ln>
            <a:noFill/>
          </a:ln>
          <a:extLst>
            <a:ext uri="{53640926-AAD7-44D8-BBD7-CCE9431645EC}">
              <a14:shadowObscured xmlns:a14="http://schemas.microsoft.com/office/drawing/2010/main"/>
            </a:ext>
          </a:extLst>
        </p:spPr>
      </p:pic>
      <p:sp>
        <p:nvSpPr>
          <p:cNvPr id="12" name="Freeform: Shape 11">
            <a:extLst>
              <a:ext uri="{FF2B5EF4-FFF2-40B4-BE49-F238E27FC236}">
                <a16:creationId xmlns:a16="http://schemas.microsoft.com/office/drawing/2014/main" id="{0A880D62-38CE-80E6-7BD7-08E9B3904717}"/>
              </a:ext>
            </a:extLst>
          </p:cNvPr>
          <p:cNvSpPr/>
          <p:nvPr/>
        </p:nvSpPr>
        <p:spPr>
          <a:xfrm rot="21382023">
            <a:off x="8759904" y="3021381"/>
            <a:ext cx="831850" cy="1190354"/>
          </a:xfrm>
          <a:custGeom>
            <a:avLst/>
            <a:gdLst>
              <a:gd name="csX0" fmla="*/ 0 w 485818"/>
              <a:gd name="csY0" fmla="*/ 0 h 409575"/>
              <a:gd name="csX1" fmla="*/ 28575 w 485818"/>
              <a:gd name="csY1" fmla="*/ 228600 h 409575"/>
              <a:gd name="csX2" fmla="*/ 38100 w 485818"/>
              <a:gd name="csY2" fmla="*/ 257175 h 409575"/>
              <a:gd name="csX3" fmla="*/ 66675 w 485818"/>
              <a:gd name="csY3" fmla="*/ 285750 h 409575"/>
              <a:gd name="csX4" fmla="*/ 114300 w 485818"/>
              <a:gd name="csY4" fmla="*/ 352425 h 409575"/>
              <a:gd name="csX5" fmla="*/ 123825 w 485818"/>
              <a:gd name="csY5" fmla="*/ 381000 h 409575"/>
              <a:gd name="csX6" fmla="*/ 266700 w 485818"/>
              <a:gd name="csY6" fmla="*/ 409575 h 409575"/>
              <a:gd name="csX7" fmla="*/ 352425 w 485818"/>
              <a:gd name="csY7" fmla="*/ 400050 h 409575"/>
              <a:gd name="csX8" fmla="*/ 390525 w 485818"/>
              <a:gd name="csY8" fmla="*/ 342900 h 409575"/>
              <a:gd name="csX9" fmla="*/ 400050 w 485818"/>
              <a:gd name="csY9" fmla="*/ 285750 h 409575"/>
              <a:gd name="csX10" fmla="*/ 438150 w 485818"/>
              <a:gd name="csY10" fmla="*/ 238125 h 409575"/>
              <a:gd name="csX11" fmla="*/ 457200 w 485818"/>
              <a:gd name="csY11" fmla="*/ 209550 h 409575"/>
              <a:gd name="csX12" fmla="*/ 466725 w 485818"/>
              <a:gd name="csY12" fmla="*/ 152400 h 409575"/>
              <a:gd name="csX13" fmla="*/ 476250 w 485818"/>
              <a:gd name="csY13" fmla="*/ 123825 h 409575"/>
              <a:gd name="csX14" fmla="*/ 485775 w 485818"/>
              <a:gd name="csY14" fmla="*/ 57150 h 409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85818" h="409575">
                <a:moveTo>
                  <a:pt x="0" y="0"/>
                </a:moveTo>
                <a:cubicBezTo>
                  <a:pt x="26562" y="132811"/>
                  <a:pt x="-11433" y="-64790"/>
                  <a:pt x="28575" y="228600"/>
                </a:cubicBezTo>
                <a:cubicBezTo>
                  <a:pt x="29932" y="238548"/>
                  <a:pt x="32531" y="248821"/>
                  <a:pt x="38100" y="257175"/>
                </a:cubicBezTo>
                <a:cubicBezTo>
                  <a:pt x="45572" y="268383"/>
                  <a:pt x="57150" y="276225"/>
                  <a:pt x="66675" y="285750"/>
                </a:cubicBezTo>
                <a:cubicBezTo>
                  <a:pt x="88196" y="350314"/>
                  <a:pt x="57801" y="273326"/>
                  <a:pt x="114300" y="352425"/>
                </a:cubicBezTo>
                <a:cubicBezTo>
                  <a:pt x="120136" y="360595"/>
                  <a:pt x="115048" y="376124"/>
                  <a:pt x="123825" y="381000"/>
                </a:cubicBezTo>
                <a:cubicBezTo>
                  <a:pt x="149262" y="395132"/>
                  <a:pt x="236312" y="405234"/>
                  <a:pt x="266700" y="409575"/>
                </a:cubicBezTo>
                <a:cubicBezTo>
                  <a:pt x="295275" y="406400"/>
                  <a:pt x="327111" y="413681"/>
                  <a:pt x="352425" y="400050"/>
                </a:cubicBezTo>
                <a:cubicBezTo>
                  <a:pt x="372584" y="389195"/>
                  <a:pt x="390525" y="342900"/>
                  <a:pt x="390525" y="342900"/>
                </a:cubicBezTo>
                <a:cubicBezTo>
                  <a:pt x="393700" y="323850"/>
                  <a:pt x="392058" y="303332"/>
                  <a:pt x="400050" y="285750"/>
                </a:cubicBezTo>
                <a:cubicBezTo>
                  <a:pt x="408463" y="267242"/>
                  <a:pt x="425952" y="254389"/>
                  <a:pt x="438150" y="238125"/>
                </a:cubicBezTo>
                <a:cubicBezTo>
                  <a:pt x="445019" y="228967"/>
                  <a:pt x="450850" y="219075"/>
                  <a:pt x="457200" y="209550"/>
                </a:cubicBezTo>
                <a:cubicBezTo>
                  <a:pt x="460375" y="190500"/>
                  <a:pt x="462535" y="171253"/>
                  <a:pt x="466725" y="152400"/>
                </a:cubicBezTo>
                <a:cubicBezTo>
                  <a:pt x="468903" y="142599"/>
                  <a:pt x="473815" y="133565"/>
                  <a:pt x="476250" y="123825"/>
                </a:cubicBezTo>
                <a:cubicBezTo>
                  <a:pt x="487020" y="80744"/>
                  <a:pt x="485775" y="88165"/>
                  <a:pt x="485775" y="57150"/>
                </a:cubicBezTo>
              </a:path>
            </a:pathLst>
          </a:custGeom>
          <a:solidFill>
            <a:srgbClr val="A5A5A5"/>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 name="Presenting References">
            <a:hlinkClick r:id="" action="ppaction://media"/>
            <a:extLst>
              <a:ext uri="{FF2B5EF4-FFF2-40B4-BE49-F238E27FC236}">
                <a16:creationId xmlns:a16="http://schemas.microsoft.com/office/drawing/2014/main" id="{6DCD61E2-A7C4-CD69-BF06-1666C49A242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747410" y="291451"/>
            <a:ext cx="609600" cy="609600"/>
          </a:xfrm>
          <a:prstGeom prst="rect">
            <a:avLst/>
          </a:prstGeom>
        </p:spPr>
      </p:pic>
    </p:spTree>
    <p:extLst>
      <p:ext uri="{BB962C8B-B14F-4D97-AF65-F5344CB8AC3E}">
        <p14:creationId xmlns:p14="http://schemas.microsoft.com/office/powerpoint/2010/main" val="46013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44863-F3BC-5777-48A3-E289F6F7FC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F2CD7-6097-CBCF-E8FA-7AD2DC9CEC9B}"/>
              </a:ext>
            </a:extLst>
          </p:cNvPr>
          <p:cNvSpPr>
            <a:spLocks noGrp="1"/>
          </p:cNvSpPr>
          <p:nvPr>
            <p:ph type="title"/>
          </p:nvPr>
        </p:nvSpPr>
        <p:spPr>
          <a:xfrm>
            <a:off x="678451" y="304350"/>
            <a:ext cx="10142378" cy="609601"/>
          </a:xfrm>
          <a:ln w="28575">
            <a:solidFill>
              <a:schemeClr val="tx1"/>
            </a:solidFill>
          </a:ln>
        </p:spPr>
        <p:txBody>
          <a:bodyPr>
            <a:normAutofit/>
          </a:bodyPr>
          <a:lstStyle/>
          <a:p>
            <a:r>
              <a:rPr lang="en-US" sz="3200" b="1" i="1" dirty="0"/>
              <a:t>EYE/HEAD MOVEMENT PARAMETERS DURING THE TEST</a:t>
            </a:r>
            <a:endParaRPr lang="en-US" sz="3200" b="1" dirty="0"/>
          </a:p>
        </p:txBody>
      </p:sp>
      <p:pic>
        <p:nvPicPr>
          <p:cNvPr id="5" name="Picture 4">
            <a:extLst>
              <a:ext uri="{FF2B5EF4-FFF2-40B4-BE49-F238E27FC236}">
                <a16:creationId xmlns:a16="http://schemas.microsoft.com/office/drawing/2014/main" id="{B5794CF1-F950-4A10-5D74-5D1BBC4310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08F7571F-3D21-6E28-2345-551132DC15E6}"/>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CF7044B9-FA31-16A2-948F-77487F273480}"/>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07143613-DB7B-302D-98F0-FE21928710BA}"/>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36C58931-1ADD-8D2A-F1FF-F734E8B6BA1A}"/>
              </a:ext>
            </a:extLst>
          </p:cNvPr>
          <p:cNvSpPr/>
          <p:nvPr/>
        </p:nvSpPr>
        <p:spPr>
          <a:xfrm>
            <a:off x="1507490" y="7685405"/>
            <a:ext cx="5669280" cy="661035"/>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a:extLst>
              <a:ext uri="{FF2B5EF4-FFF2-40B4-BE49-F238E27FC236}">
                <a16:creationId xmlns:a16="http://schemas.microsoft.com/office/drawing/2014/main" id="{2E196524-B4C3-2CC5-632F-36A48FE3E97C}"/>
              </a:ext>
            </a:extLst>
          </p:cNvPr>
          <p:cNvSpPr>
            <a:spLocks noChangeArrowheads="1"/>
          </p:cNvSpPr>
          <p:nvPr/>
        </p:nvSpPr>
        <p:spPr bwMode="auto">
          <a:xfrm>
            <a:off x="1153069" y="1056587"/>
            <a:ext cx="113175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dirty="0"/>
              <a:t>This image is a representation of the view the proctor will have during the test.</a:t>
            </a:r>
          </a:p>
        </p:txBody>
      </p:sp>
      <p:sp>
        <p:nvSpPr>
          <p:cNvPr id="6" name="Rectangle 4">
            <a:extLst>
              <a:ext uri="{FF2B5EF4-FFF2-40B4-BE49-F238E27FC236}">
                <a16:creationId xmlns:a16="http://schemas.microsoft.com/office/drawing/2014/main" id="{610A5710-F14B-95F2-2982-B5A78A37F780}"/>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TextBox 8">
            <a:extLst>
              <a:ext uri="{FF2B5EF4-FFF2-40B4-BE49-F238E27FC236}">
                <a16:creationId xmlns:a16="http://schemas.microsoft.com/office/drawing/2014/main" id="{4360AEDC-0450-CDDA-78A7-4D3BE37B64F1}"/>
              </a:ext>
            </a:extLst>
          </p:cNvPr>
          <p:cNvSpPr txBox="1"/>
          <p:nvPr/>
        </p:nvSpPr>
        <p:spPr>
          <a:xfrm>
            <a:off x="6228431" y="4508883"/>
            <a:ext cx="4268881" cy="1659493"/>
          </a:xfrm>
          <a:prstGeom prst="rect">
            <a:avLst/>
          </a:prstGeom>
          <a:noFill/>
        </p:spPr>
        <p:txBody>
          <a:bodyPr wrap="square">
            <a:spAutoFit/>
          </a:bodyPr>
          <a:lstStyle/>
          <a:p>
            <a:pPr>
              <a:lnSpc>
                <a:spcPct val="107000"/>
              </a:lnSpc>
              <a:spcAft>
                <a:spcPts val="800"/>
              </a:spcAft>
            </a:pPr>
            <a:r>
              <a:rPr lang="en-US" sz="2400" dirty="0"/>
              <a:t>The red line in the following images indicate the allowable eye/head movement parameters</a:t>
            </a:r>
            <a:endParaRPr lang="en-US" sz="2400" kern="100" dirty="0">
              <a:effectLst/>
              <a:latin typeface="Aptos" panose="020B0004020202020204" pitchFamily="34" charset="0"/>
              <a:ea typeface="Calibri" panose="020F0502020204030204" pitchFamily="34" charset="0"/>
              <a:cs typeface="Times New Roman" panose="02020603050405020304" pitchFamily="18" charset="0"/>
            </a:endParaRPr>
          </a:p>
        </p:txBody>
      </p:sp>
      <p:pic>
        <p:nvPicPr>
          <p:cNvPr id="7" name="Picture 6" descr="Graphical user interface, application&#10;&#10;Description automatically generated">
            <a:extLst>
              <a:ext uri="{FF2B5EF4-FFF2-40B4-BE49-F238E27FC236}">
                <a16:creationId xmlns:a16="http://schemas.microsoft.com/office/drawing/2014/main" id="{4C78E823-7B82-BA7F-3026-FD95305E353A}"/>
              </a:ext>
            </a:extLst>
          </p:cNvPr>
          <p:cNvPicPr>
            <a:picLocks noChangeAspect="1"/>
          </p:cNvPicPr>
          <p:nvPr/>
        </p:nvPicPr>
        <p:blipFill rotWithShape="1">
          <a:blip r:embed="rId6"/>
          <a:srcRect l="26204" t="41268" r="40167" b="16826"/>
          <a:stretch>
            <a:fillRect/>
          </a:stretch>
        </p:blipFill>
        <p:spPr bwMode="auto">
          <a:xfrm>
            <a:off x="437230" y="1478924"/>
            <a:ext cx="3567842" cy="2293770"/>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44B4EBD2-EF34-E434-1A04-32103D81A4AA}"/>
              </a:ext>
            </a:extLst>
          </p:cNvPr>
          <p:cNvSpPr txBox="1"/>
          <p:nvPr/>
        </p:nvSpPr>
        <p:spPr>
          <a:xfrm>
            <a:off x="4659450" y="2389726"/>
            <a:ext cx="6236208" cy="830997"/>
          </a:xfrm>
          <a:prstGeom prst="rect">
            <a:avLst/>
          </a:prstGeom>
          <a:noFill/>
        </p:spPr>
        <p:txBody>
          <a:bodyPr wrap="square">
            <a:spAutoFit/>
          </a:bodyPr>
          <a:lstStyle/>
          <a:p>
            <a:r>
              <a:rPr lang="en-US" sz="2400" dirty="0">
                <a:effectLst/>
                <a:latin typeface="Arial" panose="020B0604020202020204" pitchFamily="34" charset="0"/>
                <a:ea typeface="Calibri" panose="020F0502020204030204" pitchFamily="34" charset="0"/>
              </a:rPr>
              <a:t>Your face, chin to forehead, must always be in the camera view.</a:t>
            </a:r>
            <a:endParaRPr lang="en-US" sz="2400" dirty="0"/>
          </a:p>
        </p:txBody>
      </p:sp>
      <p:pic>
        <p:nvPicPr>
          <p:cNvPr id="11" name="Picture 10" descr="Graphical user interface, application&#10;&#10;Description automatically generated">
            <a:extLst>
              <a:ext uri="{FF2B5EF4-FFF2-40B4-BE49-F238E27FC236}">
                <a16:creationId xmlns:a16="http://schemas.microsoft.com/office/drawing/2014/main" id="{D4425181-5F16-4C5D-3728-D7F9E9E949E2}"/>
              </a:ext>
            </a:extLst>
          </p:cNvPr>
          <p:cNvPicPr>
            <a:picLocks noChangeAspect="1"/>
          </p:cNvPicPr>
          <p:nvPr/>
        </p:nvPicPr>
        <p:blipFill rotWithShape="1">
          <a:blip r:embed="rId7"/>
          <a:srcRect l="29352" t="35626" r="14259" b="7231"/>
          <a:stretch/>
        </p:blipFill>
        <p:spPr bwMode="auto">
          <a:xfrm>
            <a:off x="437230" y="3925755"/>
            <a:ext cx="5312410" cy="2825750"/>
          </a:xfrm>
          <a:prstGeom prst="rect">
            <a:avLst/>
          </a:prstGeom>
          <a:ln>
            <a:noFill/>
          </a:ln>
          <a:extLst>
            <a:ext uri="{53640926-AAD7-44D8-BBD7-CCE9431645EC}">
              <a14:shadowObscured xmlns:a14="http://schemas.microsoft.com/office/drawing/2010/main"/>
            </a:ext>
          </a:extLst>
        </p:spPr>
      </p:pic>
      <p:pic>
        <p:nvPicPr>
          <p:cNvPr id="8" name="Eyes">
            <a:hlinkClick r:id="" action="ppaction://media"/>
            <a:extLst>
              <a:ext uri="{FF2B5EF4-FFF2-40B4-BE49-F238E27FC236}">
                <a16:creationId xmlns:a16="http://schemas.microsoft.com/office/drawing/2014/main" id="{58A40D4B-3E19-EB83-6733-6ED8CF29B8A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03949" y="322093"/>
            <a:ext cx="609600" cy="609600"/>
          </a:xfrm>
          <a:prstGeom prst="rect">
            <a:avLst/>
          </a:prstGeom>
        </p:spPr>
      </p:pic>
    </p:spTree>
    <p:extLst>
      <p:ext uri="{BB962C8B-B14F-4D97-AF65-F5344CB8AC3E}">
        <p14:creationId xmlns:p14="http://schemas.microsoft.com/office/powerpoint/2010/main" val="29329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A24F2-D348-FB11-0E1A-CAFDBA55B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41204B-ED56-858F-B0A6-8CB9389248A6}"/>
              </a:ext>
            </a:extLst>
          </p:cNvPr>
          <p:cNvSpPr>
            <a:spLocks noGrp="1"/>
          </p:cNvSpPr>
          <p:nvPr>
            <p:ph type="title"/>
          </p:nvPr>
        </p:nvSpPr>
        <p:spPr>
          <a:xfrm>
            <a:off x="3342169" y="208845"/>
            <a:ext cx="5507662" cy="547512"/>
          </a:xfrm>
          <a:ln w="28575">
            <a:solidFill>
              <a:schemeClr val="tx1"/>
            </a:solidFill>
          </a:ln>
        </p:spPr>
        <p:txBody>
          <a:bodyPr>
            <a:noAutofit/>
          </a:bodyPr>
          <a:lstStyle/>
          <a:p>
            <a:r>
              <a:rPr lang="en-US" sz="3200" b="1" i="1" dirty="0"/>
              <a:t>EYE/HEAD MOVEMENT (cont.)</a:t>
            </a:r>
            <a:endParaRPr lang="en-US" sz="3200" b="1" dirty="0"/>
          </a:p>
        </p:txBody>
      </p:sp>
      <p:pic>
        <p:nvPicPr>
          <p:cNvPr id="3" name="Picture 2" descr="A person sitting at a computer&#10;&#10;Description automatically generated with low confidence">
            <a:extLst>
              <a:ext uri="{FF2B5EF4-FFF2-40B4-BE49-F238E27FC236}">
                <a16:creationId xmlns:a16="http://schemas.microsoft.com/office/drawing/2014/main" id="{41FC34E5-0F85-5C0B-6A10-09C1B132ADC0}"/>
              </a:ext>
            </a:extLst>
          </p:cNvPr>
          <p:cNvPicPr>
            <a:picLocks noChangeAspect="1"/>
          </p:cNvPicPr>
          <p:nvPr/>
        </p:nvPicPr>
        <p:blipFill rotWithShape="1">
          <a:blip r:embed="rId5"/>
          <a:srcRect l="26389" t="47443" r="31111" b="5291"/>
          <a:stretch/>
        </p:blipFill>
        <p:spPr bwMode="auto">
          <a:xfrm>
            <a:off x="163177" y="969391"/>
            <a:ext cx="3884295" cy="2267585"/>
          </a:xfrm>
          <a:prstGeom prst="rect">
            <a:avLst/>
          </a:prstGeom>
          <a:ln>
            <a:noFill/>
          </a:ln>
          <a:extLst>
            <a:ext uri="{53640926-AAD7-44D8-BBD7-CCE9431645EC}">
              <a14:shadowObscured xmlns:a14="http://schemas.microsoft.com/office/drawing/2010/main"/>
            </a:ext>
          </a:extLst>
        </p:spPr>
      </p:pic>
      <p:pic>
        <p:nvPicPr>
          <p:cNvPr id="4" name="Picture 3" descr="Graphical user interface, application&#10;&#10;Description automatically generated">
            <a:extLst>
              <a:ext uri="{FF2B5EF4-FFF2-40B4-BE49-F238E27FC236}">
                <a16:creationId xmlns:a16="http://schemas.microsoft.com/office/drawing/2014/main" id="{943D6766-C239-DD61-3A86-497076D60A19}"/>
              </a:ext>
            </a:extLst>
          </p:cNvPr>
          <p:cNvPicPr>
            <a:picLocks noChangeAspect="1"/>
          </p:cNvPicPr>
          <p:nvPr/>
        </p:nvPicPr>
        <p:blipFill rotWithShape="1">
          <a:blip r:embed="rId6"/>
          <a:srcRect l="26574" t="46562" r="30926" b="15520"/>
          <a:stretch/>
        </p:blipFill>
        <p:spPr bwMode="auto">
          <a:xfrm>
            <a:off x="4266106" y="2201984"/>
            <a:ext cx="3903980" cy="2069983"/>
          </a:xfrm>
          <a:prstGeom prst="rect">
            <a:avLst/>
          </a:prstGeom>
          <a:ln>
            <a:noFill/>
          </a:ln>
          <a:extLst>
            <a:ext uri="{53640926-AAD7-44D8-BBD7-CCE9431645EC}">
              <a14:shadowObscured xmlns:a14="http://schemas.microsoft.com/office/drawing/2010/main"/>
            </a:ext>
          </a:extLst>
        </p:spPr>
      </p:pic>
      <p:pic>
        <p:nvPicPr>
          <p:cNvPr id="5" name="Picture 4" descr="A person sitting at a desk&#10;&#10;Description automatically generated with medium confidence">
            <a:extLst>
              <a:ext uri="{FF2B5EF4-FFF2-40B4-BE49-F238E27FC236}">
                <a16:creationId xmlns:a16="http://schemas.microsoft.com/office/drawing/2014/main" id="{8E587015-EFBF-311C-F2F2-7967A9602FAD}"/>
              </a:ext>
            </a:extLst>
          </p:cNvPr>
          <p:cNvPicPr>
            <a:picLocks noChangeAspect="1"/>
          </p:cNvPicPr>
          <p:nvPr/>
        </p:nvPicPr>
        <p:blipFill rotWithShape="1">
          <a:blip r:embed="rId7"/>
          <a:srcRect l="26296" t="39859" r="30741" b="8289"/>
          <a:stretch/>
        </p:blipFill>
        <p:spPr bwMode="auto">
          <a:xfrm>
            <a:off x="8311866" y="3017583"/>
            <a:ext cx="3526695" cy="2262387"/>
          </a:xfrm>
          <a:prstGeom prst="rect">
            <a:avLst/>
          </a:prstGeom>
          <a:ln>
            <a:noFill/>
          </a:ln>
          <a:extLst>
            <a:ext uri="{53640926-AAD7-44D8-BBD7-CCE9431645EC}">
              <a14:shadowObscured xmlns:a14="http://schemas.microsoft.com/office/drawing/2010/main"/>
            </a:ext>
          </a:extLst>
        </p:spPr>
      </p:pic>
      <p:sp>
        <p:nvSpPr>
          <p:cNvPr id="6" name="Isosceles Triangle 5">
            <a:extLst>
              <a:ext uri="{FF2B5EF4-FFF2-40B4-BE49-F238E27FC236}">
                <a16:creationId xmlns:a16="http://schemas.microsoft.com/office/drawing/2014/main" id="{1B398EDF-8685-9E80-B0E6-67B0801FD6D8}"/>
              </a:ext>
            </a:extLst>
          </p:cNvPr>
          <p:cNvSpPr/>
          <p:nvPr/>
        </p:nvSpPr>
        <p:spPr>
          <a:xfrm>
            <a:off x="8311866" y="3236976"/>
            <a:ext cx="3526695" cy="2042994"/>
          </a:xfrm>
          <a:prstGeom prst="triangle">
            <a:avLst>
              <a:gd name="adj" fmla="val 44765"/>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Isosceles Triangle 6">
            <a:extLst>
              <a:ext uri="{FF2B5EF4-FFF2-40B4-BE49-F238E27FC236}">
                <a16:creationId xmlns:a16="http://schemas.microsoft.com/office/drawing/2014/main" id="{4E0134CC-92DE-A57F-87E6-2F9940A30916}"/>
              </a:ext>
            </a:extLst>
          </p:cNvPr>
          <p:cNvSpPr/>
          <p:nvPr/>
        </p:nvSpPr>
        <p:spPr>
          <a:xfrm>
            <a:off x="163177" y="1631136"/>
            <a:ext cx="3884295" cy="1605840"/>
          </a:xfrm>
          <a:prstGeom prst="triangle">
            <a:avLst>
              <a:gd name="adj" fmla="val 46246"/>
            </a:avLst>
          </a:prstGeom>
          <a:noFill/>
          <a:ln w="38100" cap="flat" cmpd="sng" algn="ctr">
            <a:solidFill>
              <a:srgbClr val="FF0000"/>
            </a:solidFill>
            <a:prstDash val="dash"/>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Isosceles Triangle 7">
            <a:extLst>
              <a:ext uri="{FF2B5EF4-FFF2-40B4-BE49-F238E27FC236}">
                <a16:creationId xmlns:a16="http://schemas.microsoft.com/office/drawing/2014/main" id="{832CD870-FE2A-2815-553E-778B2DE1182F}"/>
              </a:ext>
            </a:extLst>
          </p:cNvPr>
          <p:cNvSpPr/>
          <p:nvPr/>
        </p:nvSpPr>
        <p:spPr>
          <a:xfrm>
            <a:off x="4336996" y="2654710"/>
            <a:ext cx="3903980" cy="1546739"/>
          </a:xfrm>
          <a:prstGeom prst="triangle">
            <a:avLst>
              <a:gd name="adj" fmla="val 54499"/>
            </a:avLst>
          </a:prstGeom>
          <a:noFill/>
          <a:ln w="38100" cap="flat" cmpd="sng" algn="ctr">
            <a:solidFill>
              <a:srgbClr val="FF0000"/>
            </a:solidFill>
            <a:prstDash val="dash"/>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Box 9">
            <a:extLst>
              <a:ext uri="{FF2B5EF4-FFF2-40B4-BE49-F238E27FC236}">
                <a16:creationId xmlns:a16="http://schemas.microsoft.com/office/drawing/2014/main" id="{4757895F-794D-47B6-1772-F9FA320CE7C1}"/>
              </a:ext>
            </a:extLst>
          </p:cNvPr>
          <p:cNvSpPr txBox="1"/>
          <p:nvPr/>
        </p:nvSpPr>
        <p:spPr>
          <a:xfrm>
            <a:off x="832946" y="4758757"/>
            <a:ext cx="6454822" cy="1472839"/>
          </a:xfrm>
          <a:prstGeom prst="rect">
            <a:avLst/>
          </a:prstGeom>
          <a:noFill/>
        </p:spPr>
        <p:txBody>
          <a:bodyPr wrap="square">
            <a:spAutoFit/>
          </a:bodyPr>
          <a:lstStyle/>
          <a:p>
            <a:pPr marL="0" marR="0">
              <a:lnSpc>
                <a:spcPct val="107000"/>
              </a:lnSpc>
              <a:spcAft>
                <a:spcPts val="800"/>
              </a:spcAft>
              <a:buNone/>
            </a:pPr>
            <a:r>
              <a:rPr lang="en-US" b="1" kern="100" dirty="0">
                <a:effectLst/>
                <a:latin typeface="Aptos" panose="020B0004020202020204" pitchFamily="34" charset="0"/>
                <a:ea typeface="Calibri" panose="020F0502020204030204" pitchFamily="34" charset="0"/>
                <a:cs typeface="Times New Roman" panose="02020603050405020304" pitchFamily="18" charset="0"/>
              </a:rPr>
              <a:t>Any other movement will be flagged. </a:t>
            </a:r>
          </a:p>
          <a:p>
            <a:pPr marL="0" marR="0">
              <a:lnSpc>
                <a:spcPct val="107000"/>
              </a:lnSpc>
              <a:spcAft>
                <a:spcPts val="800"/>
              </a:spcAft>
              <a:buNone/>
            </a:pPr>
            <a:r>
              <a:rPr lang="en-US" b="1" kern="100" dirty="0">
                <a:effectLst/>
                <a:latin typeface="Aptos" panose="020B0004020202020204" pitchFamily="34" charset="0"/>
                <a:ea typeface="Calibri" panose="020F0502020204030204" pitchFamily="34" charset="0"/>
                <a:cs typeface="Times New Roman" panose="02020603050405020304" pitchFamily="18" charset="0"/>
              </a:rPr>
              <a:t>If continuous, the proctor may stop the test.</a:t>
            </a:r>
          </a:p>
          <a:p>
            <a:pPr>
              <a:lnSpc>
                <a:spcPct val="107000"/>
              </a:lnSpc>
              <a:spcAft>
                <a:spcPts val="800"/>
              </a:spcAft>
            </a:pPr>
            <a:r>
              <a:rPr lang="en-US" b="1" dirty="0"/>
              <a:t>If this occurs you will forfeit this attempt and may not be able to retest.</a:t>
            </a:r>
            <a:endParaRPr lang="en-US" sz="2400" kern="100" dirty="0">
              <a:effectLst/>
              <a:latin typeface="Aptos" panose="020B0004020202020204" pitchFamily="34" charset="0"/>
              <a:ea typeface="Calibri" panose="020F0502020204030204" pitchFamily="34" charset="0"/>
              <a:cs typeface="Times New Roman" panose="02020603050405020304" pitchFamily="18" charset="0"/>
            </a:endParaRPr>
          </a:p>
        </p:txBody>
      </p:sp>
      <p:pic>
        <p:nvPicPr>
          <p:cNvPr id="11" name="REd Flag">
            <a:hlinkClick r:id="" action="ppaction://media"/>
            <a:extLst>
              <a:ext uri="{FF2B5EF4-FFF2-40B4-BE49-F238E27FC236}">
                <a16:creationId xmlns:a16="http://schemas.microsoft.com/office/drawing/2014/main" id="{3A0D8B2C-980D-B86F-A6B6-3F77E157602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0038" y="330200"/>
            <a:ext cx="609600" cy="609600"/>
          </a:xfrm>
          <a:prstGeom prst="rect">
            <a:avLst/>
          </a:prstGeom>
        </p:spPr>
      </p:pic>
    </p:spTree>
    <p:extLst>
      <p:ext uri="{BB962C8B-B14F-4D97-AF65-F5344CB8AC3E}">
        <p14:creationId xmlns:p14="http://schemas.microsoft.com/office/powerpoint/2010/main" val="345957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3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51269-0AAE-8734-7B7F-1DDF9E0A5C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33712-EB6C-40E4-7CB6-37651DC59951}"/>
              </a:ext>
            </a:extLst>
          </p:cNvPr>
          <p:cNvSpPr>
            <a:spLocks noGrp="1"/>
          </p:cNvSpPr>
          <p:nvPr>
            <p:ph type="title"/>
          </p:nvPr>
        </p:nvSpPr>
        <p:spPr>
          <a:xfrm>
            <a:off x="4071991" y="310688"/>
            <a:ext cx="3280860" cy="609601"/>
          </a:xfrm>
          <a:ln w="28575">
            <a:solidFill>
              <a:schemeClr val="tx1"/>
            </a:solidFill>
          </a:ln>
        </p:spPr>
        <p:txBody>
          <a:bodyPr>
            <a:normAutofit/>
          </a:bodyPr>
          <a:lstStyle/>
          <a:p>
            <a:r>
              <a:rPr lang="en-US" sz="3200" b="1" dirty="0"/>
              <a:t>LEGAL WARNING</a:t>
            </a:r>
          </a:p>
        </p:txBody>
      </p:sp>
      <p:pic>
        <p:nvPicPr>
          <p:cNvPr id="5" name="Picture 4">
            <a:extLst>
              <a:ext uri="{FF2B5EF4-FFF2-40B4-BE49-F238E27FC236}">
                <a16:creationId xmlns:a16="http://schemas.microsoft.com/office/drawing/2014/main" id="{0F5774BC-0A3A-B973-FBBE-AD7DAE8F13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9" name="TextBox 8">
            <a:extLst>
              <a:ext uri="{FF2B5EF4-FFF2-40B4-BE49-F238E27FC236}">
                <a16:creationId xmlns:a16="http://schemas.microsoft.com/office/drawing/2014/main" id="{A8C85A8E-E391-BA18-D8F4-4F37C0FAD906}"/>
              </a:ext>
            </a:extLst>
          </p:cNvPr>
          <p:cNvSpPr txBox="1"/>
          <p:nvPr/>
        </p:nvSpPr>
        <p:spPr>
          <a:xfrm>
            <a:off x="1278835" y="2705045"/>
            <a:ext cx="9919252" cy="3170099"/>
          </a:xfrm>
          <a:prstGeom prst="rect">
            <a:avLst/>
          </a:prstGeom>
          <a:noFill/>
          <a:ln w="28575">
            <a:solidFill>
              <a:schemeClr val="tx1"/>
            </a:solidFill>
          </a:ln>
        </p:spPr>
        <p:txBody>
          <a:bodyPr wrap="square">
            <a:spAutoFit/>
          </a:bodyPr>
          <a:lstStyle/>
          <a:p>
            <a:r>
              <a:rPr lang="en-US" sz="2000" dirty="0"/>
              <a:t>All examination materials, including test questions and test items, are the sole property of the North Carolina Code Officials Qualification Board and are confidential. No test items or examination content may be copied, reproduced, retained, disclosed, transmitted, or shared during or after the examination.   Any examinee who is found or suspected to have harvested, copied, shared, disclosed, or otherwise misappropriated examination content; released confidential examination materials; or engaged in fraudulent or improper testing practices may be reported to the Board for investigation. Such conduct may result in disciplinary action, including denial of an application, suspension or revocation of a license, civil penalties as authorized by law, and referral to appropriate authorities for criminal investigation or prosecution.</a:t>
            </a:r>
          </a:p>
        </p:txBody>
      </p:sp>
      <p:pic>
        <p:nvPicPr>
          <p:cNvPr id="3" name="Picture 2" descr="Stop Sign SVG (5730084)">
            <a:extLst>
              <a:ext uri="{FF2B5EF4-FFF2-40B4-BE49-F238E27FC236}">
                <a16:creationId xmlns:a16="http://schemas.microsoft.com/office/drawing/2014/main" id="{3B9087A6-6682-6C2D-F60F-4A51D9DA9B8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632" t="6135" r="12876" b="6026"/>
          <a:stretch>
            <a:fillRect/>
          </a:stretch>
        </p:blipFill>
        <p:spPr bwMode="auto">
          <a:xfrm>
            <a:off x="5015010" y="1081785"/>
            <a:ext cx="1394822" cy="1396372"/>
          </a:xfrm>
          <a:prstGeom prst="rect">
            <a:avLst/>
          </a:prstGeom>
          <a:noFill/>
          <a:ln>
            <a:noFill/>
          </a:ln>
          <a:extLst>
            <a:ext uri="{53640926-AAD7-44D8-BBD7-CCE9431645EC}">
              <a14:shadowObscured xmlns:a14="http://schemas.microsoft.com/office/drawing/2010/main"/>
            </a:ext>
          </a:extLst>
        </p:spPr>
      </p:pic>
      <p:pic>
        <p:nvPicPr>
          <p:cNvPr id="4" name="Legal Warning">
            <a:hlinkClick r:id="" action="ppaction://media"/>
            <a:extLst>
              <a:ext uri="{FF2B5EF4-FFF2-40B4-BE49-F238E27FC236}">
                <a16:creationId xmlns:a16="http://schemas.microsoft.com/office/drawing/2014/main" id="{0F1A858A-CEAB-1614-538B-C1BB8636D51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70634" y="319936"/>
            <a:ext cx="609600" cy="609600"/>
          </a:xfrm>
          <a:prstGeom prst="rect">
            <a:avLst/>
          </a:prstGeom>
        </p:spPr>
      </p:pic>
    </p:spTree>
    <p:extLst>
      <p:ext uri="{BB962C8B-B14F-4D97-AF65-F5344CB8AC3E}">
        <p14:creationId xmlns:p14="http://schemas.microsoft.com/office/powerpoint/2010/main" val="211885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6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93870-250A-6038-203F-739A50A68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F31BB-F8BC-B869-FFF2-B58F5CF6A0F2}"/>
              </a:ext>
            </a:extLst>
          </p:cNvPr>
          <p:cNvSpPr>
            <a:spLocks noGrp="1"/>
          </p:cNvSpPr>
          <p:nvPr>
            <p:ph type="title"/>
          </p:nvPr>
        </p:nvSpPr>
        <p:spPr>
          <a:xfrm>
            <a:off x="4253335" y="395431"/>
            <a:ext cx="4104705" cy="547512"/>
          </a:xfrm>
          <a:ln w="28575">
            <a:solidFill>
              <a:schemeClr val="tx1"/>
            </a:solidFill>
          </a:ln>
        </p:spPr>
        <p:txBody>
          <a:bodyPr>
            <a:noAutofit/>
          </a:bodyPr>
          <a:lstStyle/>
          <a:p>
            <a:r>
              <a:rPr lang="en-US" sz="3200" b="1" dirty="0"/>
              <a:t>APPROPRIATE SET-UP</a:t>
            </a:r>
          </a:p>
        </p:txBody>
      </p:sp>
      <p:pic>
        <p:nvPicPr>
          <p:cNvPr id="3" name="Picture 2">
            <a:extLst>
              <a:ext uri="{FF2B5EF4-FFF2-40B4-BE49-F238E27FC236}">
                <a16:creationId xmlns:a16="http://schemas.microsoft.com/office/drawing/2014/main" id="{8794F1CF-C9BA-8AAD-AF0F-92EF3483247D}"/>
              </a:ext>
            </a:extLst>
          </p:cNvPr>
          <p:cNvPicPr>
            <a:picLocks noChangeAspect="1"/>
          </p:cNvPicPr>
          <p:nvPr/>
        </p:nvPicPr>
        <p:blipFill rotWithShape="1">
          <a:blip r:embed="rId5"/>
          <a:srcRect l="25283" t="-616" r="24665" b="48883"/>
          <a:stretch>
            <a:fillRect/>
          </a:stretch>
        </p:blipFill>
        <p:spPr bwMode="auto">
          <a:xfrm>
            <a:off x="2830512" y="1530667"/>
            <a:ext cx="6530975" cy="3796665"/>
          </a:xfrm>
          <a:prstGeom prst="rect">
            <a:avLst/>
          </a:prstGeom>
          <a:ln>
            <a:noFill/>
          </a:ln>
          <a:extLst>
            <a:ext uri="{53640926-AAD7-44D8-BBD7-CCE9431645EC}">
              <a14:shadowObscured xmlns:a14="http://schemas.microsoft.com/office/drawing/2010/main"/>
            </a:ext>
          </a:extLst>
        </p:spPr>
      </p:pic>
      <p:sp>
        <p:nvSpPr>
          <p:cNvPr id="4" name="Freeform: Shape 3">
            <a:extLst>
              <a:ext uri="{FF2B5EF4-FFF2-40B4-BE49-F238E27FC236}">
                <a16:creationId xmlns:a16="http://schemas.microsoft.com/office/drawing/2014/main" id="{75827594-1166-FF7F-6D4F-F8E13B0850E9}"/>
              </a:ext>
            </a:extLst>
          </p:cNvPr>
          <p:cNvSpPr/>
          <p:nvPr/>
        </p:nvSpPr>
        <p:spPr>
          <a:xfrm rot="21057632">
            <a:off x="4896234" y="1459628"/>
            <a:ext cx="1294419" cy="1566661"/>
          </a:xfrm>
          <a:custGeom>
            <a:avLst/>
            <a:gdLst>
              <a:gd name="csX0" fmla="*/ 0 w 485818"/>
              <a:gd name="csY0" fmla="*/ 0 h 409575"/>
              <a:gd name="csX1" fmla="*/ 28575 w 485818"/>
              <a:gd name="csY1" fmla="*/ 228600 h 409575"/>
              <a:gd name="csX2" fmla="*/ 38100 w 485818"/>
              <a:gd name="csY2" fmla="*/ 257175 h 409575"/>
              <a:gd name="csX3" fmla="*/ 66675 w 485818"/>
              <a:gd name="csY3" fmla="*/ 285750 h 409575"/>
              <a:gd name="csX4" fmla="*/ 114300 w 485818"/>
              <a:gd name="csY4" fmla="*/ 352425 h 409575"/>
              <a:gd name="csX5" fmla="*/ 123825 w 485818"/>
              <a:gd name="csY5" fmla="*/ 381000 h 409575"/>
              <a:gd name="csX6" fmla="*/ 266700 w 485818"/>
              <a:gd name="csY6" fmla="*/ 409575 h 409575"/>
              <a:gd name="csX7" fmla="*/ 352425 w 485818"/>
              <a:gd name="csY7" fmla="*/ 400050 h 409575"/>
              <a:gd name="csX8" fmla="*/ 390525 w 485818"/>
              <a:gd name="csY8" fmla="*/ 342900 h 409575"/>
              <a:gd name="csX9" fmla="*/ 400050 w 485818"/>
              <a:gd name="csY9" fmla="*/ 285750 h 409575"/>
              <a:gd name="csX10" fmla="*/ 438150 w 485818"/>
              <a:gd name="csY10" fmla="*/ 238125 h 409575"/>
              <a:gd name="csX11" fmla="*/ 457200 w 485818"/>
              <a:gd name="csY11" fmla="*/ 209550 h 409575"/>
              <a:gd name="csX12" fmla="*/ 466725 w 485818"/>
              <a:gd name="csY12" fmla="*/ 152400 h 409575"/>
              <a:gd name="csX13" fmla="*/ 476250 w 485818"/>
              <a:gd name="csY13" fmla="*/ 123825 h 409575"/>
              <a:gd name="csX14" fmla="*/ 485775 w 485818"/>
              <a:gd name="csY14" fmla="*/ 57150 h 409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85818" h="409575">
                <a:moveTo>
                  <a:pt x="0" y="0"/>
                </a:moveTo>
                <a:cubicBezTo>
                  <a:pt x="26562" y="132811"/>
                  <a:pt x="-11433" y="-64790"/>
                  <a:pt x="28575" y="228600"/>
                </a:cubicBezTo>
                <a:cubicBezTo>
                  <a:pt x="29932" y="238548"/>
                  <a:pt x="32531" y="248821"/>
                  <a:pt x="38100" y="257175"/>
                </a:cubicBezTo>
                <a:cubicBezTo>
                  <a:pt x="45572" y="268383"/>
                  <a:pt x="57150" y="276225"/>
                  <a:pt x="66675" y="285750"/>
                </a:cubicBezTo>
                <a:cubicBezTo>
                  <a:pt x="88196" y="350314"/>
                  <a:pt x="57801" y="273326"/>
                  <a:pt x="114300" y="352425"/>
                </a:cubicBezTo>
                <a:cubicBezTo>
                  <a:pt x="120136" y="360595"/>
                  <a:pt x="115048" y="376124"/>
                  <a:pt x="123825" y="381000"/>
                </a:cubicBezTo>
                <a:cubicBezTo>
                  <a:pt x="149262" y="395132"/>
                  <a:pt x="236312" y="405234"/>
                  <a:pt x="266700" y="409575"/>
                </a:cubicBezTo>
                <a:cubicBezTo>
                  <a:pt x="295275" y="406400"/>
                  <a:pt x="327111" y="413681"/>
                  <a:pt x="352425" y="400050"/>
                </a:cubicBezTo>
                <a:cubicBezTo>
                  <a:pt x="372584" y="389195"/>
                  <a:pt x="390525" y="342900"/>
                  <a:pt x="390525" y="342900"/>
                </a:cubicBezTo>
                <a:cubicBezTo>
                  <a:pt x="393700" y="323850"/>
                  <a:pt x="392058" y="303332"/>
                  <a:pt x="400050" y="285750"/>
                </a:cubicBezTo>
                <a:cubicBezTo>
                  <a:pt x="408463" y="267242"/>
                  <a:pt x="425952" y="254389"/>
                  <a:pt x="438150" y="238125"/>
                </a:cubicBezTo>
                <a:cubicBezTo>
                  <a:pt x="445019" y="228967"/>
                  <a:pt x="450850" y="219075"/>
                  <a:pt x="457200" y="209550"/>
                </a:cubicBezTo>
                <a:cubicBezTo>
                  <a:pt x="460375" y="190500"/>
                  <a:pt x="462535" y="171253"/>
                  <a:pt x="466725" y="152400"/>
                </a:cubicBezTo>
                <a:cubicBezTo>
                  <a:pt x="468903" y="142599"/>
                  <a:pt x="473815" y="133565"/>
                  <a:pt x="476250" y="123825"/>
                </a:cubicBezTo>
                <a:cubicBezTo>
                  <a:pt x="487020" y="80744"/>
                  <a:pt x="485775" y="88165"/>
                  <a:pt x="485775" y="57150"/>
                </a:cubicBezTo>
              </a:path>
            </a:pathLst>
          </a:custGeom>
          <a:solidFill>
            <a:srgbClr val="A5A5A5"/>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5" name="Appropriate">
            <a:hlinkClick r:id="" action="ppaction://media"/>
            <a:extLst>
              <a:ext uri="{FF2B5EF4-FFF2-40B4-BE49-F238E27FC236}">
                <a16:creationId xmlns:a16="http://schemas.microsoft.com/office/drawing/2014/main" id="{DD68E54E-D02F-9845-CFB7-410DF8C476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31149" y="364387"/>
            <a:ext cx="609600" cy="609600"/>
          </a:xfrm>
          <a:prstGeom prst="rect">
            <a:avLst/>
          </a:prstGeom>
        </p:spPr>
      </p:pic>
    </p:spTree>
    <p:extLst>
      <p:ext uri="{BB962C8B-B14F-4D97-AF65-F5344CB8AC3E}">
        <p14:creationId xmlns:p14="http://schemas.microsoft.com/office/powerpoint/2010/main" val="261530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2030F-16E9-2D4E-3870-F8EE53616B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7D0A5-4D74-18B7-66A8-C1F531788E04}"/>
              </a:ext>
            </a:extLst>
          </p:cNvPr>
          <p:cNvSpPr>
            <a:spLocks noGrp="1"/>
          </p:cNvSpPr>
          <p:nvPr>
            <p:ph type="title"/>
          </p:nvPr>
        </p:nvSpPr>
        <p:spPr>
          <a:xfrm>
            <a:off x="2558796" y="241283"/>
            <a:ext cx="7107936" cy="547512"/>
          </a:xfrm>
          <a:ln w="28575">
            <a:solidFill>
              <a:schemeClr val="tx1"/>
            </a:solidFill>
          </a:ln>
        </p:spPr>
        <p:txBody>
          <a:bodyPr>
            <a:noAutofit/>
          </a:bodyPr>
          <a:lstStyle/>
          <a:p>
            <a:pPr>
              <a:lnSpc>
                <a:spcPct val="100000"/>
              </a:lnSpc>
            </a:pPr>
            <a:r>
              <a:rPr lang="en-US" sz="3200" b="1" dirty="0"/>
              <a:t>RESTROOM BREAKS DURING THE TEST</a:t>
            </a:r>
          </a:p>
        </p:txBody>
      </p:sp>
      <p:sp>
        <p:nvSpPr>
          <p:cNvPr id="4" name="TextBox 3">
            <a:extLst>
              <a:ext uri="{FF2B5EF4-FFF2-40B4-BE49-F238E27FC236}">
                <a16:creationId xmlns:a16="http://schemas.microsoft.com/office/drawing/2014/main" id="{1A244CAA-E069-2249-E418-EEE4AD2A2B76}"/>
              </a:ext>
            </a:extLst>
          </p:cNvPr>
          <p:cNvSpPr txBox="1"/>
          <p:nvPr/>
        </p:nvSpPr>
        <p:spPr>
          <a:xfrm>
            <a:off x="758952" y="1121801"/>
            <a:ext cx="10707624" cy="5078313"/>
          </a:xfrm>
          <a:prstGeom prst="rect">
            <a:avLst/>
          </a:prstGeom>
          <a:noFill/>
        </p:spPr>
        <p:txBody>
          <a:bodyPr wrap="square">
            <a:spAutoFit/>
          </a:bodyPr>
          <a:lstStyle/>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With proctor approval, candidates may take a restroom break.</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For this exam you are allowed no more than two (2) restroom breaks.</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b="1" dirty="0">
                <a:solidFill>
                  <a:srgbClr val="FF0000"/>
                </a:solidFill>
                <a:effectLst/>
                <a:ea typeface="Arial" panose="020B0604020202020204" pitchFamily="34" charset="0"/>
              </a:rPr>
              <a:t>IMPORTANT:</a:t>
            </a:r>
            <a:r>
              <a:rPr lang="en-US" dirty="0">
                <a:solidFill>
                  <a:srgbClr val="FF0000"/>
                </a:solidFill>
                <a:effectLst/>
                <a:ea typeface="Arial" panose="020B0604020202020204" pitchFamily="34" charset="0"/>
              </a:rPr>
              <a:t> </a:t>
            </a:r>
            <a:r>
              <a:rPr lang="en-US" dirty="0">
                <a:solidFill>
                  <a:srgbClr val="000000"/>
                </a:solidFill>
                <a:effectLst/>
                <a:ea typeface="Arial" panose="020B0604020202020204" pitchFamily="34" charset="0"/>
              </a:rPr>
              <a:t>Before taking a break, you must "Submit Your Answers” for the current block of test items and not have opened the next block of test items.</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You will not be able to return to any submitted blocks.</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Breaks may not exceed 15 minutes.</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The test time clock never stops.</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During breaks, candidates are not allowed to disrupt the virtual environment (browse the internet, check email, chat, etc.).</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When a candidate returns from a break, the physical environment will be resecured. </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Another room scan will be performed with the proctor.</a:t>
            </a:r>
          </a:p>
          <a:p>
            <a:pPr marL="342900" marR="0" lvl="0" indent="-342900">
              <a:buFont typeface="Symbol" panose="05050102010706020507" pitchFamily="18" charset="2"/>
              <a:buChar char=""/>
            </a:pPr>
            <a:endParaRPr lang="en-US" sz="1200" dirty="0">
              <a:solidFill>
                <a:srgbClr val="000000"/>
              </a:solidFill>
              <a:effectLst/>
              <a:ea typeface="Calibri" panose="020F0502020204030204" pitchFamily="34" charset="0"/>
            </a:endParaRPr>
          </a:p>
          <a:p>
            <a:pPr marL="342900" marR="0" lvl="0" indent="-342900">
              <a:buFont typeface="Symbol" panose="05050102010706020507" pitchFamily="18" charset="2"/>
              <a:buChar char=""/>
            </a:pPr>
            <a:r>
              <a:rPr lang="en-US" dirty="0">
                <a:solidFill>
                  <a:srgbClr val="000000"/>
                </a:solidFill>
                <a:effectLst/>
                <a:ea typeface="Arial" panose="020B0604020202020204" pitchFamily="34" charset="0"/>
              </a:rPr>
              <a:t>Do not communicate with anyone.</a:t>
            </a:r>
            <a:endParaRPr lang="en-US" dirty="0">
              <a:solidFill>
                <a:srgbClr val="000000"/>
              </a:solidFill>
              <a:effectLst/>
              <a:ea typeface="Calibri" panose="020F0502020204030204" pitchFamily="34" charset="0"/>
            </a:endParaRPr>
          </a:p>
        </p:txBody>
      </p:sp>
      <p:pic>
        <p:nvPicPr>
          <p:cNvPr id="3" name="Restroom">
            <a:hlinkClick r:id="" action="ppaction://media"/>
            <a:extLst>
              <a:ext uri="{FF2B5EF4-FFF2-40B4-BE49-F238E27FC236}">
                <a16:creationId xmlns:a16="http://schemas.microsoft.com/office/drawing/2014/main" id="{B6396807-7E7E-5BD5-21C7-C22D87965C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08147" y="241283"/>
            <a:ext cx="609600" cy="609600"/>
          </a:xfrm>
          <a:prstGeom prst="rect">
            <a:avLst/>
          </a:prstGeom>
        </p:spPr>
      </p:pic>
    </p:spTree>
    <p:extLst>
      <p:ext uri="{BB962C8B-B14F-4D97-AF65-F5344CB8AC3E}">
        <p14:creationId xmlns:p14="http://schemas.microsoft.com/office/powerpoint/2010/main" val="413071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9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ED307-EDB6-AC47-D29D-8612944C8D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BBFB07-4B2E-654E-FCAF-FAFA7EC31D81}"/>
              </a:ext>
            </a:extLst>
          </p:cNvPr>
          <p:cNvSpPr>
            <a:spLocks noGrp="1"/>
          </p:cNvSpPr>
          <p:nvPr>
            <p:ph type="title"/>
          </p:nvPr>
        </p:nvSpPr>
        <p:spPr>
          <a:xfrm>
            <a:off x="3543744" y="353768"/>
            <a:ext cx="5104511" cy="547512"/>
          </a:xfrm>
          <a:ln w="28575">
            <a:solidFill>
              <a:schemeClr val="tx1"/>
            </a:solidFill>
          </a:ln>
        </p:spPr>
        <p:txBody>
          <a:bodyPr>
            <a:noAutofit/>
          </a:bodyPr>
          <a:lstStyle/>
          <a:p>
            <a:pPr>
              <a:lnSpc>
                <a:spcPct val="100000"/>
              </a:lnSpc>
            </a:pPr>
            <a:r>
              <a:rPr lang="en-US" sz="3200" b="1" dirty="0"/>
              <a:t>DRY-ERASE WHITEBOARDS</a:t>
            </a:r>
          </a:p>
        </p:txBody>
      </p:sp>
      <p:sp>
        <p:nvSpPr>
          <p:cNvPr id="4" name="TextBox 3">
            <a:extLst>
              <a:ext uri="{FF2B5EF4-FFF2-40B4-BE49-F238E27FC236}">
                <a16:creationId xmlns:a16="http://schemas.microsoft.com/office/drawing/2014/main" id="{933D2E5D-8CC1-960F-D17B-3DBE5A22C79E}"/>
              </a:ext>
            </a:extLst>
          </p:cNvPr>
          <p:cNvSpPr txBox="1"/>
          <p:nvPr/>
        </p:nvSpPr>
        <p:spPr>
          <a:xfrm>
            <a:off x="758952" y="1121801"/>
            <a:ext cx="10707624" cy="1200329"/>
          </a:xfrm>
          <a:prstGeom prst="rect">
            <a:avLst/>
          </a:prstGeom>
          <a:noFill/>
        </p:spPr>
        <p:txBody>
          <a:bodyPr wrap="square">
            <a:spAutoFit/>
          </a:bodyPr>
          <a:lstStyle/>
          <a:p>
            <a:pPr marR="0" lvl="0"/>
            <a:r>
              <a:rPr lang="en-US" dirty="0"/>
              <a:t>Dry-erase whiteboards are authorized for COQB tests. You will be required to show the erased blank whiteboard prior to the test as well as no writing on the back of the whiteboard. Near the end of the test, you will be required to show the proctor your erased whiteboard (front and back) again. Do not proceed to the next block until your proctor has verified the blank whiteboard.</a:t>
            </a:r>
            <a:endParaRPr lang="en-US" dirty="0">
              <a:solidFill>
                <a:srgbClr val="000000"/>
              </a:solidFill>
              <a:effectLst/>
              <a:ea typeface="Calibri" panose="020F0502020204030204" pitchFamily="34" charset="0"/>
            </a:endParaRPr>
          </a:p>
        </p:txBody>
      </p:sp>
      <p:pic>
        <p:nvPicPr>
          <p:cNvPr id="3" name="Picture 2">
            <a:extLst>
              <a:ext uri="{FF2B5EF4-FFF2-40B4-BE49-F238E27FC236}">
                <a16:creationId xmlns:a16="http://schemas.microsoft.com/office/drawing/2014/main" id="{2460B39D-4D7E-63EF-416F-D6B9F996C544}"/>
              </a:ext>
            </a:extLst>
          </p:cNvPr>
          <p:cNvPicPr>
            <a:picLocks noChangeAspect="1"/>
          </p:cNvPicPr>
          <p:nvPr/>
        </p:nvPicPr>
        <p:blipFill rotWithShape="1">
          <a:blip r:embed="rId5"/>
          <a:srcRect l="25760" t="-1" r="34358" b="61531"/>
          <a:stretch>
            <a:fillRect/>
          </a:stretch>
        </p:blipFill>
        <p:spPr bwMode="auto">
          <a:xfrm>
            <a:off x="295923" y="2542134"/>
            <a:ext cx="5720715" cy="3103880"/>
          </a:xfrm>
          <a:prstGeom prst="rect">
            <a:avLst/>
          </a:prstGeom>
          <a:ln w="19050">
            <a:solidFill>
              <a:sysClr val="windowText" lastClr="000000"/>
            </a:solidFill>
          </a:ln>
          <a:extLst>
            <a:ext uri="{53640926-AAD7-44D8-BBD7-CCE9431645EC}">
              <a14:shadowObscured xmlns:a14="http://schemas.microsoft.com/office/drawing/2010/main"/>
            </a:ext>
          </a:extLst>
        </p:spPr>
      </p:pic>
      <p:sp>
        <p:nvSpPr>
          <p:cNvPr id="5" name="Freeform: Shape 4">
            <a:extLst>
              <a:ext uri="{FF2B5EF4-FFF2-40B4-BE49-F238E27FC236}">
                <a16:creationId xmlns:a16="http://schemas.microsoft.com/office/drawing/2014/main" id="{9A377CAF-D985-6087-8D25-498974383CA0}"/>
              </a:ext>
            </a:extLst>
          </p:cNvPr>
          <p:cNvSpPr/>
          <p:nvPr/>
        </p:nvSpPr>
        <p:spPr>
          <a:xfrm rot="21382023">
            <a:off x="2452458" y="3877850"/>
            <a:ext cx="925195" cy="678180"/>
          </a:xfrm>
          <a:custGeom>
            <a:avLst/>
            <a:gdLst>
              <a:gd name="csX0" fmla="*/ 0 w 485818"/>
              <a:gd name="csY0" fmla="*/ 0 h 409575"/>
              <a:gd name="csX1" fmla="*/ 28575 w 485818"/>
              <a:gd name="csY1" fmla="*/ 228600 h 409575"/>
              <a:gd name="csX2" fmla="*/ 38100 w 485818"/>
              <a:gd name="csY2" fmla="*/ 257175 h 409575"/>
              <a:gd name="csX3" fmla="*/ 66675 w 485818"/>
              <a:gd name="csY3" fmla="*/ 285750 h 409575"/>
              <a:gd name="csX4" fmla="*/ 114300 w 485818"/>
              <a:gd name="csY4" fmla="*/ 352425 h 409575"/>
              <a:gd name="csX5" fmla="*/ 123825 w 485818"/>
              <a:gd name="csY5" fmla="*/ 381000 h 409575"/>
              <a:gd name="csX6" fmla="*/ 266700 w 485818"/>
              <a:gd name="csY6" fmla="*/ 409575 h 409575"/>
              <a:gd name="csX7" fmla="*/ 352425 w 485818"/>
              <a:gd name="csY7" fmla="*/ 400050 h 409575"/>
              <a:gd name="csX8" fmla="*/ 390525 w 485818"/>
              <a:gd name="csY8" fmla="*/ 342900 h 409575"/>
              <a:gd name="csX9" fmla="*/ 400050 w 485818"/>
              <a:gd name="csY9" fmla="*/ 285750 h 409575"/>
              <a:gd name="csX10" fmla="*/ 438150 w 485818"/>
              <a:gd name="csY10" fmla="*/ 238125 h 409575"/>
              <a:gd name="csX11" fmla="*/ 457200 w 485818"/>
              <a:gd name="csY11" fmla="*/ 209550 h 409575"/>
              <a:gd name="csX12" fmla="*/ 466725 w 485818"/>
              <a:gd name="csY12" fmla="*/ 152400 h 409575"/>
              <a:gd name="csX13" fmla="*/ 476250 w 485818"/>
              <a:gd name="csY13" fmla="*/ 123825 h 409575"/>
              <a:gd name="csX14" fmla="*/ 485775 w 485818"/>
              <a:gd name="csY14" fmla="*/ 57150 h 409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85818" h="409575">
                <a:moveTo>
                  <a:pt x="0" y="0"/>
                </a:moveTo>
                <a:cubicBezTo>
                  <a:pt x="26562" y="132811"/>
                  <a:pt x="-11433" y="-64790"/>
                  <a:pt x="28575" y="228600"/>
                </a:cubicBezTo>
                <a:cubicBezTo>
                  <a:pt x="29932" y="238548"/>
                  <a:pt x="32531" y="248821"/>
                  <a:pt x="38100" y="257175"/>
                </a:cubicBezTo>
                <a:cubicBezTo>
                  <a:pt x="45572" y="268383"/>
                  <a:pt x="57150" y="276225"/>
                  <a:pt x="66675" y="285750"/>
                </a:cubicBezTo>
                <a:cubicBezTo>
                  <a:pt x="88196" y="350314"/>
                  <a:pt x="57801" y="273326"/>
                  <a:pt x="114300" y="352425"/>
                </a:cubicBezTo>
                <a:cubicBezTo>
                  <a:pt x="120136" y="360595"/>
                  <a:pt x="115048" y="376124"/>
                  <a:pt x="123825" y="381000"/>
                </a:cubicBezTo>
                <a:cubicBezTo>
                  <a:pt x="149262" y="395132"/>
                  <a:pt x="236312" y="405234"/>
                  <a:pt x="266700" y="409575"/>
                </a:cubicBezTo>
                <a:cubicBezTo>
                  <a:pt x="295275" y="406400"/>
                  <a:pt x="327111" y="413681"/>
                  <a:pt x="352425" y="400050"/>
                </a:cubicBezTo>
                <a:cubicBezTo>
                  <a:pt x="372584" y="389195"/>
                  <a:pt x="390525" y="342900"/>
                  <a:pt x="390525" y="342900"/>
                </a:cubicBezTo>
                <a:cubicBezTo>
                  <a:pt x="393700" y="323850"/>
                  <a:pt x="392058" y="303332"/>
                  <a:pt x="400050" y="285750"/>
                </a:cubicBezTo>
                <a:cubicBezTo>
                  <a:pt x="408463" y="267242"/>
                  <a:pt x="425952" y="254389"/>
                  <a:pt x="438150" y="238125"/>
                </a:cubicBezTo>
                <a:cubicBezTo>
                  <a:pt x="445019" y="228967"/>
                  <a:pt x="450850" y="219075"/>
                  <a:pt x="457200" y="209550"/>
                </a:cubicBezTo>
                <a:cubicBezTo>
                  <a:pt x="460375" y="190500"/>
                  <a:pt x="462535" y="171253"/>
                  <a:pt x="466725" y="152400"/>
                </a:cubicBezTo>
                <a:cubicBezTo>
                  <a:pt x="468903" y="142599"/>
                  <a:pt x="473815" y="133565"/>
                  <a:pt x="476250" y="123825"/>
                </a:cubicBezTo>
                <a:cubicBezTo>
                  <a:pt x="487020" y="80744"/>
                  <a:pt x="485775" y="88165"/>
                  <a:pt x="485775" y="57150"/>
                </a:cubicBezTo>
              </a:path>
            </a:pathLst>
          </a:cu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6" name="Picture 5">
            <a:extLst>
              <a:ext uri="{FF2B5EF4-FFF2-40B4-BE49-F238E27FC236}">
                <a16:creationId xmlns:a16="http://schemas.microsoft.com/office/drawing/2014/main" id="{3C1842F5-4B6F-E548-462E-03F56DAC695D}"/>
              </a:ext>
            </a:extLst>
          </p:cNvPr>
          <p:cNvPicPr>
            <a:picLocks noChangeAspect="1"/>
          </p:cNvPicPr>
          <p:nvPr/>
        </p:nvPicPr>
        <p:blipFill rotWithShape="1">
          <a:blip r:embed="rId6"/>
          <a:srcRect l="26796" t="911" r="34102" b="61114"/>
          <a:stretch>
            <a:fillRect/>
          </a:stretch>
        </p:blipFill>
        <p:spPr bwMode="auto">
          <a:xfrm>
            <a:off x="6282528" y="2542134"/>
            <a:ext cx="5627370" cy="3074035"/>
          </a:xfrm>
          <a:prstGeom prst="rect">
            <a:avLst/>
          </a:prstGeom>
          <a:ln w="19050">
            <a:solidFill>
              <a:schemeClr val="tx1"/>
            </a:solidFill>
          </a:ln>
          <a:extLst>
            <a:ext uri="{53640926-AAD7-44D8-BBD7-CCE9431645EC}">
              <a14:shadowObscured xmlns:a14="http://schemas.microsoft.com/office/drawing/2010/main"/>
            </a:ext>
          </a:extLst>
        </p:spPr>
      </p:pic>
      <p:sp>
        <p:nvSpPr>
          <p:cNvPr id="7" name="Freeform: Shape 6">
            <a:extLst>
              <a:ext uri="{FF2B5EF4-FFF2-40B4-BE49-F238E27FC236}">
                <a16:creationId xmlns:a16="http://schemas.microsoft.com/office/drawing/2014/main" id="{1E0C04B2-2A04-82BB-C343-5E9E857C8ED2}"/>
              </a:ext>
            </a:extLst>
          </p:cNvPr>
          <p:cNvSpPr/>
          <p:nvPr/>
        </p:nvSpPr>
        <p:spPr>
          <a:xfrm rot="21372766">
            <a:off x="8431672" y="4025593"/>
            <a:ext cx="737235" cy="535305"/>
          </a:xfrm>
          <a:custGeom>
            <a:avLst/>
            <a:gdLst>
              <a:gd name="csX0" fmla="*/ 0 w 485818"/>
              <a:gd name="csY0" fmla="*/ 0 h 409575"/>
              <a:gd name="csX1" fmla="*/ 28575 w 485818"/>
              <a:gd name="csY1" fmla="*/ 228600 h 409575"/>
              <a:gd name="csX2" fmla="*/ 38100 w 485818"/>
              <a:gd name="csY2" fmla="*/ 257175 h 409575"/>
              <a:gd name="csX3" fmla="*/ 66675 w 485818"/>
              <a:gd name="csY3" fmla="*/ 285750 h 409575"/>
              <a:gd name="csX4" fmla="*/ 114300 w 485818"/>
              <a:gd name="csY4" fmla="*/ 352425 h 409575"/>
              <a:gd name="csX5" fmla="*/ 123825 w 485818"/>
              <a:gd name="csY5" fmla="*/ 381000 h 409575"/>
              <a:gd name="csX6" fmla="*/ 266700 w 485818"/>
              <a:gd name="csY6" fmla="*/ 409575 h 409575"/>
              <a:gd name="csX7" fmla="*/ 352425 w 485818"/>
              <a:gd name="csY7" fmla="*/ 400050 h 409575"/>
              <a:gd name="csX8" fmla="*/ 390525 w 485818"/>
              <a:gd name="csY8" fmla="*/ 342900 h 409575"/>
              <a:gd name="csX9" fmla="*/ 400050 w 485818"/>
              <a:gd name="csY9" fmla="*/ 285750 h 409575"/>
              <a:gd name="csX10" fmla="*/ 438150 w 485818"/>
              <a:gd name="csY10" fmla="*/ 238125 h 409575"/>
              <a:gd name="csX11" fmla="*/ 457200 w 485818"/>
              <a:gd name="csY11" fmla="*/ 209550 h 409575"/>
              <a:gd name="csX12" fmla="*/ 466725 w 485818"/>
              <a:gd name="csY12" fmla="*/ 152400 h 409575"/>
              <a:gd name="csX13" fmla="*/ 476250 w 485818"/>
              <a:gd name="csY13" fmla="*/ 123825 h 409575"/>
              <a:gd name="csX14" fmla="*/ 485775 w 485818"/>
              <a:gd name="csY14" fmla="*/ 57150 h 409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85818" h="409575">
                <a:moveTo>
                  <a:pt x="0" y="0"/>
                </a:moveTo>
                <a:cubicBezTo>
                  <a:pt x="26562" y="132811"/>
                  <a:pt x="-11433" y="-64790"/>
                  <a:pt x="28575" y="228600"/>
                </a:cubicBezTo>
                <a:cubicBezTo>
                  <a:pt x="29932" y="238548"/>
                  <a:pt x="32531" y="248821"/>
                  <a:pt x="38100" y="257175"/>
                </a:cubicBezTo>
                <a:cubicBezTo>
                  <a:pt x="45572" y="268383"/>
                  <a:pt x="57150" y="276225"/>
                  <a:pt x="66675" y="285750"/>
                </a:cubicBezTo>
                <a:cubicBezTo>
                  <a:pt x="88196" y="350314"/>
                  <a:pt x="57801" y="273326"/>
                  <a:pt x="114300" y="352425"/>
                </a:cubicBezTo>
                <a:cubicBezTo>
                  <a:pt x="120136" y="360595"/>
                  <a:pt x="115048" y="376124"/>
                  <a:pt x="123825" y="381000"/>
                </a:cubicBezTo>
                <a:cubicBezTo>
                  <a:pt x="149262" y="395132"/>
                  <a:pt x="236312" y="405234"/>
                  <a:pt x="266700" y="409575"/>
                </a:cubicBezTo>
                <a:cubicBezTo>
                  <a:pt x="295275" y="406400"/>
                  <a:pt x="327111" y="413681"/>
                  <a:pt x="352425" y="400050"/>
                </a:cubicBezTo>
                <a:cubicBezTo>
                  <a:pt x="372584" y="389195"/>
                  <a:pt x="390525" y="342900"/>
                  <a:pt x="390525" y="342900"/>
                </a:cubicBezTo>
                <a:cubicBezTo>
                  <a:pt x="393700" y="323850"/>
                  <a:pt x="392058" y="303332"/>
                  <a:pt x="400050" y="285750"/>
                </a:cubicBezTo>
                <a:cubicBezTo>
                  <a:pt x="408463" y="267242"/>
                  <a:pt x="425952" y="254389"/>
                  <a:pt x="438150" y="238125"/>
                </a:cubicBezTo>
                <a:cubicBezTo>
                  <a:pt x="445019" y="228967"/>
                  <a:pt x="450850" y="219075"/>
                  <a:pt x="457200" y="209550"/>
                </a:cubicBezTo>
                <a:cubicBezTo>
                  <a:pt x="460375" y="190500"/>
                  <a:pt x="462535" y="171253"/>
                  <a:pt x="466725" y="152400"/>
                </a:cubicBezTo>
                <a:cubicBezTo>
                  <a:pt x="468903" y="142599"/>
                  <a:pt x="473815" y="133565"/>
                  <a:pt x="476250" y="123825"/>
                </a:cubicBezTo>
                <a:cubicBezTo>
                  <a:pt x="487020" y="80744"/>
                  <a:pt x="485775" y="88165"/>
                  <a:pt x="485775" y="57150"/>
                </a:cubicBezTo>
              </a:path>
            </a:pathLst>
          </a:custGeom>
          <a:solidFill>
            <a:srgbClr val="A5A5A5"/>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Flowchart: Summing Junction 7">
            <a:extLst>
              <a:ext uri="{FF2B5EF4-FFF2-40B4-BE49-F238E27FC236}">
                <a16:creationId xmlns:a16="http://schemas.microsoft.com/office/drawing/2014/main" id="{2D297915-843D-3E96-3533-0F746AC76FD7}"/>
              </a:ext>
            </a:extLst>
          </p:cNvPr>
          <p:cNvSpPr/>
          <p:nvPr/>
        </p:nvSpPr>
        <p:spPr>
          <a:xfrm>
            <a:off x="8180895" y="2842404"/>
            <a:ext cx="1078865" cy="859155"/>
          </a:xfrm>
          <a:prstGeom prst="flowChartSummingJunction">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 name="Dry erase">
            <a:hlinkClick r:id="" action="ppaction://media"/>
            <a:extLst>
              <a:ext uri="{FF2B5EF4-FFF2-40B4-BE49-F238E27FC236}">
                <a16:creationId xmlns:a16="http://schemas.microsoft.com/office/drawing/2014/main" id="{7B3D0A90-685D-61F5-57FA-323652115D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20327" y="291680"/>
            <a:ext cx="609600" cy="609600"/>
          </a:xfrm>
          <a:prstGeom prst="rect">
            <a:avLst/>
          </a:prstGeom>
        </p:spPr>
      </p:pic>
    </p:spTree>
    <p:extLst>
      <p:ext uri="{BB962C8B-B14F-4D97-AF65-F5344CB8AC3E}">
        <p14:creationId xmlns:p14="http://schemas.microsoft.com/office/powerpoint/2010/main" val="398608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81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17B14-6C5C-ED04-1929-292659570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F4ADA-3EBB-B7A1-1B8F-FFE6D0C75753}"/>
              </a:ext>
            </a:extLst>
          </p:cNvPr>
          <p:cNvSpPr>
            <a:spLocks noGrp="1"/>
          </p:cNvSpPr>
          <p:nvPr>
            <p:ph type="title"/>
          </p:nvPr>
        </p:nvSpPr>
        <p:spPr>
          <a:xfrm>
            <a:off x="2587180" y="236632"/>
            <a:ext cx="7017639" cy="547512"/>
          </a:xfrm>
          <a:ln w="28575">
            <a:solidFill>
              <a:schemeClr val="tx1"/>
            </a:solidFill>
          </a:ln>
        </p:spPr>
        <p:txBody>
          <a:bodyPr>
            <a:noAutofit/>
          </a:bodyPr>
          <a:lstStyle/>
          <a:p>
            <a:r>
              <a:rPr lang="en-US" sz="3200" b="1" dirty="0"/>
              <a:t>TECHNICAL ISSUES DURING THE TEST</a:t>
            </a:r>
          </a:p>
        </p:txBody>
      </p:sp>
      <p:sp>
        <p:nvSpPr>
          <p:cNvPr id="6" name="TextBox 5">
            <a:extLst>
              <a:ext uri="{FF2B5EF4-FFF2-40B4-BE49-F238E27FC236}">
                <a16:creationId xmlns:a16="http://schemas.microsoft.com/office/drawing/2014/main" id="{DEEA0DAE-BC37-EECB-B7C4-4EFF652CF8C6}"/>
              </a:ext>
            </a:extLst>
          </p:cNvPr>
          <p:cNvSpPr txBox="1"/>
          <p:nvPr/>
        </p:nvSpPr>
        <p:spPr>
          <a:xfrm>
            <a:off x="813052" y="1161711"/>
            <a:ext cx="10277475" cy="3576428"/>
          </a:xfrm>
          <a:prstGeom prst="rect">
            <a:avLst/>
          </a:prstGeom>
          <a:noFill/>
        </p:spPr>
        <p:txBody>
          <a:bodyPr wrap="square">
            <a:spAutoFit/>
          </a:bodyPr>
          <a:lstStyle/>
          <a:p>
            <a:pPr>
              <a:lnSpc>
                <a:spcPct val="150000"/>
              </a:lnSpc>
              <a:spcAft>
                <a:spcPts val="800"/>
              </a:spcAft>
            </a:pPr>
            <a:r>
              <a:rPr lang="en-US" dirty="0"/>
              <a:t>Known computer issues must be resolved before test day.</a:t>
            </a:r>
          </a:p>
          <a:p>
            <a:pPr>
              <a:lnSpc>
                <a:spcPct val="150000"/>
              </a:lnSpc>
              <a:spcAft>
                <a:spcPts val="800"/>
              </a:spcAft>
            </a:pPr>
            <a:r>
              <a:rPr lang="en-US" b="1" kern="100" dirty="0">
                <a:solidFill>
                  <a:srgbClr val="FF0000"/>
                </a:solidFill>
                <a:effectLst/>
                <a:ea typeface="Calibri" panose="020F0502020204030204" pitchFamily="34" charset="0"/>
                <a:cs typeface="Arial" panose="020B0604020202020204" pitchFamily="34" charset="0"/>
              </a:rPr>
              <a:t>Important</a:t>
            </a:r>
            <a:r>
              <a:rPr lang="en-US" kern="100" dirty="0">
                <a:solidFill>
                  <a:srgbClr val="FF0000"/>
                </a:solidFill>
                <a:effectLst/>
                <a:ea typeface="Calibri" panose="020F0502020204030204" pitchFamily="34" charset="0"/>
                <a:cs typeface="Arial" panose="020B0604020202020204" pitchFamily="34" charset="0"/>
              </a:rPr>
              <a:t>:</a:t>
            </a:r>
          </a:p>
          <a:p>
            <a:pPr marL="0" marR="0">
              <a:lnSpc>
                <a:spcPct val="150000"/>
              </a:lnSpc>
              <a:spcAft>
                <a:spcPts val="800"/>
              </a:spcAft>
              <a:buNone/>
            </a:pPr>
            <a:r>
              <a:rPr lang="en-US" kern="100" dirty="0">
                <a:effectLst/>
                <a:ea typeface="Calibri" panose="020F0502020204030204" pitchFamily="34" charset="0"/>
                <a:cs typeface="Arial" panose="020B0604020202020204" pitchFamily="34" charset="0"/>
              </a:rPr>
              <a:t>Waiting for a technician:</a:t>
            </a:r>
          </a:p>
          <a:p>
            <a:pPr marL="285750" marR="0" indent="-285750">
              <a:lnSpc>
                <a:spcPct val="150000"/>
              </a:lnSpc>
              <a:spcAft>
                <a:spcPts val="800"/>
              </a:spcAft>
              <a:buFont typeface="Arial" panose="020B0604020202020204" pitchFamily="34" charset="0"/>
              <a:buChar char="•"/>
            </a:pPr>
            <a:r>
              <a:rPr lang="en-US" kern="100" dirty="0">
                <a:effectLst/>
                <a:ea typeface="Calibri" panose="020F0502020204030204" pitchFamily="34" charset="0"/>
                <a:cs typeface="Arial" panose="020B0604020202020204" pitchFamily="34" charset="0"/>
              </a:rPr>
              <a:t>If there are technical issues, there will be a waiting period for the proctor to connect to a technician. </a:t>
            </a:r>
          </a:p>
          <a:p>
            <a:pPr marL="285750" marR="0" indent="-285750">
              <a:lnSpc>
                <a:spcPct val="150000"/>
              </a:lnSpc>
              <a:spcAft>
                <a:spcPts val="800"/>
              </a:spcAft>
              <a:buFont typeface="Arial" panose="020B0604020202020204" pitchFamily="34" charset="0"/>
              <a:buChar char="•"/>
            </a:pPr>
            <a:r>
              <a:rPr lang="en-US" kern="100" dirty="0">
                <a:effectLst/>
                <a:ea typeface="Calibri" panose="020F0502020204030204" pitchFamily="34" charset="0"/>
                <a:cs typeface="Arial" panose="020B0604020202020204" pitchFamily="34" charset="0"/>
              </a:rPr>
              <a:t>Be patient and do not panic!</a:t>
            </a:r>
          </a:p>
          <a:p>
            <a:pPr marL="285750" marR="0" indent="-285750">
              <a:lnSpc>
                <a:spcPct val="150000"/>
              </a:lnSpc>
              <a:spcAft>
                <a:spcPts val="800"/>
              </a:spcAft>
              <a:buFont typeface="Arial" panose="020B0604020202020204" pitchFamily="34" charset="0"/>
              <a:buChar char="•"/>
            </a:pPr>
            <a:r>
              <a:rPr lang="en-US" kern="100" dirty="0">
                <a:effectLst/>
                <a:ea typeface="Calibri" panose="020F0502020204030204" pitchFamily="34" charset="0"/>
                <a:cs typeface="Arial" panose="020B0604020202020204" pitchFamily="34" charset="0"/>
              </a:rPr>
              <a:t>If the issue cannot be resolved, OSFM staff will be notified.</a:t>
            </a:r>
          </a:p>
          <a:p>
            <a:pPr marL="285750" marR="0" indent="-285750">
              <a:lnSpc>
                <a:spcPct val="150000"/>
              </a:lnSpc>
              <a:spcAft>
                <a:spcPts val="800"/>
              </a:spcAft>
              <a:buFont typeface="Arial" panose="020B0604020202020204" pitchFamily="34" charset="0"/>
              <a:buChar char="•"/>
            </a:pPr>
            <a:r>
              <a:rPr lang="en-US" dirty="0"/>
              <a:t>After a review, you will be notified regarding next steps.</a:t>
            </a:r>
            <a:endParaRPr lang="en-US" kern="100" dirty="0">
              <a:effectLst/>
              <a:ea typeface="Calibri" panose="020F0502020204030204" pitchFamily="34" charset="0"/>
              <a:cs typeface="Arial" panose="020B0604020202020204" pitchFamily="34" charset="0"/>
            </a:endParaRPr>
          </a:p>
        </p:txBody>
      </p:sp>
      <p:pic>
        <p:nvPicPr>
          <p:cNvPr id="3" name="Picture 2" descr="Technical difficulties Vector Images &amp; Graphics for Commercial Use |  VectorStock">
            <a:extLst>
              <a:ext uri="{FF2B5EF4-FFF2-40B4-BE49-F238E27FC236}">
                <a16:creationId xmlns:a16="http://schemas.microsoft.com/office/drawing/2014/main" id="{D64140A9-81F6-D5F2-DF61-D27BF066E0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0460" y="5060075"/>
            <a:ext cx="4831080" cy="1647474"/>
          </a:xfrm>
          <a:prstGeom prst="rect">
            <a:avLst/>
          </a:prstGeom>
          <a:noFill/>
          <a:extLst>
            <a:ext uri="{909E8E84-426E-40DD-AFC4-6F175D3DCCD1}">
              <a14:hiddenFill xmlns:a14="http://schemas.microsoft.com/office/drawing/2010/main">
                <a:solidFill>
                  <a:srgbClr val="FFFFFF"/>
                </a:solidFill>
              </a14:hiddenFill>
            </a:ext>
          </a:extLst>
        </p:spPr>
      </p:pic>
      <p:pic>
        <p:nvPicPr>
          <p:cNvPr id="4" name="Tech Issues 1">
            <a:hlinkClick r:id="" action="ppaction://media"/>
            <a:extLst>
              <a:ext uri="{FF2B5EF4-FFF2-40B4-BE49-F238E27FC236}">
                <a16:creationId xmlns:a16="http://schemas.microsoft.com/office/drawing/2014/main" id="{3A26A314-7CCC-021F-B0A7-E6939E444B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81909" y="205588"/>
            <a:ext cx="609600" cy="609600"/>
          </a:xfrm>
          <a:prstGeom prst="rect">
            <a:avLst/>
          </a:prstGeom>
        </p:spPr>
      </p:pic>
    </p:spTree>
    <p:extLst>
      <p:ext uri="{BB962C8B-B14F-4D97-AF65-F5344CB8AC3E}">
        <p14:creationId xmlns:p14="http://schemas.microsoft.com/office/powerpoint/2010/main" val="151515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9B320-AEF7-446D-1CB4-30BB0C946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40E09-9E63-20AE-8AB4-DEEE6C6E4A21}"/>
              </a:ext>
            </a:extLst>
          </p:cNvPr>
          <p:cNvSpPr>
            <a:spLocks noGrp="1"/>
          </p:cNvSpPr>
          <p:nvPr>
            <p:ph type="title"/>
          </p:nvPr>
        </p:nvSpPr>
        <p:spPr>
          <a:xfrm>
            <a:off x="2578035" y="356292"/>
            <a:ext cx="7035927" cy="547512"/>
          </a:xfrm>
          <a:ln w="28575">
            <a:solidFill>
              <a:schemeClr val="tx1"/>
            </a:solidFill>
          </a:ln>
        </p:spPr>
        <p:txBody>
          <a:bodyPr>
            <a:noAutofit/>
          </a:bodyPr>
          <a:lstStyle/>
          <a:p>
            <a:r>
              <a:rPr lang="en-US" sz="3200" b="1" dirty="0"/>
              <a:t>TECHNICAL ISSUES DURING THE TEST</a:t>
            </a:r>
          </a:p>
        </p:txBody>
      </p:sp>
      <p:sp>
        <p:nvSpPr>
          <p:cNvPr id="4" name="TextBox 3">
            <a:extLst>
              <a:ext uri="{FF2B5EF4-FFF2-40B4-BE49-F238E27FC236}">
                <a16:creationId xmlns:a16="http://schemas.microsoft.com/office/drawing/2014/main" id="{8CFB82A9-E5E1-9793-7A96-73CFACACD259}"/>
              </a:ext>
            </a:extLst>
          </p:cNvPr>
          <p:cNvSpPr txBox="1"/>
          <p:nvPr/>
        </p:nvSpPr>
        <p:spPr>
          <a:xfrm>
            <a:off x="633412" y="1342295"/>
            <a:ext cx="10925175" cy="4029629"/>
          </a:xfrm>
          <a:prstGeom prst="rect">
            <a:avLst/>
          </a:prstGeom>
          <a:noFill/>
        </p:spPr>
        <p:txBody>
          <a:bodyPr wrap="square">
            <a:spAutoFit/>
          </a:bodyPr>
          <a:lstStyle/>
          <a:p>
            <a:pPr marL="342900" marR="0" lvl="0" indent="-342900">
              <a:lnSpc>
                <a:spcPct val="107000"/>
              </a:lnSpc>
              <a:buFont typeface="Symbol" panose="05050102010706020507" pitchFamily="18" charset="2"/>
              <a:buChar char=""/>
            </a:pPr>
            <a:r>
              <a:rPr lang="en-US" kern="100" dirty="0">
                <a:effectLst/>
                <a:latin typeface="Arial" panose="020B0604020202020204" pitchFamily="34" charset="0"/>
                <a:ea typeface="Calibri" panose="020F0502020204030204" pitchFamily="34" charset="0"/>
                <a:cs typeface="Arial" panose="020B0604020202020204" pitchFamily="34" charset="0"/>
              </a:rPr>
              <a:t>The proctor will perform basic troubleshooting for five minutes then transfer to technician if technical issues continue.</a:t>
            </a:r>
          </a:p>
          <a:p>
            <a:pPr marL="457200" marR="0">
              <a:lnSpc>
                <a:spcPct val="107000"/>
              </a:lnSpc>
              <a:buNone/>
            </a:pPr>
            <a:r>
              <a:rPr lang="en-US" sz="1200" kern="1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107000"/>
              </a:lnSpc>
              <a:buFont typeface="Symbol" panose="05050102010706020507" pitchFamily="18" charset="2"/>
              <a:buChar char=""/>
            </a:pPr>
            <a:r>
              <a:rPr lang="en-US" kern="100" dirty="0">
                <a:effectLst/>
                <a:latin typeface="Arial" panose="020B0604020202020204" pitchFamily="34" charset="0"/>
                <a:ea typeface="Calibri" panose="020F0502020204030204" pitchFamily="34" charset="0"/>
                <a:cs typeface="Arial" panose="020B0604020202020204" pitchFamily="34" charset="0"/>
              </a:rPr>
              <a:t>Technicians will troubleshoot for up to an additional 20 minutes and if no resolution is achieved, the candidate will need to reschedule. </a:t>
            </a:r>
          </a:p>
          <a:p>
            <a:pPr marL="457200" marR="0">
              <a:lnSpc>
                <a:spcPct val="107000"/>
              </a:lnSpc>
              <a:buNone/>
            </a:pPr>
            <a:r>
              <a:rPr lang="en-US" kern="100" dirty="0">
                <a:effectLst/>
                <a:latin typeface="Arial" panose="020B0604020202020204" pitchFamily="34" charset="0"/>
                <a:ea typeface="Calibri" panose="020F0502020204030204" pitchFamily="34" charset="0"/>
                <a:cs typeface="Arial" panose="020B0604020202020204" pitchFamily="34" charset="0"/>
              </a:rPr>
              <a:t> </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buFont typeface="Symbol" panose="05050102010706020507" pitchFamily="18" charset="2"/>
              <a:buChar char=""/>
            </a:pPr>
            <a:r>
              <a:rPr lang="en-US" kern="100" dirty="0">
                <a:effectLst/>
                <a:latin typeface="Arial" panose="020B0604020202020204" pitchFamily="34" charset="0"/>
                <a:ea typeface="Calibri" panose="020F0502020204030204" pitchFamily="34" charset="0"/>
                <a:cs typeface="Arial" panose="020B0604020202020204" pitchFamily="34" charset="0"/>
              </a:rPr>
              <a:t>If repeated technical issues occur during the test, technicians will ask the candidate to reschedule the test. </a:t>
            </a:r>
          </a:p>
          <a:p>
            <a:pPr marL="457200" marR="0">
              <a:lnSpc>
                <a:spcPct val="107000"/>
              </a:lnSpc>
              <a:buNone/>
            </a:pPr>
            <a:r>
              <a:rPr lang="en-US" kern="100" dirty="0">
                <a:effectLst/>
                <a:latin typeface="Arial" panose="020B0604020202020204" pitchFamily="34" charset="0"/>
                <a:ea typeface="Calibri" panose="020F0502020204030204" pitchFamily="34" charset="0"/>
                <a:cs typeface="Arial" panose="020B0604020202020204" pitchFamily="34" charset="0"/>
              </a:rPr>
              <a:t> </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buFont typeface="Symbol" panose="05050102010706020507" pitchFamily="18" charset="2"/>
              <a:buChar char=""/>
            </a:pPr>
            <a:r>
              <a:rPr lang="en-US" kern="100" dirty="0">
                <a:effectLst/>
                <a:latin typeface="Arial" panose="020B0604020202020204" pitchFamily="34" charset="0"/>
                <a:ea typeface="Calibri" panose="020F0502020204030204" pitchFamily="34" charset="0"/>
                <a:cs typeface="Arial" panose="020B0604020202020204" pitchFamily="34" charset="0"/>
              </a:rPr>
              <a:t>The technician will be the one to inform the candidate that no more troubleshooting can be performed. </a:t>
            </a:r>
          </a:p>
          <a:p>
            <a:pPr marL="342900" marR="0" lvl="0" indent="-342900">
              <a:lnSpc>
                <a:spcPct val="107000"/>
              </a:lnSpc>
              <a:buFont typeface="Symbol" panose="05050102010706020507" pitchFamily="18" charset="2"/>
              <a:buChar char=""/>
            </a:pPr>
            <a:endParaRPr lang="en-US" kern="1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buFont typeface="Symbol" panose="05050102010706020507" pitchFamily="18" charset="2"/>
              <a:buChar char=""/>
            </a:pPr>
            <a:r>
              <a:rPr lang="en-US" dirty="0"/>
              <a:t>If there is a system failure such as a power outage, loss of network connectivity, software failure, or a candidate closed their browser window, follow the “RESUME PROTOCOL”</a:t>
            </a:r>
            <a:endParaRPr lang="en-US" kern="100" dirty="0">
              <a:effectLst/>
              <a:ea typeface="Calibri" panose="020F0502020204030204" pitchFamily="34" charset="0"/>
              <a:cs typeface="Arial" panose="020B0604020202020204" pitchFamily="34" charset="0"/>
            </a:endParaRPr>
          </a:p>
          <a:p>
            <a:pPr marR="0" lvl="0">
              <a:lnSpc>
                <a:spcPct val="107000"/>
              </a:lnSpc>
            </a:pPr>
            <a:endParaRPr lang="en-US" sz="1200" kern="100" dirty="0">
              <a:latin typeface="Arial" panose="020B0604020202020204" pitchFamily="34" charset="0"/>
              <a:ea typeface="Calibri" panose="020F0502020204030204" pitchFamily="34" charset="0"/>
              <a:cs typeface="Arial" panose="020B0604020202020204" pitchFamily="34" charset="0"/>
            </a:endParaRPr>
          </a:p>
        </p:txBody>
      </p:sp>
      <p:pic>
        <p:nvPicPr>
          <p:cNvPr id="3" name="Tech Issues 2">
            <a:hlinkClick r:id="" action="ppaction://media"/>
            <a:extLst>
              <a:ext uri="{FF2B5EF4-FFF2-40B4-BE49-F238E27FC236}">
                <a16:creationId xmlns:a16="http://schemas.microsoft.com/office/drawing/2014/main" id="{2052E5C6-4233-B76D-AE99-94BAABD2B4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59746" y="356292"/>
            <a:ext cx="609600" cy="609600"/>
          </a:xfrm>
          <a:prstGeom prst="rect">
            <a:avLst/>
          </a:prstGeom>
        </p:spPr>
      </p:pic>
    </p:spTree>
    <p:extLst>
      <p:ext uri="{BB962C8B-B14F-4D97-AF65-F5344CB8AC3E}">
        <p14:creationId xmlns:p14="http://schemas.microsoft.com/office/powerpoint/2010/main" val="35348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2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21698-D389-27F8-198B-31C8604F31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264E0-5457-0AB3-59C2-FF3034FC1B1F}"/>
              </a:ext>
            </a:extLst>
          </p:cNvPr>
          <p:cNvSpPr>
            <a:spLocks noGrp="1"/>
          </p:cNvSpPr>
          <p:nvPr>
            <p:ph type="title"/>
          </p:nvPr>
        </p:nvSpPr>
        <p:spPr>
          <a:xfrm>
            <a:off x="4348195" y="262113"/>
            <a:ext cx="3495610" cy="547512"/>
          </a:xfrm>
          <a:ln w="28575">
            <a:solidFill>
              <a:schemeClr val="tx1"/>
            </a:solidFill>
          </a:ln>
        </p:spPr>
        <p:txBody>
          <a:bodyPr>
            <a:noAutofit/>
          </a:bodyPr>
          <a:lstStyle/>
          <a:p>
            <a:r>
              <a:rPr lang="en-US" sz="3200" b="1" dirty="0"/>
              <a:t>RESUMING A TEST</a:t>
            </a:r>
          </a:p>
        </p:txBody>
      </p:sp>
      <p:sp>
        <p:nvSpPr>
          <p:cNvPr id="5" name="Rectangle 2">
            <a:extLst>
              <a:ext uri="{FF2B5EF4-FFF2-40B4-BE49-F238E27FC236}">
                <a16:creationId xmlns:a16="http://schemas.microsoft.com/office/drawing/2014/main" id="{2075A1D5-63B9-4B4E-7E25-533BD0AA4728}"/>
              </a:ext>
            </a:extLst>
          </p:cNvPr>
          <p:cNvSpPr>
            <a:spLocks noChangeArrowheads="1"/>
          </p:cNvSpPr>
          <p:nvPr/>
        </p:nvSpPr>
        <p:spPr bwMode="auto">
          <a:xfrm>
            <a:off x="641004" y="1305341"/>
            <a:ext cx="10697555"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The  testing software provides support for disconnections by allowing both candidates and proctors to resume a test.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ea typeface="Calibri" panose="020F050202020403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If you lose your connection or if a proctor requests it, you can resume your test for a limited time.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ea typeface="Calibri" panose="020F050202020403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Log back into Questionmark and click the "Resume" button (see screenshot below).</a:t>
            </a:r>
            <a:endParaRPr kumimoji="0" lang="en-US" altLang="en-US" b="0" i="0" u="none" strike="noStrike" cap="none" normalizeH="0" baseline="0" dirty="0">
              <a:ln>
                <a:noFill/>
              </a:ln>
              <a:solidFill>
                <a:schemeClr val="tx1"/>
              </a:solidFill>
              <a:effectLst/>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000000"/>
              </a:solidFill>
              <a:ea typeface="Calibri" panose="020F050202020403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000000"/>
              </a:solidFill>
              <a:ea typeface="Calibri" panose="020F050202020403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000000"/>
              </a:solidFill>
              <a:ea typeface="Calibri" panose="020F050202020403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000000"/>
              </a:solidFill>
              <a:ea typeface="Calibri" panose="020F050202020403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solidFill>
                  <a:srgbClr val="000000"/>
                </a:solidFill>
                <a:ea typeface="Calibri" panose="020F0502020204030204" pitchFamily="34" charset="0"/>
                <a:cs typeface="Arial" panose="020B0604020202020204" pitchFamily="34" charset="0"/>
              </a:rPr>
              <a:t>The “Resume Button” relaunches the Guardian browser. You will be checked in and the room secured before you continue the assessment.</a:t>
            </a:r>
            <a:endParaRPr lang="en-US" altLang="en-US" dirty="0">
              <a:ea typeface="Calibri" panose="020F050202020403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Arial" panose="020B0604020202020204" pitchFamily="34" charset="0"/>
              </a:rPr>
              <a:t>If this does not work, the candidate will need to reschedule the test.</a:t>
            </a:r>
            <a:r>
              <a:rPr lang="en-US" altLang="en-US" dirty="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193" name="Picture 1">
            <a:extLst>
              <a:ext uri="{FF2B5EF4-FFF2-40B4-BE49-F238E27FC236}">
                <a16:creationId xmlns:a16="http://schemas.microsoft.com/office/drawing/2014/main" id="{3E3C536E-59FC-8B08-7C14-CD77414AD912}"/>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026389" y="3202888"/>
            <a:ext cx="2101291" cy="71988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A1F20BEF-4EE0-B01B-D51F-4B7370C45359}"/>
              </a:ext>
            </a:extLst>
          </p:cNvPr>
          <p:cNvSpPr>
            <a:spLocks noChangeArrowheads="1"/>
          </p:cNvSpPr>
          <p:nvPr/>
        </p:nvSpPr>
        <p:spPr bwMode="auto">
          <a:xfrm>
            <a:off x="228600" y="6249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 name="Resume (2)">
            <a:hlinkClick r:id="" action="ppaction://media"/>
            <a:extLst>
              <a:ext uri="{FF2B5EF4-FFF2-40B4-BE49-F238E27FC236}">
                <a16:creationId xmlns:a16="http://schemas.microsoft.com/office/drawing/2014/main" id="{9DF18C2D-63B3-E974-E1F8-1B84EB3333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917117" y="262113"/>
            <a:ext cx="609600" cy="609600"/>
          </a:xfrm>
          <a:prstGeom prst="rect">
            <a:avLst/>
          </a:prstGeom>
        </p:spPr>
      </p:pic>
    </p:spTree>
    <p:extLst>
      <p:ext uri="{BB962C8B-B14F-4D97-AF65-F5344CB8AC3E}">
        <p14:creationId xmlns:p14="http://schemas.microsoft.com/office/powerpoint/2010/main" val="70167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8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21698-D389-27F8-198B-31C8604F31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264E0-5457-0AB3-59C2-FF3034FC1B1F}"/>
              </a:ext>
            </a:extLst>
          </p:cNvPr>
          <p:cNvSpPr>
            <a:spLocks noGrp="1"/>
          </p:cNvSpPr>
          <p:nvPr>
            <p:ph type="title"/>
          </p:nvPr>
        </p:nvSpPr>
        <p:spPr>
          <a:xfrm>
            <a:off x="2478470" y="241613"/>
            <a:ext cx="7017639" cy="547512"/>
          </a:xfrm>
          <a:ln w="28575">
            <a:solidFill>
              <a:schemeClr val="tx1"/>
            </a:solidFill>
          </a:ln>
        </p:spPr>
        <p:txBody>
          <a:bodyPr>
            <a:noAutofit/>
          </a:bodyPr>
          <a:lstStyle/>
          <a:p>
            <a:r>
              <a:rPr lang="en-US" sz="3200" b="1" dirty="0"/>
              <a:t>TECHNICAL ISSUES DURING THE TEST</a:t>
            </a:r>
          </a:p>
        </p:txBody>
      </p:sp>
      <p:sp>
        <p:nvSpPr>
          <p:cNvPr id="4" name="TextBox 3">
            <a:extLst>
              <a:ext uri="{FF2B5EF4-FFF2-40B4-BE49-F238E27FC236}">
                <a16:creationId xmlns:a16="http://schemas.microsoft.com/office/drawing/2014/main" id="{8CBC0132-3692-B095-47A8-E4BE69470DDD}"/>
              </a:ext>
            </a:extLst>
          </p:cNvPr>
          <p:cNvSpPr txBox="1"/>
          <p:nvPr/>
        </p:nvSpPr>
        <p:spPr>
          <a:xfrm>
            <a:off x="524703" y="1133573"/>
            <a:ext cx="10925175" cy="3435684"/>
          </a:xfrm>
          <a:prstGeom prst="rect">
            <a:avLst/>
          </a:prstGeom>
          <a:noFill/>
        </p:spPr>
        <p:txBody>
          <a:bodyPr wrap="square">
            <a:spAutoFit/>
          </a:bodyPr>
          <a:lstStyle/>
          <a:p>
            <a:pPr marL="457200" marR="0">
              <a:lnSpc>
                <a:spcPct val="107000"/>
              </a:lnSpc>
              <a:buNone/>
            </a:pPr>
            <a:endParaRPr lang="en-US" kern="1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US" dirty="0"/>
              <a:t>If the technical issue is on the QUEST side, a fee will not be charged for rescheduling.</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If the technical issue is on the candidate’s side, a new test fee may be required.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As stated in the “Reservation Confirmation” and “Reservation Reminder” emails”, test your system prior to test day.</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If unable to reconnect to the test. Send a detailed email to </a:t>
            </a:r>
            <a:r>
              <a:rPr lang="en-US" u="sng" dirty="0">
                <a:hlinkClick r:id="rId5"/>
              </a:rPr>
              <a:t>osfmexamsupport@questionmark.com</a:t>
            </a:r>
            <a:r>
              <a:rPr lang="en-US" dirty="0"/>
              <a:t>.</a:t>
            </a:r>
          </a:p>
        </p:txBody>
      </p:sp>
      <p:pic>
        <p:nvPicPr>
          <p:cNvPr id="5" name="Tech Issues Fault">
            <a:hlinkClick r:id="" action="ppaction://media"/>
            <a:extLst>
              <a:ext uri="{FF2B5EF4-FFF2-40B4-BE49-F238E27FC236}">
                <a16:creationId xmlns:a16="http://schemas.microsoft.com/office/drawing/2014/main" id="{D2A42270-3598-7946-A1B0-571C364820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45396" y="241613"/>
            <a:ext cx="609600" cy="609600"/>
          </a:xfrm>
          <a:prstGeom prst="rect">
            <a:avLst/>
          </a:prstGeom>
        </p:spPr>
      </p:pic>
    </p:spTree>
    <p:extLst>
      <p:ext uri="{BB962C8B-B14F-4D97-AF65-F5344CB8AC3E}">
        <p14:creationId xmlns:p14="http://schemas.microsoft.com/office/powerpoint/2010/main" val="270948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8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A7FA-769B-7B59-6BFC-B59612B46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690AA-28FD-A303-83E6-D50767C9EE66}"/>
              </a:ext>
            </a:extLst>
          </p:cNvPr>
          <p:cNvSpPr>
            <a:spLocks noGrp="1"/>
          </p:cNvSpPr>
          <p:nvPr>
            <p:ph type="title"/>
          </p:nvPr>
        </p:nvSpPr>
        <p:spPr>
          <a:xfrm>
            <a:off x="4545806" y="274638"/>
            <a:ext cx="3100388" cy="547512"/>
          </a:xfrm>
          <a:ln w="28575">
            <a:solidFill>
              <a:schemeClr val="tx1"/>
            </a:solidFill>
          </a:ln>
        </p:spPr>
        <p:txBody>
          <a:bodyPr>
            <a:noAutofit/>
          </a:bodyPr>
          <a:lstStyle/>
          <a:p>
            <a:r>
              <a:rPr lang="en-US" sz="3200" b="1" dirty="0"/>
              <a:t>AFTER THE TEST</a:t>
            </a:r>
          </a:p>
        </p:txBody>
      </p:sp>
      <p:sp>
        <p:nvSpPr>
          <p:cNvPr id="4" name="TextBox 3">
            <a:extLst>
              <a:ext uri="{FF2B5EF4-FFF2-40B4-BE49-F238E27FC236}">
                <a16:creationId xmlns:a16="http://schemas.microsoft.com/office/drawing/2014/main" id="{7C1B67F7-5108-9752-738F-BC773552E3EF}"/>
              </a:ext>
            </a:extLst>
          </p:cNvPr>
          <p:cNvSpPr txBox="1"/>
          <p:nvPr/>
        </p:nvSpPr>
        <p:spPr>
          <a:xfrm>
            <a:off x="504825" y="1113695"/>
            <a:ext cx="10925175" cy="4278094"/>
          </a:xfrm>
          <a:prstGeom prst="rect">
            <a:avLst/>
          </a:prstGeom>
          <a:noFill/>
        </p:spPr>
        <p:txBody>
          <a:bodyPr wrap="square">
            <a:spAutoFit/>
          </a:bodyPr>
          <a:lstStyle/>
          <a:p>
            <a:pPr lvl="0"/>
            <a:r>
              <a:rPr lang="en-US" b="1" i="1" dirty="0"/>
              <a:t>Candidates who pass the test:</a:t>
            </a:r>
            <a:endParaRPr lang="en-US" dirty="0"/>
          </a:p>
          <a:p>
            <a:pPr marL="742950" lvl="1" indent="-285750">
              <a:buFont typeface="Arial" panose="020B0604020202020204" pitchFamily="34" charset="0"/>
              <a:buChar char="•"/>
            </a:pPr>
            <a:r>
              <a:rPr lang="en-US" dirty="0"/>
              <a:t>will receive notification of the passing status. </a:t>
            </a:r>
          </a:p>
          <a:p>
            <a:pPr marL="742950" lvl="1" indent="-285750">
              <a:buFont typeface="Arial" panose="020B0604020202020204" pitchFamily="34" charset="0"/>
              <a:buChar char="•"/>
            </a:pPr>
            <a:r>
              <a:rPr lang="en-US" dirty="0"/>
              <a:t>no score information will be available.</a:t>
            </a:r>
          </a:p>
          <a:p>
            <a:pPr marL="742950" lvl="1" indent="-285750">
              <a:buFont typeface="Arial" panose="020B0604020202020204" pitchFamily="34" charset="0"/>
              <a:buChar char="•"/>
            </a:pPr>
            <a:r>
              <a:rPr lang="en-US" dirty="0"/>
              <a:t>results will be transmitted to the COQB Database.</a:t>
            </a:r>
          </a:p>
          <a:p>
            <a:r>
              <a:rPr lang="en-US" dirty="0"/>
              <a:t> </a:t>
            </a:r>
          </a:p>
          <a:p>
            <a:pPr lvl="0"/>
            <a:r>
              <a:rPr lang="en-US" b="1" i="1" dirty="0"/>
              <a:t>Candidates who fail the test:</a:t>
            </a:r>
            <a:endParaRPr lang="en-US" dirty="0"/>
          </a:p>
          <a:p>
            <a:pPr marL="742950" lvl="1" indent="-285750">
              <a:buFont typeface="Arial" panose="020B0604020202020204" pitchFamily="34" charset="0"/>
              <a:buChar char="•"/>
            </a:pPr>
            <a:r>
              <a:rPr lang="en-US" dirty="0"/>
              <a:t>will receive their score and a coaching report.</a:t>
            </a:r>
          </a:p>
          <a:p>
            <a:pPr marL="742950" lvl="1" indent="-285750">
              <a:buFont typeface="Arial" panose="020B0604020202020204" pitchFamily="34" charset="0"/>
              <a:buChar char="•"/>
            </a:pPr>
            <a:r>
              <a:rPr lang="en-US" dirty="0"/>
              <a:t>results will be transmitted to the COQB Database. </a:t>
            </a:r>
          </a:p>
          <a:p>
            <a:pPr marL="742950" lvl="1" indent="-285750">
              <a:buFont typeface="Arial" panose="020B0604020202020204" pitchFamily="34" charset="0"/>
              <a:buChar char="•"/>
            </a:pPr>
            <a:r>
              <a:rPr lang="en-US" dirty="0"/>
              <a:t>each eligibility is valid for two (2) attempts.</a:t>
            </a:r>
          </a:p>
          <a:p>
            <a:pPr marL="742950" lvl="1" indent="-285750">
              <a:buFont typeface="Arial" panose="020B0604020202020204" pitchFamily="34" charset="0"/>
              <a:buChar char="•"/>
            </a:pPr>
            <a:r>
              <a:rPr lang="en-US" dirty="0"/>
              <a:t>you must wait 30 days between each attempt. </a:t>
            </a:r>
          </a:p>
          <a:p>
            <a:pPr marL="742950" lvl="1" indent="-285750">
              <a:buFont typeface="Arial" panose="020B0604020202020204" pitchFamily="34" charset="0"/>
              <a:buChar char="•"/>
            </a:pPr>
            <a:r>
              <a:rPr lang="en-US" dirty="0"/>
              <a:t>shortly after failing the test, you will receive an email stating that </a:t>
            </a:r>
            <a:r>
              <a:rPr lang="en-US" b="1" dirty="0"/>
              <a:t>“</a:t>
            </a:r>
            <a:r>
              <a:rPr lang="en-US" b="1" i="1" dirty="0"/>
              <a:t>Your application is approved, and you are eligible to take the test. Please use the green "</a:t>
            </a:r>
            <a:r>
              <a:rPr lang="en-US" b="1" i="1" dirty="0">
                <a:solidFill>
                  <a:srgbClr val="00B050"/>
                </a:solidFill>
              </a:rPr>
              <a:t>Purchase Exam</a:t>
            </a:r>
            <a:r>
              <a:rPr lang="en-US" b="1" i="1" dirty="0"/>
              <a:t>" Button provided below to purchase your test.”</a:t>
            </a:r>
            <a:r>
              <a:rPr lang="en-US" b="1" dirty="0"/>
              <a:t> </a:t>
            </a:r>
            <a:endParaRPr lang="en-US" dirty="0"/>
          </a:p>
          <a:p>
            <a:pPr marL="742950" lvl="1" indent="-285750">
              <a:buFont typeface="Arial" panose="020B0604020202020204" pitchFamily="34" charset="0"/>
              <a:buChar char="•"/>
            </a:pPr>
            <a:r>
              <a:rPr lang="en-US" dirty="0"/>
              <a:t>when you schedule your test, the available dates will be 30+ days from your previous attempt. This process will allow you time to plan what works best for you. Save this email.</a:t>
            </a:r>
          </a:p>
        </p:txBody>
      </p:sp>
      <p:pic>
        <p:nvPicPr>
          <p:cNvPr id="3" name="After test">
            <a:hlinkClick r:id="" action="ppaction://media"/>
            <a:extLst>
              <a:ext uri="{FF2B5EF4-FFF2-40B4-BE49-F238E27FC236}">
                <a16:creationId xmlns:a16="http://schemas.microsoft.com/office/drawing/2014/main" id="{2984EA59-A207-0AC2-E876-19D9769731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30617" y="274638"/>
            <a:ext cx="609600" cy="609600"/>
          </a:xfrm>
          <a:prstGeom prst="rect">
            <a:avLst/>
          </a:prstGeom>
        </p:spPr>
      </p:pic>
    </p:spTree>
    <p:extLst>
      <p:ext uri="{BB962C8B-B14F-4D97-AF65-F5344CB8AC3E}">
        <p14:creationId xmlns:p14="http://schemas.microsoft.com/office/powerpoint/2010/main" val="9447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8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5926-DFF6-F942-AA31-31812E61C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77E94-D7D7-0DD6-894C-F8C4EA09C6ED}"/>
              </a:ext>
            </a:extLst>
          </p:cNvPr>
          <p:cNvSpPr>
            <a:spLocks noGrp="1"/>
          </p:cNvSpPr>
          <p:nvPr>
            <p:ph type="title"/>
          </p:nvPr>
        </p:nvSpPr>
        <p:spPr>
          <a:xfrm>
            <a:off x="2950622" y="334963"/>
            <a:ext cx="6033580" cy="547512"/>
          </a:xfrm>
          <a:ln w="28575">
            <a:solidFill>
              <a:schemeClr val="tx1"/>
            </a:solidFill>
          </a:ln>
        </p:spPr>
        <p:txBody>
          <a:bodyPr>
            <a:noAutofit/>
          </a:bodyPr>
          <a:lstStyle/>
          <a:p>
            <a:pPr lvl="0"/>
            <a:r>
              <a:rPr lang="en-US" sz="3200" b="1" dirty="0">
                <a:latin typeface="Aptos Display" panose="020B0004020202020204" pitchFamily="34" charset="0"/>
                <a:cs typeface="Arial" panose="020B0604020202020204" pitchFamily="34" charset="0"/>
              </a:rPr>
              <a:t>CANCELATION OF TEST RESULTS</a:t>
            </a:r>
            <a:endParaRPr lang="en-US" sz="3200" dirty="0">
              <a:latin typeface="Aptos Display" panose="020B00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00DD300-EE0A-4160-2BEE-6B1DF458ADAE}"/>
              </a:ext>
            </a:extLst>
          </p:cNvPr>
          <p:cNvSpPr txBox="1"/>
          <p:nvPr/>
        </p:nvSpPr>
        <p:spPr>
          <a:xfrm>
            <a:off x="504825" y="1113695"/>
            <a:ext cx="10925175" cy="3970318"/>
          </a:xfrm>
          <a:prstGeom prst="rect">
            <a:avLst/>
          </a:prstGeom>
          <a:noFill/>
        </p:spPr>
        <p:txBody>
          <a:bodyPr wrap="square">
            <a:spAutoFit/>
          </a:bodyPr>
          <a:lstStyle/>
          <a:p>
            <a:endParaRPr lang="en-US" dirty="0">
              <a:latin typeface="Arial" panose="020B0604020202020204" pitchFamily="34" charset="0"/>
              <a:cs typeface="Arial" panose="020B0604020202020204" pitchFamily="34" charset="0"/>
            </a:endParaRPr>
          </a:p>
          <a:p>
            <a:r>
              <a:rPr lang="en-US" dirty="0"/>
              <a:t>Candidate test results will be cancelled for suspected irregularities such as:</a:t>
            </a:r>
          </a:p>
          <a:p>
            <a:r>
              <a:rPr lang="en-US" dirty="0"/>
              <a:t> </a:t>
            </a:r>
          </a:p>
          <a:p>
            <a:pPr marL="742950" lvl="1" indent="-285750">
              <a:buFont typeface="Arial" panose="020B0604020202020204" pitchFamily="34" charset="0"/>
              <a:buChar char="•"/>
            </a:pPr>
            <a:r>
              <a:rPr lang="en-US" dirty="0"/>
              <a:t>giving or receiving assistance with answers during a test,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harvesting or sharing test items or test content,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using unauthorized materials,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failing to abide by the rules presented or directions from the proctor,</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or  inappropriate behavior. </a:t>
            </a:r>
          </a:p>
          <a:p>
            <a:pPr marL="742950" lvl="1" indent="-285750">
              <a:buFont typeface="Arial" panose="020B0604020202020204" pitchFamily="34" charset="0"/>
              <a:buChar char="•"/>
            </a:pPr>
            <a:endParaRPr lang="en-US" dirty="0">
              <a:cs typeface="Arial" panose="020B0604020202020204" pitchFamily="34" charset="0"/>
            </a:endParaRPr>
          </a:p>
          <a:p>
            <a:pPr lvl="1"/>
            <a:r>
              <a:rPr lang="en-US" b="1" dirty="0">
                <a:solidFill>
                  <a:srgbClr val="FF0000"/>
                </a:solidFill>
              </a:rPr>
              <a:t>Note:</a:t>
            </a:r>
            <a:r>
              <a:rPr lang="en-US" dirty="0"/>
              <a:t> These irregularities may be presented to the Board for disciplinary action. </a:t>
            </a:r>
            <a:endParaRPr lang="en-US" dirty="0">
              <a:cs typeface="Arial" panose="020B0604020202020204" pitchFamily="34" charset="0"/>
            </a:endParaRPr>
          </a:p>
        </p:txBody>
      </p:sp>
      <p:pic>
        <p:nvPicPr>
          <p:cNvPr id="3" name="Score Cancelation">
            <a:hlinkClick r:id="" action="ppaction://media"/>
            <a:extLst>
              <a:ext uri="{FF2B5EF4-FFF2-40B4-BE49-F238E27FC236}">
                <a16:creationId xmlns:a16="http://schemas.microsoft.com/office/drawing/2014/main" id="{ED72D812-8E99-F20D-FBF5-BDAA8D1B82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66213" y="334963"/>
            <a:ext cx="609600" cy="609600"/>
          </a:xfrm>
          <a:prstGeom prst="rect">
            <a:avLst/>
          </a:prstGeom>
        </p:spPr>
      </p:pic>
    </p:spTree>
    <p:extLst>
      <p:ext uri="{BB962C8B-B14F-4D97-AF65-F5344CB8AC3E}">
        <p14:creationId xmlns:p14="http://schemas.microsoft.com/office/powerpoint/2010/main" val="72846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1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79074-BF0A-F625-5530-4180D0C9F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9FD8D6-D362-4C4A-244C-38AB38243196}"/>
              </a:ext>
            </a:extLst>
          </p:cNvPr>
          <p:cNvSpPr>
            <a:spLocks noGrp="1"/>
          </p:cNvSpPr>
          <p:nvPr>
            <p:ph type="title"/>
          </p:nvPr>
        </p:nvSpPr>
        <p:spPr>
          <a:xfrm>
            <a:off x="4674838" y="510675"/>
            <a:ext cx="2842324" cy="547512"/>
          </a:xfrm>
          <a:ln w="28575">
            <a:solidFill>
              <a:schemeClr val="tx1"/>
            </a:solidFill>
          </a:ln>
        </p:spPr>
        <p:txBody>
          <a:bodyPr>
            <a:noAutofit/>
          </a:bodyPr>
          <a:lstStyle/>
          <a:p>
            <a:pPr lvl="0"/>
            <a:r>
              <a:rPr lang="en-US" sz="3200" b="1" dirty="0">
                <a:latin typeface="Aptos Display" panose="020B0004020202020204" pitchFamily="34" charset="0"/>
                <a:cs typeface="Arial" panose="020B0604020202020204" pitchFamily="34" charset="0"/>
              </a:rPr>
              <a:t>OSFM SURVEY</a:t>
            </a:r>
            <a:endParaRPr lang="en-US" sz="3200" dirty="0">
              <a:latin typeface="Aptos Display" panose="020B00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CBB9B2F-AC81-23BD-564D-773CA9CD0803}"/>
              </a:ext>
            </a:extLst>
          </p:cNvPr>
          <p:cNvSpPr txBox="1"/>
          <p:nvPr/>
        </p:nvSpPr>
        <p:spPr>
          <a:xfrm>
            <a:off x="504825" y="1223423"/>
            <a:ext cx="10925175" cy="1477328"/>
          </a:xfrm>
          <a:prstGeom prst="rect">
            <a:avLst/>
          </a:prstGeom>
          <a:noFill/>
        </p:spPr>
        <p:txBody>
          <a:bodyPr wrap="square">
            <a:spAutoFit/>
          </a:bodyPr>
          <a:lstStyle/>
          <a:p>
            <a:endParaRPr lang="en-US" dirty="0">
              <a:latin typeface="Arial" panose="020B0604020202020204" pitchFamily="34" charset="0"/>
              <a:cs typeface="Arial" panose="020B0604020202020204" pitchFamily="34" charset="0"/>
            </a:endParaRPr>
          </a:p>
          <a:p>
            <a:r>
              <a:rPr lang="en-US" dirty="0"/>
              <a:t>At the end of the exam, the proctoring service will ask you to complete a survey. The survey is optional.</a:t>
            </a:r>
          </a:p>
          <a:p>
            <a:r>
              <a:rPr lang="en-US" dirty="0"/>
              <a:t> </a:t>
            </a:r>
          </a:p>
          <a:p>
            <a:r>
              <a:rPr lang="en-US" dirty="0"/>
              <a:t>In your PASS/FAIL email from OSFM, you will receive a link to the 2-minute OSFM survey. Please complete the survey. Your responses will help us improve our services. </a:t>
            </a:r>
            <a:endParaRPr 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231B560-0E96-F755-C6D5-F1E63EA2BA01}"/>
              </a:ext>
            </a:extLst>
          </p:cNvPr>
          <p:cNvPicPr>
            <a:picLocks noChangeAspect="1"/>
          </p:cNvPicPr>
          <p:nvPr/>
        </p:nvPicPr>
        <p:blipFill>
          <a:blip r:embed="rId5"/>
          <a:stretch>
            <a:fillRect/>
          </a:stretch>
        </p:blipFill>
        <p:spPr>
          <a:xfrm>
            <a:off x="1630939" y="2830664"/>
            <a:ext cx="8396997" cy="3563842"/>
          </a:xfrm>
          <a:prstGeom prst="rect">
            <a:avLst/>
          </a:prstGeom>
        </p:spPr>
      </p:pic>
      <p:pic>
        <p:nvPicPr>
          <p:cNvPr id="3" name="Survey">
            <a:hlinkClick r:id="" action="ppaction://media"/>
            <a:extLst>
              <a:ext uri="{FF2B5EF4-FFF2-40B4-BE49-F238E27FC236}">
                <a16:creationId xmlns:a16="http://schemas.microsoft.com/office/drawing/2014/main" id="{A30BE1C3-E2C3-32B6-5A5E-DDF7319AC0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23366" y="531205"/>
            <a:ext cx="609600" cy="609600"/>
          </a:xfrm>
          <a:prstGeom prst="rect">
            <a:avLst/>
          </a:prstGeom>
        </p:spPr>
      </p:pic>
    </p:spTree>
    <p:extLst>
      <p:ext uri="{BB962C8B-B14F-4D97-AF65-F5344CB8AC3E}">
        <p14:creationId xmlns:p14="http://schemas.microsoft.com/office/powerpoint/2010/main" val="38063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4C680-6A3A-BF32-D467-D6E805DFC9E3}"/>
              </a:ext>
            </a:extLst>
          </p:cNvPr>
          <p:cNvSpPr>
            <a:spLocks noGrp="1"/>
          </p:cNvSpPr>
          <p:nvPr>
            <p:ph type="title"/>
          </p:nvPr>
        </p:nvSpPr>
        <p:spPr>
          <a:xfrm>
            <a:off x="2962274" y="454188"/>
            <a:ext cx="6267450" cy="547512"/>
          </a:xfrm>
          <a:ln w="28575">
            <a:solidFill>
              <a:schemeClr val="tx1"/>
            </a:solidFill>
          </a:ln>
        </p:spPr>
        <p:txBody>
          <a:bodyPr>
            <a:normAutofit fontScale="90000"/>
          </a:bodyPr>
          <a:lstStyle/>
          <a:p>
            <a:r>
              <a:rPr lang="en-US" sz="3600" b="1" dirty="0"/>
              <a:t>PART 1 – GENERAL INFORMATION</a:t>
            </a:r>
          </a:p>
        </p:txBody>
      </p:sp>
      <p:sp>
        <p:nvSpPr>
          <p:cNvPr id="5" name="TextBox 4">
            <a:extLst>
              <a:ext uri="{FF2B5EF4-FFF2-40B4-BE49-F238E27FC236}">
                <a16:creationId xmlns:a16="http://schemas.microsoft.com/office/drawing/2014/main" id="{2A1F0960-83EA-CE6A-E8D1-180345BFA55B}"/>
              </a:ext>
            </a:extLst>
          </p:cNvPr>
          <p:cNvSpPr txBox="1"/>
          <p:nvPr/>
        </p:nvSpPr>
        <p:spPr>
          <a:xfrm>
            <a:off x="788503" y="1240464"/>
            <a:ext cx="10614992" cy="2361993"/>
          </a:xfrm>
          <a:prstGeom prst="rect">
            <a:avLst/>
          </a:prstGeom>
          <a:noFill/>
        </p:spPr>
        <p:txBody>
          <a:bodyPr wrap="square">
            <a:spAutoFit/>
          </a:bodyPr>
          <a:lstStyle/>
          <a:p>
            <a:pPr marR="0">
              <a:lnSpc>
                <a:spcPct val="107000"/>
              </a:lnSpc>
              <a:spcAft>
                <a:spcPts val="800"/>
              </a:spcAft>
            </a:pPr>
            <a:r>
              <a:rPr lang="en-US" kern="100" dirty="0">
                <a:effectLst/>
                <a:latin typeface="Arial" panose="020B0604020202020204" pitchFamily="34" charset="0"/>
                <a:ea typeface="Calibri" panose="020F0502020204030204" pitchFamily="34" charset="0"/>
                <a:cs typeface="Arial" panose="020B0604020202020204" pitchFamily="34" charset="0"/>
              </a:rPr>
              <a:t>This is an overview of the OSFM QUEST Test. </a:t>
            </a:r>
          </a:p>
          <a:p>
            <a:pPr marR="0">
              <a:lnSpc>
                <a:spcPct val="107000"/>
              </a:lnSpc>
              <a:spcAft>
                <a:spcPts val="800"/>
              </a:spcAft>
            </a:pPr>
            <a:r>
              <a:rPr lang="en-US" kern="100" dirty="0">
                <a:effectLst/>
                <a:latin typeface="Arial" panose="020B0604020202020204" pitchFamily="34" charset="0"/>
                <a:ea typeface="Calibri" panose="020F0502020204030204" pitchFamily="34" charset="0"/>
                <a:cs typeface="Arial" panose="020B0604020202020204" pitchFamily="34" charset="0"/>
              </a:rPr>
              <a:t>Other information in this section includes:</a:t>
            </a:r>
          </a:p>
          <a:p>
            <a:pPr marL="285750" indent="-285750">
              <a:lnSpc>
                <a:spcPct val="107000"/>
              </a:lnSpc>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Database requirements</a:t>
            </a:r>
          </a:p>
          <a:p>
            <a:pPr marL="285750" indent="-285750">
              <a:lnSpc>
                <a:spcPct val="107000"/>
              </a:lnSpc>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Testing with PSI or QUEST</a:t>
            </a:r>
          </a:p>
          <a:p>
            <a:pPr marL="285750" indent="-285750">
              <a:lnSpc>
                <a:spcPct val="107000"/>
              </a:lnSpc>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Question blocks within the test</a:t>
            </a:r>
          </a:p>
          <a:p>
            <a:pPr marL="285750" indent="-285750">
              <a:lnSpc>
                <a:spcPct val="107000"/>
              </a:lnSpc>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Test accommodations</a:t>
            </a:r>
          </a:p>
        </p:txBody>
      </p:sp>
      <p:sp>
        <p:nvSpPr>
          <p:cNvPr id="4" name="Thought Bubble: Cloud 3">
            <a:extLst>
              <a:ext uri="{FF2B5EF4-FFF2-40B4-BE49-F238E27FC236}">
                <a16:creationId xmlns:a16="http://schemas.microsoft.com/office/drawing/2014/main" id="{2634BF96-3B16-2FA5-237E-2C0BE2AF037D}"/>
              </a:ext>
            </a:extLst>
          </p:cNvPr>
          <p:cNvSpPr/>
          <p:nvPr/>
        </p:nvSpPr>
        <p:spPr>
          <a:xfrm>
            <a:off x="5816605" y="777241"/>
            <a:ext cx="6114199" cy="5971032"/>
          </a:xfrm>
          <a:prstGeom prst="cloudCallout">
            <a:avLst>
              <a:gd name="adj1" fmla="val -39326"/>
              <a:gd name="adj2" fmla="val -3163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a:p>
            <a:pPr algn="ctr"/>
            <a:r>
              <a:rPr lang="en-US" sz="2400" dirty="0"/>
              <a:t>I hate waterlemons.</a:t>
            </a:r>
          </a:p>
          <a:p>
            <a:pPr algn="ctr"/>
            <a:r>
              <a:rPr lang="en-US" sz="2400" dirty="0"/>
              <a:t>You that read wrong.</a:t>
            </a:r>
          </a:p>
          <a:p>
            <a:pPr algn="ctr"/>
            <a:r>
              <a:rPr lang="en-US" sz="2400" dirty="0"/>
              <a:t>You read that wrong too.</a:t>
            </a:r>
          </a:p>
          <a:p>
            <a:pPr algn="ctr"/>
            <a:r>
              <a:rPr lang="en-US" sz="2400" dirty="0"/>
              <a:t>This is how your test attempt may fail and cost you additional fees.</a:t>
            </a:r>
          </a:p>
          <a:p>
            <a:pPr algn="ctr"/>
            <a:endParaRPr lang="en-US" sz="1600" dirty="0"/>
          </a:p>
          <a:p>
            <a:pPr algn="ctr"/>
            <a:r>
              <a:rPr lang="en-US" sz="3200" dirty="0"/>
              <a:t>Read along carefully in the CIB while listening to this PowerPoint.</a:t>
            </a:r>
          </a:p>
          <a:p>
            <a:pPr algn="ctr"/>
            <a:endParaRPr lang="en-US" dirty="0"/>
          </a:p>
        </p:txBody>
      </p:sp>
      <p:pic>
        <p:nvPicPr>
          <p:cNvPr id="9" name="Picture 8">
            <a:extLst>
              <a:ext uri="{FF2B5EF4-FFF2-40B4-BE49-F238E27FC236}">
                <a16:creationId xmlns:a16="http://schemas.microsoft.com/office/drawing/2014/main" id="{8D6A79FD-2B09-7118-595D-C13AFE90DD08}"/>
              </a:ext>
            </a:extLst>
          </p:cNvPr>
          <p:cNvPicPr>
            <a:picLocks noChangeAspect="1"/>
          </p:cNvPicPr>
          <p:nvPr/>
        </p:nvPicPr>
        <p:blipFill>
          <a:blip r:embed="rId5"/>
          <a:srcRect l="36223" t="22741" r="37527" b="12829"/>
          <a:stretch>
            <a:fillRect/>
          </a:stretch>
        </p:blipFill>
        <p:spPr>
          <a:xfrm>
            <a:off x="391889" y="3712276"/>
            <a:ext cx="2168431" cy="2827529"/>
          </a:xfrm>
          <a:prstGeom prst="rect">
            <a:avLst/>
          </a:prstGeom>
        </p:spPr>
      </p:pic>
      <p:sp>
        <p:nvSpPr>
          <p:cNvPr id="12" name="TextBox 11">
            <a:extLst>
              <a:ext uri="{FF2B5EF4-FFF2-40B4-BE49-F238E27FC236}">
                <a16:creationId xmlns:a16="http://schemas.microsoft.com/office/drawing/2014/main" id="{4F519F21-5E89-9C8F-DC80-E0AC640BB4F3}"/>
              </a:ext>
            </a:extLst>
          </p:cNvPr>
          <p:cNvSpPr txBox="1"/>
          <p:nvPr/>
        </p:nvSpPr>
        <p:spPr>
          <a:xfrm>
            <a:off x="2672797" y="4215421"/>
            <a:ext cx="1259514" cy="959943"/>
          </a:xfrm>
          <a:prstGeom prst="rect">
            <a:avLst/>
          </a:prstGeom>
          <a:noFill/>
        </p:spPr>
        <p:txBody>
          <a:bodyPr wrap="square">
            <a:spAutoFit/>
          </a:bodyPr>
          <a:lstStyle/>
          <a:p>
            <a:pPr marR="0">
              <a:lnSpc>
                <a:spcPct val="107000"/>
              </a:lnSpc>
              <a:spcAft>
                <a:spcPts val="800"/>
              </a:spcAft>
            </a:pPr>
            <a:r>
              <a:rPr lang="en-US" kern="100" dirty="0">
                <a:effectLst/>
                <a:latin typeface="Arial" panose="020B0604020202020204" pitchFamily="34" charset="0"/>
                <a:ea typeface="Calibri" panose="020F0502020204030204" pitchFamily="34" charset="0"/>
                <a:cs typeface="Arial" panose="020B0604020202020204" pitchFamily="34" charset="0"/>
              </a:rPr>
              <a:t>Read while Listening</a:t>
            </a:r>
            <a:endParaRPr lang="en-US" dirty="0">
              <a:latin typeface="Arial" panose="020B0604020202020204" pitchFamily="34" charset="0"/>
              <a:cs typeface="Arial" panose="020B0604020202020204" pitchFamily="34" charset="0"/>
            </a:endParaRPr>
          </a:p>
        </p:txBody>
      </p:sp>
      <p:pic>
        <p:nvPicPr>
          <p:cNvPr id="6" name="General Info">
            <a:hlinkClick r:id="" action="ppaction://media"/>
            <a:extLst>
              <a:ext uri="{FF2B5EF4-FFF2-40B4-BE49-F238E27FC236}">
                <a16:creationId xmlns:a16="http://schemas.microsoft.com/office/drawing/2014/main" id="{C4E032F2-21DF-3B58-E5E3-A25A740AB2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18675" y="363538"/>
            <a:ext cx="609600" cy="609600"/>
          </a:xfrm>
          <a:prstGeom prst="rect">
            <a:avLst/>
          </a:prstGeom>
        </p:spPr>
      </p:pic>
      <p:pic>
        <p:nvPicPr>
          <p:cNvPr id="7" name="Picture 6" descr="Difference Between Hearing and Listening | Listening Ears">
            <a:extLst>
              <a:ext uri="{FF2B5EF4-FFF2-40B4-BE49-F238E27FC236}">
                <a16:creationId xmlns:a16="http://schemas.microsoft.com/office/drawing/2014/main" id="{4319AF57-FD65-3D48-5D38-B868759AF31A}"/>
              </a:ext>
            </a:extLst>
          </p:cNvPr>
          <p:cNvPicPr>
            <a:picLocks noChangeAspect="1"/>
          </p:cNvPicPr>
          <p:nvPr/>
        </p:nvPicPr>
        <p:blipFill rotWithShape="1">
          <a:blip r:embed="rId7">
            <a:extLst>
              <a:ext uri="{28A0092B-C50C-407E-A947-70E740481C1C}">
                <a14:useLocalDpi xmlns:a14="http://schemas.microsoft.com/office/drawing/2010/main" val="0"/>
              </a:ext>
            </a:extLst>
          </a:blip>
          <a:srcRect l="54806" t="34709" r="4818" b="30481"/>
          <a:stretch>
            <a:fillRect/>
          </a:stretch>
        </p:blipFill>
        <p:spPr bwMode="auto">
          <a:xfrm>
            <a:off x="3682127" y="3730375"/>
            <a:ext cx="2172494" cy="280942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7117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1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BC73E-9729-3298-D574-EDDBDEED1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54221B-AD8F-4B23-E75B-B31F36AC3DE5}"/>
              </a:ext>
            </a:extLst>
          </p:cNvPr>
          <p:cNvSpPr>
            <a:spLocks noGrp="1"/>
          </p:cNvSpPr>
          <p:nvPr>
            <p:ph type="title"/>
          </p:nvPr>
        </p:nvSpPr>
        <p:spPr>
          <a:xfrm>
            <a:off x="4206366" y="122201"/>
            <a:ext cx="3779267" cy="547512"/>
          </a:xfrm>
          <a:ln w="28575">
            <a:solidFill>
              <a:schemeClr val="tx1"/>
            </a:solidFill>
          </a:ln>
        </p:spPr>
        <p:txBody>
          <a:bodyPr>
            <a:noAutofit/>
          </a:bodyPr>
          <a:lstStyle/>
          <a:p>
            <a:r>
              <a:rPr lang="en-US" sz="3200" b="1" dirty="0"/>
              <a:t>COACHING REPORT</a:t>
            </a:r>
          </a:p>
        </p:txBody>
      </p:sp>
      <p:sp>
        <p:nvSpPr>
          <p:cNvPr id="3" name="Rectangle 2">
            <a:extLst>
              <a:ext uri="{FF2B5EF4-FFF2-40B4-BE49-F238E27FC236}">
                <a16:creationId xmlns:a16="http://schemas.microsoft.com/office/drawing/2014/main" id="{F6DB6CB8-8D8C-3AEF-5EC0-DE296DA0CCBE}"/>
              </a:ext>
            </a:extLst>
          </p:cNvPr>
          <p:cNvSpPr>
            <a:spLocks noChangeArrowheads="1"/>
          </p:cNvSpPr>
          <p:nvPr/>
        </p:nvSpPr>
        <p:spPr bwMode="auto">
          <a:xfrm>
            <a:off x="577183" y="2128037"/>
            <a:ext cx="3779266"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b="1" dirty="0"/>
              <a:t>There are no test review/item challenges for this test. </a:t>
            </a:r>
            <a:r>
              <a:rPr lang="en-US" dirty="0"/>
              <a:t>A Coaching Report link will be included in the email. Information in the report is provided to identify areas where you need further study. The Coaching Report shows the total number of questions per content area. </a:t>
            </a:r>
          </a:p>
          <a:p>
            <a:r>
              <a:rPr lang="en-US" dirty="0"/>
              <a:t>Example: This candidate correctly answered 6 of 18 test items in the NCFC – Administrative and Definitions block of the test.</a:t>
            </a:r>
          </a:p>
        </p:txBody>
      </p:sp>
      <p:sp>
        <p:nvSpPr>
          <p:cNvPr id="11" name="Rectangle 2">
            <a:extLst>
              <a:ext uri="{FF2B5EF4-FFF2-40B4-BE49-F238E27FC236}">
                <a16:creationId xmlns:a16="http://schemas.microsoft.com/office/drawing/2014/main" id="{D75AD4D9-46E3-EB40-F61F-C5395F52466E}"/>
              </a:ext>
            </a:extLst>
          </p:cNvPr>
          <p:cNvSpPr>
            <a:spLocks noChangeArrowheads="1"/>
          </p:cNvSpPr>
          <p:nvPr/>
        </p:nvSpPr>
        <p:spPr bwMode="auto">
          <a:xfrm>
            <a:off x="-117987" y="24820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
            <a:extLst>
              <a:ext uri="{FF2B5EF4-FFF2-40B4-BE49-F238E27FC236}">
                <a16:creationId xmlns:a16="http://schemas.microsoft.com/office/drawing/2014/main" id="{4EC59318-64C9-992D-28AB-6271F3635957}"/>
              </a:ext>
            </a:extLst>
          </p:cNvPr>
          <p:cNvSpPr>
            <a:spLocks noChangeArrowheads="1"/>
          </p:cNvSpPr>
          <p:nvPr/>
        </p:nvSpPr>
        <p:spPr bwMode="auto">
          <a:xfrm>
            <a:off x="375334" y="1361109"/>
            <a:ext cx="3981115" cy="333375"/>
          </a:xfrm>
          <a:prstGeom prst="rect">
            <a:avLst/>
          </a:prstGeom>
          <a:solidFill>
            <a:srgbClr val="FFFFFF"/>
          </a:solidFill>
          <a:ln w="12700">
            <a:solidFill>
              <a:srgbClr val="172C51"/>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Be sure to check your SPAM or JUNK email.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4">
            <a:extLst>
              <a:ext uri="{FF2B5EF4-FFF2-40B4-BE49-F238E27FC236}">
                <a16:creationId xmlns:a16="http://schemas.microsoft.com/office/drawing/2014/main" id="{69F65C44-44E9-C1D1-CB50-2CBBFDCA0E04}"/>
              </a:ext>
            </a:extLst>
          </p:cNvPr>
          <p:cNvSpPr>
            <a:spLocks noChangeArrowheads="1"/>
          </p:cNvSpPr>
          <p:nvPr/>
        </p:nvSpPr>
        <p:spPr bwMode="auto">
          <a:xfrm>
            <a:off x="285135" y="929939"/>
            <a:ext cx="345323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b="1" dirty="0" bmk="_Hlk221080113">
                <a:latin typeface="Aptos" panose="020B0004020202020204" pitchFamily="34" charset="0"/>
                <a:ea typeface="Calibri" panose="020F0502020204030204" pitchFamily="34" charset="0"/>
                <a:cs typeface="Arial" panose="020B0604020202020204" pitchFamily="34" charset="0"/>
              </a:rPr>
              <a:t>SAMPLE COACHING REPORT</a:t>
            </a:r>
            <a:endParaRPr lang="en-US" altLang="en-US" dirty="0">
              <a:latin typeface="Aptos" panose="020B0004020202020204" pitchFamily="34" charset="0"/>
            </a:endParaRPr>
          </a:p>
        </p:txBody>
      </p:sp>
      <p:pic>
        <p:nvPicPr>
          <p:cNvPr id="14" name="Picture 13" descr="Graphical user interface, text, email&#10;&#10;AI-generated content may be incorrect.">
            <a:extLst>
              <a:ext uri="{FF2B5EF4-FFF2-40B4-BE49-F238E27FC236}">
                <a16:creationId xmlns:a16="http://schemas.microsoft.com/office/drawing/2014/main" id="{32667081-CA20-B021-36F7-C520F81C9474}"/>
              </a:ext>
            </a:extLst>
          </p:cNvPr>
          <p:cNvPicPr>
            <a:picLocks noChangeAspect="1"/>
          </p:cNvPicPr>
          <p:nvPr/>
        </p:nvPicPr>
        <p:blipFill rotWithShape="1">
          <a:blip r:embed="rId5"/>
          <a:srcRect l="1" t="20924" r="62876" b="23922"/>
          <a:stretch>
            <a:fillRect/>
          </a:stretch>
        </p:blipFill>
        <p:spPr bwMode="auto">
          <a:xfrm>
            <a:off x="4589997" y="910871"/>
            <a:ext cx="7294648" cy="5824928"/>
          </a:xfrm>
          <a:prstGeom prst="rect">
            <a:avLst/>
          </a:prstGeom>
          <a:ln>
            <a:noFill/>
          </a:ln>
          <a:extLst>
            <a:ext uri="{53640926-AAD7-44D8-BBD7-CCE9431645EC}">
              <a14:shadowObscured xmlns:a14="http://schemas.microsoft.com/office/drawing/2010/main"/>
            </a:ext>
          </a:extLst>
        </p:spPr>
      </p:pic>
      <p:sp>
        <p:nvSpPr>
          <p:cNvPr id="15" name="Rectangle 14">
            <a:extLst>
              <a:ext uri="{FF2B5EF4-FFF2-40B4-BE49-F238E27FC236}">
                <a16:creationId xmlns:a16="http://schemas.microsoft.com/office/drawing/2014/main" id="{CBEF519C-6F42-60E1-8570-B0CAC3343C5B}"/>
              </a:ext>
            </a:extLst>
          </p:cNvPr>
          <p:cNvSpPr/>
          <p:nvPr/>
        </p:nvSpPr>
        <p:spPr>
          <a:xfrm>
            <a:off x="7236543" y="3538908"/>
            <a:ext cx="4461290" cy="639801"/>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a:extLst>
              <a:ext uri="{FF2B5EF4-FFF2-40B4-BE49-F238E27FC236}">
                <a16:creationId xmlns:a16="http://schemas.microsoft.com/office/drawing/2014/main" id="{B48B9C2A-F887-78B5-03AF-F926452C44D1}"/>
              </a:ext>
            </a:extLst>
          </p:cNvPr>
          <p:cNvSpPr/>
          <p:nvPr/>
        </p:nvSpPr>
        <p:spPr>
          <a:xfrm>
            <a:off x="9597973" y="2598482"/>
            <a:ext cx="409575" cy="3238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Coaching Report">
            <a:hlinkClick r:id="" action="ppaction://media"/>
            <a:extLst>
              <a:ext uri="{FF2B5EF4-FFF2-40B4-BE49-F238E27FC236}">
                <a16:creationId xmlns:a16="http://schemas.microsoft.com/office/drawing/2014/main" id="{D94BBBF8-A1AC-A094-67C8-DF0FA3398C7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07363" y="79846"/>
            <a:ext cx="609600" cy="609600"/>
          </a:xfrm>
          <a:prstGeom prst="rect">
            <a:avLst/>
          </a:prstGeom>
        </p:spPr>
      </p:pic>
    </p:spTree>
    <p:extLst>
      <p:ext uri="{BB962C8B-B14F-4D97-AF65-F5344CB8AC3E}">
        <p14:creationId xmlns:p14="http://schemas.microsoft.com/office/powerpoint/2010/main" val="28249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1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B0A43-33D8-1241-572F-DA6106CE9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49BB9-1B94-6544-8563-57B25E1470F1}"/>
              </a:ext>
            </a:extLst>
          </p:cNvPr>
          <p:cNvSpPr>
            <a:spLocks noGrp="1"/>
          </p:cNvSpPr>
          <p:nvPr>
            <p:ph type="title"/>
          </p:nvPr>
        </p:nvSpPr>
        <p:spPr>
          <a:xfrm>
            <a:off x="2063519" y="249160"/>
            <a:ext cx="8064959" cy="547512"/>
          </a:xfrm>
          <a:ln w="28575">
            <a:solidFill>
              <a:schemeClr val="tx1"/>
            </a:solidFill>
          </a:ln>
        </p:spPr>
        <p:txBody>
          <a:bodyPr>
            <a:noAutofit/>
          </a:bodyPr>
          <a:lstStyle/>
          <a:p>
            <a:r>
              <a:rPr lang="en-US" sz="3200" b="1" dirty="0"/>
              <a:t>SEE “APPENDIX A” FOR TEST SCREENSHOTS</a:t>
            </a:r>
          </a:p>
        </p:txBody>
      </p:sp>
      <p:pic>
        <p:nvPicPr>
          <p:cNvPr id="3" name="Picture 2" descr="Graphical user interface, text, email&#10;&#10;AI-generated content may be incorrect.">
            <a:extLst>
              <a:ext uri="{FF2B5EF4-FFF2-40B4-BE49-F238E27FC236}">
                <a16:creationId xmlns:a16="http://schemas.microsoft.com/office/drawing/2014/main" id="{9FA05C87-E7E5-BBD1-17F9-8950164CBD3F}"/>
              </a:ext>
            </a:extLst>
          </p:cNvPr>
          <p:cNvPicPr>
            <a:picLocks noChangeAspect="1"/>
          </p:cNvPicPr>
          <p:nvPr/>
        </p:nvPicPr>
        <p:blipFill>
          <a:blip r:embed="rId5"/>
          <a:stretch>
            <a:fillRect/>
          </a:stretch>
        </p:blipFill>
        <p:spPr>
          <a:xfrm>
            <a:off x="610079" y="1355490"/>
            <a:ext cx="10971840" cy="4887993"/>
          </a:xfrm>
          <a:prstGeom prst="rect">
            <a:avLst/>
          </a:prstGeom>
        </p:spPr>
      </p:pic>
      <p:pic>
        <p:nvPicPr>
          <p:cNvPr id="4" name="Appendix A">
            <a:hlinkClick r:id="" action="ppaction://media"/>
            <a:extLst>
              <a:ext uri="{FF2B5EF4-FFF2-40B4-BE49-F238E27FC236}">
                <a16:creationId xmlns:a16="http://schemas.microsoft.com/office/drawing/2014/main" id="{A3E94800-E18C-C453-C57B-15E6C78046F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55695" y="249160"/>
            <a:ext cx="609600" cy="609600"/>
          </a:xfrm>
          <a:prstGeom prst="rect">
            <a:avLst/>
          </a:prstGeom>
        </p:spPr>
      </p:pic>
    </p:spTree>
    <p:extLst>
      <p:ext uri="{BB962C8B-B14F-4D97-AF65-F5344CB8AC3E}">
        <p14:creationId xmlns:p14="http://schemas.microsoft.com/office/powerpoint/2010/main" val="147742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E5CB5-133D-95D4-A6E9-B98855FFA8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D78C3D-A21E-5E76-A632-529305585549}"/>
              </a:ext>
            </a:extLst>
          </p:cNvPr>
          <p:cNvSpPr>
            <a:spLocks noGrp="1"/>
          </p:cNvSpPr>
          <p:nvPr>
            <p:ph type="title"/>
          </p:nvPr>
        </p:nvSpPr>
        <p:spPr>
          <a:xfrm>
            <a:off x="2858779" y="259066"/>
            <a:ext cx="6474442" cy="547512"/>
          </a:xfrm>
          <a:ln w="28575">
            <a:solidFill>
              <a:schemeClr val="tx1"/>
            </a:solidFill>
          </a:ln>
        </p:spPr>
        <p:txBody>
          <a:bodyPr>
            <a:noAutofit/>
          </a:bodyPr>
          <a:lstStyle/>
          <a:p>
            <a:r>
              <a:rPr lang="en-US" sz="3200" b="1" dirty="0"/>
              <a:t>THANK YOU FOR YOUR ATTENTION</a:t>
            </a:r>
          </a:p>
        </p:txBody>
      </p:sp>
      <p:pic>
        <p:nvPicPr>
          <p:cNvPr id="1026" name="Picture 2" descr="Thank you for your attention | Ruben Verborgh">
            <a:extLst>
              <a:ext uri="{FF2B5EF4-FFF2-40B4-BE49-F238E27FC236}">
                <a16:creationId xmlns:a16="http://schemas.microsoft.com/office/drawing/2014/main" id="{7290D8C0-0B83-CA60-9D56-ABE4C3587D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811" y="1396132"/>
            <a:ext cx="8064193" cy="4838516"/>
          </a:xfrm>
          <a:prstGeom prst="rect">
            <a:avLst/>
          </a:prstGeom>
          <a:noFill/>
          <a:extLst>
            <a:ext uri="{909E8E84-426E-40DD-AFC4-6F175D3DCCD1}">
              <a14:hiddenFill xmlns:a14="http://schemas.microsoft.com/office/drawing/2010/main">
                <a:solidFill>
                  <a:srgbClr val="FFFFFF"/>
                </a:solidFill>
              </a14:hiddenFill>
            </a:ext>
          </a:extLst>
        </p:spPr>
      </p:pic>
      <p:pic>
        <p:nvPicPr>
          <p:cNvPr id="3" name="Thank you">
            <a:hlinkClick r:id="" action="ppaction://media"/>
            <a:extLst>
              <a:ext uri="{FF2B5EF4-FFF2-40B4-BE49-F238E27FC236}">
                <a16:creationId xmlns:a16="http://schemas.microsoft.com/office/drawing/2014/main" id="{6A012E2E-1E29-7DAB-3727-E88CCC1A23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91004" y="259066"/>
            <a:ext cx="609600" cy="609600"/>
          </a:xfrm>
          <a:prstGeom prst="rect">
            <a:avLst/>
          </a:prstGeom>
        </p:spPr>
      </p:pic>
    </p:spTree>
    <p:extLst>
      <p:ext uri="{BB962C8B-B14F-4D97-AF65-F5344CB8AC3E}">
        <p14:creationId xmlns:p14="http://schemas.microsoft.com/office/powerpoint/2010/main" val="200851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4608F-A1BF-CFC1-9D25-891AE2CD37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C0752B-50BE-11C5-3FF3-35404ECA2E9A}"/>
              </a:ext>
            </a:extLst>
          </p:cNvPr>
          <p:cNvSpPr>
            <a:spLocks noGrp="1"/>
          </p:cNvSpPr>
          <p:nvPr>
            <p:ph type="title"/>
          </p:nvPr>
        </p:nvSpPr>
        <p:spPr>
          <a:xfrm>
            <a:off x="2386888" y="299159"/>
            <a:ext cx="6118433" cy="609601"/>
          </a:xfrm>
          <a:ln w="28575">
            <a:solidFill>
              <a:schemeClr val="tx1"/>
            </a:solidFill>
          </a:ln>
        </p:spPr>
        <p:txBody>
          <a:bodyPr>
            <a:normAutofit/>
          </a:bodyPr>
          <a:lstStyle/>
          <a:p>
            <a:r>
              <a:rPr lang="en-US" sz="3200" b="1" dirty="0"/>
              <a:t>PART 1 – GENERAL INFORMATION</a:t>
            </a:r>
          </a:p>
        </p:txBody>
      </p:sp>
      <p:pic>
        <p:nvPicPr>
          <p:cNvPr id="5" name="Picture 4">
            <a:extLst>
              <a:ext uri="{FF2B5EF4-FFF2-40B4-BE49-F238E27FC236}">
                <a16:creationId xmlns:a16="http://schemas.microsoft.com/office/drawing/2014/main" id="{B929F423-FA1C-EE95-C4C3-D773A24E5B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7" name="Rectangle 13">
            <a:extLst>
              <a:ext uri="{FF2B5EF4-FFF2-40B4-BE49-F238E27FC236}">
                <a16:creationId xmlns:a16="http://schemas.microsoft.com/office/drawing/2014/main" id="{21EADB7D-F049-11B5-31A4-3D3341BFB36D}"/>
              </a:ext>
            </a:extLst>
          </p:cNvPr>
          <p:cNvSpPr>
            <a:spLocks noChangeArrowheads="1"/>
          </p:cNvSpPr>
          <p:nvPr/>
        </p:nvSpPr>
        <p:spPr bwMode="auto">
          <a:xfrm>
            <a:off x="676656" y="1093457"/>
            <a:ext cx="104336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I. COQB DATABASE REQUIREMENTS	</a:t>
            </a:r>
            <a:endParaRPr kumimoji="0" lang="en-US" altLang="en-US" b="0" i="0" u="none" strike="noStrike" cap="none" normalizeH="0" baseline="0" dirty="0">
              <a:ln>
                <a:noFill/>
              </a:ln>
              <a:solidFill>
                <a:schemeClr val="tx1"/>
              </a:solidFill>
              <a:effectLst/>
              <a:latin typeface="Aptos" panose="020B00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Candidate information in the COQB database profile </a:t>
            </a:r>
            <a:r>
              <a:rPr kumimoji="0" lang="en-US" altLang="en-US" b="1"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MUST</a:t>
            </a: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 be kept up to date. </a:t>
            </a:r>
            <a:endParaRPr kumimoji="0" lang="en-US" altLang="en-US" b="0" i="0" u="none" strike="noStrike" cap="none" normalizeH="0" baseline="0" dirty="0">
              <a:ln>
                <a:noFill/>
              </a:ln>
              <a:solidFill>
                <a:schemeClr val="tx1"/>
              </a:solidFill>
              <a:effectLst/>
              <a:latin typeface="Aptos" panose="020B0004020202020204" pitchFamily="34" charset="0"/>
            </a:endParaRPr>
          </a:p>
          <a:p>
            <a:pPr marL="285750" lvl="0" indent="-285750">
              <a:buFont typeface="Arial" panose="020B0604020202020204" pitchFamily="34" charset="0"/>
              <a:buChar char="•"/>
            </a:pPr>
            <a:r>
              <a:rPr lang="en-US" altLang="en-US" dirty="0">
                <a:latin typeface="Aptos" panose="020B0004020202020204" pitchFamily="34" charset="0"/>
                <a:ea typeface="Calibri" panose="020F0502020204030204" pitchFamily="34" charset="0"/>
                <a:cs typeface="Arial" panose="020B0604020202020204" pitchFamily="34" charset="0"/>
              </a:rPr>
              <a:t>QUEST requires two unique identifiers: 1) </a:t>
            </a:r>
            <a:r>
              <a:rPr lang="en-US" altLang="en-US" b="1" dirty="0">
                <a:solidFill>
                  <a:srgbClr val="00B050"/>
                </a:solidFill>
                <a:latin typeface="Aptos" panose="020B0004020202020204" pitchFamily="34" charset="0"/>
                <a:ea typeface="Calibri" panose="020F0502020204030204" pitchFamily="34" charset="0"/>
                <a:cs typeface="Arial" panose="020B0604020202020204" pitchFamily="34" charset="0"/>
              </a:rPr>
              <a:t>CEOID</a:t>
            </a:r>
            <a:r>
              <a:rPr lang="en-US" altLang="en-US" dirty="0">
                <a:solidFill>
                  <a:srgbClr val="00B050"/>
                </a:solidFill>
                <a:latin typeface="Aptos" panose="020B0004020202020204" pitchFamily="34" charset="0"/>
                <a:ea typeface="Calibri" panose="020F0502020204030204" pitchFamily="34" charset="0"/>
                <a:cs typeface="Arial" panose="020B0604020202020204" pitchFamily="34" charset="0"/>
              </a:rPr>
              <a:t> </a:t>
            </a:r>
            <a:r>
              <a:rPr lang="en-US" altLang="en-US" dirty="0">
                <a:latin typeface="Aptos" panose="020B0004020202020204" pitchFamily="34" charset="0"/>
                <a:ea typeface="Calibri" panose="020F0502020204030204" pitchFamily="34" charset="0"/>
                <a:cs typeface="Arial" panose="020B0604020202020204" pitchFamily="34" charset="0"/>
              </a:rPr>
              <a:t>and 2) </a:t>
            </a:r>
            <a:r>
              <a:rPr lang="en-US" altLang="en-US" b="1" dirty="0">
                <a:solidFill>
                  <a:srgbClr val="FF0000"/>
                </a:solidFill>
                <a:latin typeface="Aptos" panose="020B0004020202020204" pitchFamily="34" charset="0"/>
                <a:ea typeface="Calibri" panose="020F0502020204030204" pitchFamily="34" charset="0"/>
                <a:cs typeface="Arial" panose="020B0604020202020204" pitchFamily="34" charset="0"/>
              </a:rPr>
              <a:t>Primary</a:t>
            </a:r>
            <a:r>
              <a:rPr lang="en-US" altLang="en-US" dirty="0">
                <a:solidFill>
                  <a:srgbClr val="FF0000"/>
                </a:solidFill>
                <a:latin typeface="Aptos" panose="020B0004020202020204" pitchFamily="34" charset="0"/>
                <a:ea typeface="Calibri" panose="020F0502020204030204" pitchFamily="34" charset="0"/>
                <a:cs typeface="Arial" panose="020B0604020202020204" pitchFamily="34" charset="0"/>
              </a:rPr>
              <a:t> </a:t>
            </a:r>
            <a:r>
              <a:rPr lang="en-US" altLang="en-US" b="1" dirty="0">
                <a:solidFill>
                  <a:srgbClr val="FF0000"/>
                </a:solidFill>
                <a:latin typeface="Aptos" panose="020B0004020202020204" pitchFamily="34" charset="0"/>
                <a:ea typeface="Calibri" panose="020F0502020204030204" pitchFamily="34" charset="0"/>
                <a:cs typeface="Arial" panose="020B0604020202020204" pitchFamily="34" charset="0"/>
              </a:rPr>
              <a:t>email</a:t>
            </a:r>
            <a:r>
              <a:rPr lang="en-US" altLang="en-US" dirty="0">
                <a:latin typeface="Aptos" panose="020B0004020202020204" pitchFamily="34" charset="0"/>
                <a:ea typeface="Calibri" panose="020F0502020204030204" pitchFamily="34" charset="0"/>
                <a:cs typeface="Arial" panose="020B0604020202020204" pitchFamily="34" charset="0"/>
              </a:rPr>
              <a:t>.</a:t>
            </a:r>
            <a:endParaRPr lang="en-US" altLang="en-US" dirty="0">
              <a:latin typeface="Aptos" panose="020B0004020202020204" pitchFamily="34" charset="0"/>
            </a:endParaRPr>
          </a:p>
          <a:p>
            <a:r>
              <a:rPr lang="en-US" altLang="en-US" dirty="0">
                <a:latin typeface="Aptos" panose="020B0004020202020204" pitchFamily="34" charset="0"/>
                <a:ea typeface="Calibri" panose="020F0502020204030204" pitchFamily="34" charset="0"/>
                <a:cs typeface="Arial" panose="020B0604020202020204" pitchFamily="34" charset="0"/>
              </a:rPr>
              <a:t>If for any reason your email changes (e.g., changing jurisdictions) you MUST update the COQB database.</a:t>
            </a:r>
            <a:endParaRPr lang="en-US" altLang="en-US" dirty="0">
              <a:latin typeface="Aptos" panose="020B0004020202020204" pitchFamily="34" charset="0"/>
            </a:endParaRPr>
          </a:p>
        </p:txBody>
      </p:sp>
      <p:sp>
        <p:nvSpPr>
          <p:cNvPr id="18" name="Rectangle 14">
            <a:extLst>
              <a:ext uri="{FF2B5EF4-FFF2-40B4-BE49-F238E27FC236}">
                <a16:creationId xmlns:a16="http://schemas.microsoft.com/office/drawing/2014/main" id="{B33975FC-4DAF-0B32-AA00-C24BAEAC5209}"/>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6952760E-5E57-A8E7-56C0-48CD256A6D7C}"/>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9B564595-4951-A132-4829-B49B1BB73756}"/>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2" name="Picture 21" descr="Graphical user interface, text, application, email&#10;&#10;AI-generated content may be incorrect.">
            <a:extLst>
              <a:ext uri="{FF2B5EF4-FFF2-40B4-BE49-F238E27FC236}">
                <a16:creationId xmlns:a16="http://schemas.microsoft.com/office/drawing/2014/main" id="{0484FC69-A685-65ED-385B-DC342CA54127}"/>
              </a:ext>
            </a:extLst>
          </p:cNvPr>
          <p:cNvPicPr>
            <a:picLocks noChangeAspect="1"/>
          </p:cNvPicPr>
          <p:nvPr/>
        </p:nvPicPr>
        <p:blipFill rotWithShape="1">
          <a:blip r:embed="rId6"/>
          <a:srcRect t="34890" r="72074" b="43116"/>
          <a:stretch>
            <a:fillRect/>
          </a:stretch>
        </p:blipFill>
        <p:spPr bwMode="auto">
          <a:xfrm>
            <a:off x="1089458" y="2293786"/>
            <a:ext cx="7564567" cy="3165182"/>
          </a:xfrm>
          <a:prstGeom prst="rect">
            <a:avLst/>
          </a:prstGeom>
          <a:ln>
            <a:noFill/>
          </a:ln>
          <a:extLst>
            <a:ext uri="{53640926-AAD7-44D8-BBD7-CCE9431645EC}">
              <a14:shadowObscured xmlns:a14="http://schemas.microsoft.com/office/drawing/2010/main"/>
            </a:ext>
          </a:extLst>
        </p:spPr>
      </p:pic>
      <p:sp>
        <p:nvSpPr>
          <p:cNvPr id="23" name="Rectangle 22">
            <a:extLst>
              <a:ext uri="{FF2B5EF4-FFF2-40B4-BE49-F238E27FC236}">
                <a16:creationId xmlns:a16="http://schemas.microsoft.com/office/drawing/2014/main" id="{23BB3AF5-6340-94D7-3575-B512B0296E65}"/>
              </a:ext>
            </a:extLst>
          </p:cNvPr>
          <p:cNvSpPr/>
          <p:nvPr/>
        </p:nvSpPr>
        <p:spPr>
          <a:xfrm>
            <a:off x="1329242" y="4822891"/>
            <a:ext cx="1798955" cy="468958"/>
          </a:xfrm>
          <a:prstGeom prst="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Rectangle 23">
            <a:extLst>
              <a:ext uri="{FF2B5EF4-FFF2-40B4-BE49-F238E27FC236}">
                <a16:creationId xmlns:a16="http://schemas.microsoft.com/office/drawing/2014/main" id="{72ED59E4-223B-8B06-97C8-7178A02AF558}"/>
              </a:ext>
            </a:extLst>
          </p:cNvPr>
          <p:cNvSpPr/>
          <p:nvPr/>
        </p:nvSpPr>
        <p:spPr>
          <a:xfrm>
            <a:off x="1329242" y="3760977"/>
            <a:ext cx="772368" cy="295910"/>
          </a:xfrm>
          <a:prstGeom prst="rect">
            <a:avLst/>
          </a:prstGeom>
          <a:solidFill>
            <a:schemeClr val="bg1"/>
          </a:solidFill>
          <a:ln w="28575" cap="flat" cmpd="sng" algn="ctr">
            <a:solidFill>
              <a:srgbClr val="00B05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Aft>
                <a:spcPts val="800"/>
              </a:spcAft>
              <a:buNone/>
            </a:pPr>
            <a:r>
              <a:rPr lang="en-US" sz="12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12345</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5" name="Straight Arrow Connector 24">
            <a:extLst>
              <a:ext uri="{FF2B5EF4-FFF2-40B4-BE49-F238E27FC236}">
                <a16:creationId xmlns:a16="http://schemas.microsoft.com/office/drawing/2014/main" id="{E9335DFC-A85E-BCF8-B34E-DEEABAAE454D}"/>
              </a:ext>
            </a:extLst>
          </p:cNvPr>
          <p:cNvCxnSpPr>
            <a:cxnSpLocks/>
          </p:cNvCxnSpPr>
          <p:nvPr/>
        </p:nvCxnSpPr>
        <p:spPr>
          <a:xfrm flipH="1">
            <a:off x="2101610" y="1924392"/>
            <a:ext cx="2835241" cy="1836585"/>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1FC8D73-8F0E-0745-2AB9-6B697A91AFF0}"/>
              </a:ext>
            </a:extLst>
          </p:cNvPr>
          <p:cNvCxnSpPr>
            <a:cxnSpLocks/>
          </p:cNvCxnSpPr>
          <p:nvPr/>
        </p:nvCxnSpPr>
        <p:spPr>
          <a:xfrm flipH="1">
            <a:off x="2514412" y="1910604"/>
            <a:ext cx="3995928" cy="2847177"/>
          </a:xfrm>
          <a:prstGeom prst="straightConnector1">
            <a:avLst/>
          </a:prstGeom>
          <a:noFill/>
          <a:ln w="28575" cap="flat" cmpd="sng" algn="ctr">
            <a:solidFill>
              <a:srgbClr val="FF0000"/>
            </a:solidFill>
            <a:prstDash val="solid"/>
            <a:miter lim="800000"/>
            <a:tailEnd type="triangle"/>
          </a:ln>
          <a:effectLst/>
        </p:spPr>
      </p:cxnSp>
      <p:sp>
        <p:nvSpPr>
          <p:cNvPr id="31" name="TextBox 30">
            <a:extLst>
              <a:ext uri="{FF2B5EF4-FFF2-40B4-BE49-F238E27FC236}">
                <a16:creationId xmlns:a16="http://schemas.microsoft.com/office/drawing/2014/main" id="{CC626904-BF9B-CE00-1E6B-B5DEC0CFE5EB}"/>
              </a:ext>
            </a:extLst>
          </p:cNvPr>
          <p:cNvSpPr txBox="1"/>
          <p:nvPr/>
        </p:nvSpPr>
        <p:spPr>
          <a:xfrm>
            <a:off x="321747" y="5523785"/>
            <a:ext cx="10248717" cy="1200329"/>
          </a:xfrm>
          <a:prstGeom prst="rect">
            <a:avLst/>
          </a:prstGeom>
          <a:noFill/>
        </p:spPr>
        <p:txBody>
          <a:bodyPr wrap="square">
            <a:spAutoFit/>
          </a:bodyPr>
          <a:lstStyle/>
          <a:p>
            <a:pPr marL="0" marR="0">
              <a:buNone/>
            </a:pPr>
            <a:r>
              <a:rPr lang="en-US" b="1" dirty="0">
                <a:solidFill>
                  <a:srgbClr val="FF0000"/>
                </a:solidFill>
                <a:latin typeface="Aptos" panose="020B0004020202020204" pitchFamily="34" charset="0"/>
                <a:ea typeface="Calibri" panose="020F0502020204030204" pitchFamily="34" charset="0"/>
                <a:cs typeface="Arial" panose="020B0604020202020204" pitchFamily="34" charset="0"/>
              </a:rPr>
              <a:t>IMPORTANT COQB INSTRUCTORS:  </a:t>
            </a:r>
            <a:r>
              <a:rPr lang="en-US" dirty="0">
                <a:latin typeface="Aptos" panose="020B0004020202020204" pitchFamily="34" charset="0"/>
                <a:ea typeface="Calibri" panose="020F0502020204030204" pitchFamily="34" charset="0"/>
                <a:cs typeface="Arial" panose="020B0604020202020204" pitchFamily="34" charset="0"/>
              </a:rPr>
              <a:t>Your INSPECTOR PROFILE primary email address cannot match your INSTRUCTOR PROFILE primary email address. If it does, you will continually</a:t>
            </a:r>
          </a:p>
          <a:p>
            <a:pPr marL="0" marR="0">
              <a:buNone/>
            </a:pPr>
            <a:r>
              <a:rPr lang="en-US" dirty="0">
                <a:latin typeface="Aptos" panose="020B0004020202020204" pitchFamily="34" charset="0"/>
                <a:ea typeface="Calibri" panose="020F0502020204030204" pitchFamily="34" charset="0"/>
                <a:cs typeface="Arial" panose="020B0604020202020204" pitchFamily="34" charset="0"/>
              </a:rPr>
              <a:t>receive error messages and you will not receive purchase or scheduling emails. </a:t>
            </a:r>
          </a:p>
          <a:p>
            <a:pPr marL="0" marR="0">
              <a:buNone/>
            </a:pPr>
            <a:r>
              <a:rPr lang="en-US" dirty="0">
                <a:latin typeface="Aptos" panose="020B0004020202020204" pitchFamily="34" charset="0"/>
                <a:ea typeface="Calibri" panose="020F0502020204030204" pitchFamily="34" charset="0"/>
                <a:cs typeface="Arial" panose="020B0604020202020204" pitchFamily="34" charset="0"/>
              </a:rPr>
              <a:t>You must use separate email addresses for each.</a:t>
            </a:r>
          </a:p>
        </p:txBody>
      </p:sp>
      <p:pic>
        <p:nvPicPr>
          <p:cNvPr id="3" name="Database Info">
            <a:hlinkClick r:id="" action="ppaction://media"/>
            <a:extLst>
              <a:ext uri="{FF2B5EF4-FFF2-40B4-BE49-F238E27FC236}">
                <a16:creationId xmlns:a16="http://schemas.microsoft.com/office/drawing/2014/main" id="{6B0910C4-AA40-0D23-0E2E-5CFC2165BA7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54025" y="299159"/>
            <a:ext cx="609600" cy="609600"/>
          </a:xfrm>
          <a:prstGeom prst="rect">
            <a:avLst/>
          </a:prstGeom>
        </p:spPr>
      </p:pic>
    </p:spTree>
    <p:extLst>
      <p:ext uri="{BB962C8B-B14F-4D97-AF65-F5344CB8AC3E}">
        <p14:creationId xmlns:p14="http://schemas.microsoft.com/office/powerpoint/2010/main" val="109076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5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215E9-E363-40E4-B0BC-4D1AFE4A2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F1EDC5-6902-2AFC-9C91-C765E031F7F3}"/>
              </a:ext>
            </a:extLst>
          </p:cNvPr>
          <p:cNvSpPr>
            <a:spLocks noGrp="1"/>
          </p:cNvSpPr>
          <p:nvPr>
            <p:ph type="title"/>
          </p:nvPr>
        </p:nvSpPr>
        <p:spPr>
          <a:xfrm>
            <a:off x="3461979" y="315066"/>
            <a:ext cx="5268041" cy="609601"/>
          </a:xfrm>
          <a:ln w="28575">
            <a:solidFill>
              <a:schemeClr val="tx1"/>
            </a:solidFill>
          </a:ln>
        </p:spPr>
        <p:txBody>
          <a:bodyPr>
            <a:normAutofit fontScale="90000"/>
          </a:bodyPr>
          <a:lstStyle/>
          <a:p>
            <a:r>
              <a:rPr lang="en-US" altLang="en-US" sz="3600" b="1" dirty="0">
                <a:ea typeface="Calibri" panose="020F0502020204030204" pitchFamily="34" charset="0"/>
                <a:cs typeface="Arial" panose="020B0604020202020204" pitchFamily="34" charset="0"/>
              </a:rPr>
              <a:t>II. T</a:t>
            </a:r>
            <a:r>
              <a:rPr lang="en-US" altLang="en-US" sz="3600" b="1" dirty="0" bmk="">
                <a:ea typeface="Calibri" panose="020F0502020204030204" pitchFamily="34" charset="0"/>
                <a:cs typeface="Arial" panose="020B0604020202020204" pitchFamily="34" charset="0"/>
              </a:rPr>
              <a:t>EST WITH PSI OR QUEST</a:t>
            </a:r>
            <a:endParaRPr lang="en-US" sz="3600" b="1" dirty="0"/>
          </a:p>
        </p:txBody>
      </p:sp>
      <p:pic>
        <p:nvPicPr>
          <p:cNvPr id="5" name="Picture 4">
            <a:extLst>
              <a:ext uri="{FF2B5EF4-FFF2-40B4-BE49-F238E27FC236}">
                <a16:creationId xmlns:a16="http://schemas.microsoft.com/office/drawing/2014/main" id="{0DEA565F-D89A-4BFF-A86C-B6844EE420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sp>
        <p:nvSpPr>
          <p:cNvPr id="18" name="Rectangle 14">
            <a:extLst>
              <a:ext uri="{FF2B5EF4-FFF2-40B4-BE49-F238E27FC236}">
                <a16:creationId xmlns:a16="http://schemas.microsoft.com/office/drawing/2014/main" id="{6B01D453-3F21-F1A6-AA88-01E1500A19B8}"/>
              </a:ext>
            </a:extLst>
          </p:cNvPr>
          <p:cNvSpPr>
            <a:spLocks noChangeArrowheads="1"/>
          </p:cNvSpPr>
          <p:nvPr/>
        </p:nvSpPr>
        <p:spPr bwMode="auto">
          <a:xfrm>
            <a:off x="1060704" y="297180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565B817B-46C8-559A-BE6D-C017531D4937}"/>
              </a:ext>
            </a:extLst>
          </p:cNvPr>
          <p:cNvSpPr>
            <a:spLocks noChangeArrowheads="1"/>
          </p:cNvSpPr>
          <p:nvPr/>
        </p:nvSpPr>
        <p:spPr bwMode="auto">
          <a:xfrm>
            <a:off x="1060704" y="2787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1">
            <a:extLst>
              <a:ext uri="{FF2B5EF4-FFF2-40B4-BE49-F238E27FC236}">
                <a16:creationId xmlns:a16="http://schemas.microsoft.com/office/drawing/2014/main" id="{A369B25B-CA38-9431-1306-AA7C04C50653}"/>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138">
            <a:extLst>
              <a:ext uri="{FF2B5EF4-FFF2-40B4-BE49-F238E27FC236}">
                <a16:creationId xmlns:a16="http://schemas.microsoft.com/office/drawing/2014/main" id="{5CF64724-9FDA-3A7C-CC20-8F6D36E3BE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2762" r="61276" b="54688"/>
          <a:stretch>
            <a:fillRect/>
          </a:stretch>
        </p:blipFill>
        <p:spPr bwMode="auto">
          <a:xfrm>
            <a:off x="394559" y="2678676"/>
            <a:ext cx="11192256" cy="17531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2313F94-E250-D8D5-E43A-EC6F4611EDC7}"/>
              </a:ext>
            </a:extLst>
          </p:cNvPr>
          <p:cNvSpPr>
            <a:spLocks noChangeArrowheads="1"/>
          </p:cNvSpPr>
          <p:nvPr/>
        </p:nvSpPr>
        <p:spPr bwMode="auto">
          <a:xfrm>
            <a:off x="331918" y="1000437"/>
            <a:ext cx="1131753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Candidates who have already taken their first COQB test attempt through PSI must take their second attempt through PSI as well. Candidates who are on their first attempt, and until 6/15/2027, can choose their testing method (PSI or QUEST).</a:t>
            </a:r>
            <a:r>
              <a:rPr kumimoji="0" lang="en-US" altLang="en-US" b="1"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 </a:t>
            </a: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Candidates</a:t>
            </a:r>
            <a:r>
              <a:rPr kumimoji="0" lang="en-US" altLang="en-US" b="1"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 </a:t>
            </a:r>
            <a:r>
              <a:rPr kumimoji="0" lang="en-US" altLang="en-US"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Arial" panose="020B0604020202020204" pitchFamily="34" charset="0"/>
              </a:rPr>
              <a:t>may select to test through PSI until 4/30/2027. However, you MUST take any retests through PSI prior to 6/15/2027. </a:t>
            </a:r>
            <a:r>
              <a:rPr lang="en-US" dirty="0"/>
              <a:t>The information below can be found on the “This is a Pre-Qualification Application” page.</a:t>
            </a:r>
            <a:endParaRPr kumimoji="0" lang="en-US" altLang="en-US" b="0" i="0" u="none" strike="noStrike" cap="none" normalizeH="0" baseline="0" dirty="0">
              <a:ln>
                <a:noFill/>
              </a:ln>
              <a:solidFill>
                <a:schemeClr val="tx1"/>
              </a:solidFill>
              <a:effectLst/>
              <a:latin typeface="Aptos" panose="020B0004020202020204" pitchFamily="34" charset="0"/>
            </a:endParaRPr>
          </a:p>
        </p:txBody>
      </p:sp>
      <p:sp>
        <p:nvSpPr>
          <p:cNvPr id="6" name="Rectangle 4">
            <a:extLst>
              <a:ext uri="{FF2B5EF4-FFF2-40B4-BE49-F238E27FC236}">
                <a16:creationId xmlns:a16="http://schemas.microsoft.com/office/drawing/2014/main" id="{F58F78DB-0047-1C55-9727-B22BDC591C67}"/>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TextBox 8">
            <a:extLst>
              <a:ext uri="{FF2B5EF4-FFF2-40B4-BE49-F238E27FC236}">
                <a16:creationId xmlns:a16="http://schemas.microsoft.com/office/drawing/2014/main" id="{94996826-69AF-D74C-A334-E16C06B5171F}"/>
              </a:ext>
            </a:extLst>
          </p:cNvPr>
          <p:cNvSpPr txBox="1"/>
          <p:nvPr/>
        </p:nvSpPr>
        <p:spPr>
          <a:xfrm>
            <a:off x="394559" y="4632780"/>
            <a:ext cx="11192256" cy="674928"/>
          </a:xfrm>
          <a:prstGeom prst="rect">
            <a:avLst/>
          </a:prstGeom>
          <a:noFill/>
        </p:spPr>
        <p:txBody>
          <a:bodyPr wrap="square">
            <a:spAutoFit/>
          </a:bodyPr>
          <a:lstStyle/>
          <a:p>
            <a:pPr marL="0" marR="0">
              <a:lnSpc>
                <a:spcPct val="107000"/>
              </a:lnSpc>
              <a:spcAft>
                <a:spcPts val="800"/>
              </a:spcAft>
              <a:buNone/>
            </a:pPr>
            <a:r>
              <a:rPr lang="en-US" b="1"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rPr>
              <a:t>IMPORTANT: </a:t>
            </a:r>
            <a:r>
              <a:rPr lang="en-US" kern="100" dirty="0">
                <a:effectLst/>
                <a:latin typeface="Aptos" panose="020B0004020202020204" pitchFamily="34" charset="0"/>
                <a:ea typeface="Calibri" panose="020F0502020204030204" pitchFamily="34" charset="0"/>
                <a:cs typeface="Times New Roman" panose="02020603050405020304" pitchFamily="18" charset="0"/>
              </a:rPr>
              <a:t>Once you choose a testing method and your application is submitted, you will NOT be able to change methods (PSI or QUEST). </a:t>
            </a:r>
          </a:p>
        </p:txBody>
      </p:sp>
      <p:pic>
        <p:nvPicPr>
          <p:cNvPr id="3" name="PSI or QUEST (2)">
            <a:hlinkClick r:id="" action="ppaction://media"/>
            <a:extLst>
              <a:ext uri="{FF2B5EF4-FFF2-40B4-BE49-F238E27FC236}">
                <a16:creationId xmlns:a16="http://schemas.microsoft.com/office/drawing/2014/main" id="{1E94D03C-576A-7791-47C4-C77E33919E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977313" y="409575"/>
            <a:ext cx="609600" cy="609600"/>
          </a:xfrm>
          <a:prstGeom prst="rect">
            <a:avLst/>
          </a:prstGeom>
        </p:spPr>
      </p:pic>
    </p:spTree>
    <p:extLst>
      <p:ext uri="{BB962C8B-B14F-4D97-AF65-F5344CB8AC3E}">
        <p14:creationId xmlns:p14="http://schemas.microsoft.com/office/powerpoint/2010/main" val="145533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3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7967</TotalTime>
  <Words>8369</Words>
  <Application>Microsoft Office PowerPoint</Application>
  <PresentationFormat>Widescreen</PresentationFormat>
  <Paragraphs>761</Paragraphs>
  <Slides>72</Slides>
  <Notes>72</Notes>
  <HiddenSlides>0</HiddenSlides>
  <MMClips>69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72</vt:i4>
      </vt:variant>
    </vt:vector>
  </HeadingPairs>
  <TitlesOfParts>
    <vt:vector size="82" baseType="lpstr">
      <vt:lpstr>Calibri Light</vt:lpstr>
      <vt:lpstr>Aptos Display</vt:lpstr>
      <vt:lpstr>Aptos</vt:lpstr>
      <vt:lpstr>Arial</vt:lpstr>
      <vt:lpstr>Symbol</vt:lpstr>
      <vt:lpstr>Urbanist</vt:lpstr>
      <vt:lpstr>Times New Roman</vt:lpstr>
      <vt:lpstr>Calibri</vt:lpstr>
      <vt:lpstr>Wingdings</vt:lpstr>
      <vt:lpstr>Office Theme</vt:lpstr>
      <vt:lpstr>COQB CANDIDATE INFORMATION BULLETIN</vt:lpstr>
      <vt:lpstr>COQB CANDIDATE INFORMATION BULLETIN</vt:lpstr>
      <vt:lpstr>SUPPORT</vt:lpstr>
      <vt:lpstr>COQB CANDIDATE INFORMATION BULLETIN</vt:lpstr>
      <vt:lpstr>COQB CIB CHECKLIST</vt:lpstr>
      <vt:lpstr>LEGAL WARNING</vt:lpstr>
      <vt:lpstr>PART 1 – GENERAL INFORMATION</vt:lpstr>
      <vt:lpstr>PART 1 – GENERAL INFORMATION</vt:lpstr>
      <vt:lpstr>II. TEST WITH PSI OR QUEST</vt:lpstr>
      <vt:lpstr>III. OSFM QUEST TESTS</vt:lpstr>
      <vt:lpstr>TEST BLOCKS</vt:lpstr>
      <vt:lpstr>IV. TEST ACCOMMODATION</vt:lpstr>
      <vt:lpstr>IV. TEST ACCOMMODATION (cont.)</vt:lpstr>
      <vt:lpstr>PART 2 - PURCHASING &amp; SCHEDULING A TEST</vt:lpstr>
      <vt:lpstr>V. BEFORE SCHEDULING A TEST</vt:lpstr>
      <vt:lpstr>WEBSITE</vt:lpstr>
      <vt:lpstr>VI. TEST PURCHASING AND SCHEDULING</vt:lpstr>
      <vt:lpstr>VII. CANCELED OR MISSED APPOINTMENTS AND REFUNDS</vt:lpstr>
      <vt:lpstr>FORGOT YOUR TEST DATE AND TIME?</vt:lpstr>
      <vt:lpstr>PART III – REFERENCES &amp; CONTENT OUTLINES</vt:lpstr>
      <vt:lpstr>PART 3 – REFERENCES &amp; CONTENT OUTLINES</vt:lpstr>
      <vt:lpstr>REFERENCES &amp; CONTENT OUTLINES</vt:lpstr>
      <vt:lpstr>TEST SECURITY</vt:lpstr>
      <vt:lpstr>X. TEST CONTENT OUTLINES</vt:lpstr>
      <vt:lpstr>XI. TABBING THE CODE BOOK</vt:lpstr>
      <vt:lpstr>WARNING – BUYER BEWARE</vt:lpstr>
      <vt:lpstr>PART 4 – TESTING REQUIREMENTS</vt:lpstr>
      <vt:lpstr>XII. TEST EQUIPMENT REQUIREMENTS (cont.)</vt:lpstr>
      <vt:lpstr>COMPUTER REQUIREMENTS</vt:lpstr>
      <vt:lpstr>XIII. PROHIBITED COMPUTER APPLICATIONS (3rd party applications)</vt:lpstr>
      <vt:lpstr>PROHIBITED COMPUTER APPLICATIONS (3rd party applications)</vt:lpstr>
      <vt:lpstr>XIII. PROHIBITED COMPUTER APPLICATIONS (3rd party applications)</vt:lpstr>
      <vt:lpstr>OTHER CONSIDERATIONS</vt:lpstr>
      <vt:lpstr>OTHER CONSIDERATIONS</vt:lpstr>
      <vt:lpstr>AGENCY DEDICATED ROOM AND COMPUTER</vt:lpstr>
      <vt:lpstr>GUARDIAN BROWSER AND TESTING YOUR COMPUTER</vt:lpstr>
      <vt:lpstr>GUARDIAN BROWSER AND TESTING YOUR COMPUTER</vt:lpstr>
      <vt:lpstr>XV. TEST AREA</vt:lpstr>
      <vt:lpstr>TEST AREA (cont.)</vt:lpstr>
      <vt:lpstr>TEST AREA (cont.)</vt:lpstr>
      <vt:lpstr>TEST AREA (cont.)</vt:lpstr>
      <vt:lpstr>XVI. PHYSICAL AREA CHECK</vt:lpstr>
      <vt:lpstr>PHYSICAL AREA CHECK (cont.)</vt:lpstr>
      <vt:lpstr>PHYSICAL LAYOUT OF TESTING AREA</vt:lpstr>
      <vt:lpstr>UNACCEPTABLE SET-UPS</vt:lpstr>
      <vt:lpstr>DAY BEFORE TEST </vt:lpstr>
      <vt:lpstr>DAY BEFORE TEST (cont.) </vt:lpstr>
      <vt:lpstr>IDENTIFICATION REQUIREMENTS</vt:lpstr>
      <vt:lpstr>PART 5 – RULES OF CONDUCT</vt:lpstr>
      <vt:lpstr>XIX. WHAT IS ALLOWED?</vt:lpstr>
      <vt:lpstr>WHAT IS NOT ALLOWED?</vt:lpstr>
      <vt:lpstr>WHAT IS NOT ALLOWED?</vt:lpstr>
      <vt:lpstr>PROCTOR INTERVENTION</vt:lpstr>
      <vt:lpstr>PROCTOR INTERVENTION (cont.)</vt:lpstr>
      <vt:lpstr>PART 6 – TEST DAY AND AFTER THE TEST</vt:lpstr>
      <vt:lpstr>LOGGING INTO THE TEST</vt:lpstr>
      <vt:lpstr>Presenting Reference Materials</vt:lpstr>
      <vt:lpstr>EYE/HEAD MOVEMENT PARAMETERS DURING THE TEST</vt:lpstr>
      <vt:lpstr>EYE/HEAD MOVEMENT (cont.)</vt:lpstr>
      <vt:lpstr>APPROPRIATE SET-UP</vt:lpstr>
      <vt:lpstr>RESTROOM BREAKS DURING THE TEST</vt:lpstr>
      <vt:lpstr>DRY-ERASE WHITEBOARDS</vt:lpstr>
      <vt:lpstr>TECHNICAL ISSUES DURING THE TEST</vt:lpstr>
      <vt:lpstr>TECHNICAL ISSUES DURING THE TEST</vt:lpstr>
      <vt:lpstr>RESUMING A TEST</vt:lpstr>
      <vt:lpstr>TECHNICAL ISSUES DURING THE TEST</vt:lpstr>
      <vt:lpstr>AFTER THE TEST</vt:lpstr>
      <vt:lpstr>CANCELATION OF TEST RESULTS</vt:lpstr>
      <vt:lpstr>OSFM SURVEY</vt:lpstr>
      <vt:lpstr>COACHING REPORT</vt:lpstr>
      <vt:lpstr>SEE “APPENDIX A” FOR TEST SCREENSHOTS</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Hall, Rich</dc:creator>
  <cp:lastModifiedBy>Decker, Chris</cp:lastModifiedBy>
  <cp:revision>142</cp:revision>
  <dcterms:created xsi:type="dcterms:W3CDTF">2026-06-03T12:38:49Z</dcterms:created>
  <dcterms:modified xsi:type="dcterms:W3CDTF">2026-08-19T13:28:33Z</dcterms:modified>
</cp:coreProperties>
</file>