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37"/>
  </p:notesMasterIdLst>
  <p:sldIdLst>
    <p:sldId id="257" r:id="rId2"/>
    <p:sldId id="267" r:id="rId3"/>
    <p:sldId id="317" r:id="rId4"/>
    <p:sldId id="260" r:id="rId5"/>
    <p:sldId id="316" r:id="rId6"/>
    <p:sldId id="261" r:id="rId7"/>
    <p:sldId id="308" r:id="rId8"/>
    <p:sldId id="268" r:id="rId9"/>
    <p:sldId id="318" r:id="rId10"/>
    <p:sldId id="266" r:id="rId11"/>
    <p:sldId id="269" r:id="rId12"/>
    <p:sldId id="270" r:id="rId13"/>
    <p:sldId id="315" r:id="rId14"/>
    <p:sldId id="272" r:id="rId15"/>
    <p:sldId id="274" r:id="rId16"/>
    <p:sldId id="280" r:id="rId17"/>
    <p:sldId id="281" r:id="rId18"/>
    <p:sldId id="277" r:id="rId19"/>
    <p:sldId id="288" r:id="rId20"/>
    <p:sldId id="282" r:id="rId21"/>
    <p:sldId id="290" r:id="rId22"/>
    <p:sldId id="291" r:id="rId23"/>
    <p:sldId id="294" r:id="rId24"/>
    <p:sldId id="292" r:id="rId25"/>
    <p:sldId id="295" r:id="rId26"/>
    <p:sldId id="319" r:id="rId27"/>
    <p:sldId id="314" r:id="rId28"/>
    <p:sldId id="299" r:id="rId29"/>
    <p:sldId id="300" r:id="rId30"/>
    <p:sldId id="301" r:id="rId31"/>
    <p:sldId id="304" r:id="rId32"/>
    <p:sldId id="306" r:id="rId33"/>
    <p:sldId id="312" r:id="rId34"/>
    <p:sldId id="273" r:id="rId35"/>
    <p:sldId id="263"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F4FDD3"/>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41" autoAdjust="0"/>
  </p:normalViewPr>
  <p:slideViewPr>
    <p:cSldViewPr snapToGrid="0">
      <p:cViewPr varScale="1">
        <p:scale>
          <a:sx n="95" d="100"/>
          <a:sy n="95" d="100"/>
        </p:scale>
        <p:origin x="396"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72" d="100"/>
          <a:sy n="172" d="100"/>
        </p:scale>
        <p:origin x="1914" y="-10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D3A0B5-65AA-4D79-865F-37081322EC4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3FE9CE3-A0BF-4B5B-95A3-F3CFD15A7E24}">
      <dgm:prSet/>
      <dgm:spPr/>
      <dgm:t>
        <a:bodyPr/>
        <a:lstStyle/>
        <a:p>
          <a:r>
            <a:rPr lang="en-US" dirty="0"/>
            <a:t>You must have an eligibility</a:t>
          </a:r>
        </a:p>
      </dgm:t>
    </dgm:pt>
    <dgm:pt modelId="{E0473D41-9813-49C0-87DE-1A72830861E7}" type="parTrans" cxnId="{3C43109F-62FF-4819-8351-18536B718825}">
      <dgm:prSet/>
      <dgm:spPr/>
      <dgm:t>
        <a:bodyPr/>
        <a:lstStyle/>
        <a:p>
          <a:endParaRPr lang="en-US"/>
        </a:p>
      </dgm:t>
    </dgm:pt>
    <dgm:pt modelId="{038D1906-1101-4B04-A47D-2047AF6C9B58}" type="sibTrans" cxnId="{3C43109F-62FF-4819-8351-18536B718825}">
      <dgm:prSet/>
      <dgm:spPr/>
      <dgm:t>
        <a:bodyPr/>
        <a:lstStyle/>
        <a:p>
          <a:endParaRPr lang="en-US"/>
        </a:p>
      </dgm:t>
    </dgm:pt>
    <dgm:pt modelId="{4440F9F5-9AF7-4B83-A9C9-205CC0688488}">
      <dgm:prSet/>
      <dgm:spPr/>
      <dgm:t>
        <a:bodyPr/>
        <a:lstStyle/>
        <a:p>
          <a:r>
            <a:rPr lang="en-US" dirty="0"/>
            <a:t>Approved accommodation(s)</a:t>
          </a:r>
        </a:p>
      </dgm:t>
    </dgm:pt>
    <dgm:pt modelId="{32810BBD-4937-4AD0-8693-07BDE0CD2DAC}" type="parTrans" cxnId="{4088D863-6812-4291-A7A4-1875982BBF10}">
      <dgm:prSet/>
      <dgm:spPr/>
      <dgm:t>
        <a:bodyPr/>
        <a:lstStyle/>
        <a:p>
          <a:endParaRPr lang="en-US"/>
        </a:p>
      </dgm:t>
    </dgm:pt>
    <dgm:pt modelId="{E19CADB2-B1D3-4997-99A2-44B234A9AD4C}" type="sibTrans" cxnId="{4088D863-6812-4291-A7A4-1875982BBF10}">
      <dgm:prSet/>
      <dgm:spPr/>
      <dgm:t>
        <a:bodyPr/>
        <a:lstStyle/>
        <a:p>
          <a:endParaRPr lang="en-US"/>
        </a:p>
      </dgm:t>
    </dgm:pt>
    <dgm:pt modelId="{ECEE6299-2792-48E9-BC6E-CCF5408B5F73}">
      <dgm:prSet/>
      <dgm:spPr/>
      <dgm:t>
        <a:bodyPr/>
        <a:lstStyle/>
        <a:p>
          <a:r>
            <a:rPr lang="en-US" dirty="0"/>
            <a:t>Plan additional time (20 minutes) for test set-up</a:t>
          </a:r>
        </a:p>
      </dgm:t>
    </dgm:pt>
    <dgm:pt modelId="{70F56861-F0E9-4E55-BEE9-B139A7A503D2}" type="parTrans" cxnId="{156A5065-8B3A-46AD-9DF4-DD5D6E9A95E1}">
      <dgm:prSet/>
      <dgm:spPr/>
      <dgm:t>
        <a:bodyPr/>
        <a:lstStyle/>
        <a:p>
          <a:endParaRPr lang="en-US"/>
        </a:p>
      </dgm:t>
    </dgm:pt>
    <dgm:pt modelId="{2479333C-11C1-48AF-8C9E-8F1EA208C957}" type="sibTrans" cxnId="{156A5065-8B3A-46AD-9DF4-DD5D6E9A95E1}">
      <dgm:prSet/>
      <dgm:spPr/>
      <dgm:t>
        <a:bodyPr/>
        <a:lstStyle/>
        <a:p>
          <a:endParaRPr lang="en-US"/>
        </a:p>
      </dgm:t>
    </dgm:pt>
    <dgm:pt modelId="{5CD8BD52-CDE2-457D-AD81-C4B949B98646}" type="pres">
      <dgm:prSet presAssocID="{15D3A0B5-65AA-4D79-865F-37081322EC4A}" presName="hierChild1" presStyleCnt="0">
        <dgm:presLayoutVars>
          <dgm:chPref val="1"/>
          <dgm:dir/>
          <dgm:animOne val="branch"/>
          <dgm:animLvl val="lvl"/>
          <dgm:resizeHandles/>
        </dgm:presLayoutVars>
      </dgm:prSet>
      <dgm:spPr/>
    </dgm:pt>
    <dgm:pt modelId="{86B6808C-FDDF-482F-AA6D-EE82084B9BAA}" type="pres">
      <dgm:prSet presAssocID="{83FE9CE3-A0BF-4B5B-95A3-F3CFD15A7E24}" presName="hierRoot1" presStyleCnt="0"/>
      <dgm:spPr/>
    </dgm:pt>
    <dgm:pt modelId="{3F408E44-1DFA-44F7-9620-B47FE1A88C4E}" type="pres">
      <dgm:prSet presAssocID="{83FE9CE3-A0BF-4B5B-95A3-F3CFD15A7E24}" presName="composite" presStyleCnt="0"/>
      <dgm:spPr/>
    </dgm:pt>
    <dgm:pt modelId="{A0239802-F273-4110-87FB-FE930A1EA316}" type="pres">
      <dgm:prSet presAssocID="{83FE9CE3-A0BF-4B5B-95A3-F3CFD15A7E24}" presName="background" presStyleLbl="node0" presStyleIdx="0" presStyleCnt="3"/>
      <dgm:spPr/>
    </dgm:pt>
    <dgm:pt modelId="{1E0411D1-7597-4479-953D-86DD065EA725}" type="pres">
      <dgm:prSet presAssocID="{83FE9CE3-A0BF-4B5B-95A3-F3CFD15A7E24}" presName="text" presStyleLbl="fgAcc0" presStyleIdx="0" presStyleCnt="3">
        <dgm:presLayoutVars>
          <dgm:chPref val="3"/>
        </dgm:presLayoutVars>
      </dgm:prSet>
      <dgm:spPr/>
    </dgm:pt>
    <dgm:pt modelId="{2B6941E5-175F-44FE-9381-D2F445AD6A02}" type="pres">
      <dgm:prSet presAssocID="{83FE9CE3-A0BF-4B5B-95A3-F3CFD15A7E24}" presName="hierChild2" presStyleCnt="0"/>
      <dgm:spPr/>
    </dgm:pt>
    <dgm:pt modelId="{2AA15E68-A2E2-455F-A97E-DFC560145B93}" type="pres">
      <dgm:prSet presAssocID="{4440F9F5-9AF7-4B83-A9C9-205CC0688488}" presName="hierRoot1" presStyleCnt="0"/>
      <dgm:spPr/>
    </dgm:pt>
    <dgm:pt modelId="{591A8D57-99D5-4A9E-86E9-CBD508CDBABF}" type="pres">
      <dgm:prSet presAssocID="{4440F9F5-9AF7-4B83-A9C9-205CC0688488}" presName="composite" presStyleCnt="0"/>
      <dgm:spPr/>
    </dgm:pt>
    <dgm:pt modelId="{9D5B4025-DD5F-42AB-85E7-17CDA50D4068}" type="pres">
      <dgm:prSet presAssocID="{4440F9F5-9AF7-4B83-A9C9-205CC0688488}" presName="background" presStyleLbl="node0" presStyleIdx="1" presStyleCnt="3"/>
      <dgm:spPr/>
    </dgm:pt>
    <dgm:pt modelId="{CB9BA4B0-F6E1-41A8-9FA1-3C524B76E5B6}" type="pres">
      <dgm:prSet presAssocID="{4440F9F5-9AF7-4B83-A9C9-205CC0688488}" presName="text" presStyleLbl="fgAcc0" presStyleIdx="1" presStyleCnt="3">
        <dgm:presLayoutVars>
          <dgm:chPref val="3"/>
        </dgm:presLayoutVars>
      </dgm:prSet>
      <dgm:spPr/>
    </dgm:pt>
    <dgm:pt modelId="{0FA52B4A-940A-4128-9F43-277407245AF0}" type="pres">
      <dgm:prSet presAssocID="{4440F9F5-9AF7-4B83-A9C9-205CC0688488}" presName="hierChild2" presStyleCnt="0"/>
      <dgm:spPr/>
    </dgm:pt>
    <dgm:pt modelId="{A7754C6D-36D4-45BA-B5B0-2E00A936056D}" type="pres">
      <dgm:prSet presAssocID="{ECEE6299-2792-48E9-BC6E-CCF5408B5F73}" presName="hierRoot1" presStyleCnt="0"/>
      <dgm:spPr/>
    </dgm:pt>
    <dgm:pt modelId="{52DCEDC4-90EC-4701-A62D-01E6075DC465}" type="pres">
      <dgm:prSet presAssocID="{ECEE6299-2792-48E9-BC6E-CCF5408B5F73}" presName="composite" presStyleCnt="0"/>
      <dgm:spPr/>
    </dgm:pt>
    <dgm:pt modelId="{F4D4D8D1-8E83-400E-97C4-1C7E5E2FDD59}" type="pres">
      <dgm:prSet presAssocID="{ECEE6299-2792-48E9-BC6E-CCF5408B5F73}" presName="background" presStyleLbl="node0" presStyleIdx="2" presStyleCnt="3"/>
      <dgm:spPr/>
    </dgm:pt>
    <dgm:pt modelId="{7C4CB72A-58BB-4619-A04A-ECFD23031622}" type="pres">
      <dgm:prSet presAssocID="{ECEE6299-2792-48E9-BC6E-CCF5408B5F73}" presName="text" presStyleLbl="fgAcc0" presStyleIdx="2" presStyleCnt="3">
        <dgm:presLayoutVars>
          <dgm:chPref val="3"/>
        </dgm:presLayoutVars>
      </dgm:prSet>
      <dgm:spPr/>
    </dgm:pt>
    <dgm:pt modelId="{8DD3DFFF-38A6-443B-B1FE-A7E3210FAF7D}" type="pres">
      <dgm:prSet presAssocID="{ECEE6299-2792-48E9-BC6E-CCF5408B5F73}" presName="hierChild2" presStyleCnt="0"/>
      <dgm:spPr/>
    </dgm:pt>
  </dgm:ptLst>
  <dgm:cxnLst>
    <dgm:cxn modelId="{4088D863-6812-4291-A7A4-1875982BBF10}" srcId="{15D3A0B5-65AA-4D79-865F-37081322EC4A}" destId="{4440F9F5-9AF7-4B83-A9C9-205CC0688488}" srcOrd="1" destOrd="0" parTransId="{32810BBD-4937-4AD0-8693-07BDE0CD2DAC}" sibTransId="{E19CADB2-B1D3-4997-99A2-44B234A9AD4C}"/>
    <dgm:cxn modelId="{156A5065-8B3A-46AD-9DF4-DD5D6E9A95E1}" srcId="{15D3A0B5-65AA-4D79-865F-37081322EC4A}" destId="{ECEE6299-2792-48E9-BC6E-CCF5408B5F73}" srcOrd="2" destOrd="0" parTransId="{70F56861-F0E9-4E55-BEE9-B139A7A503D2}" sibTransId="{2479333C-11C1-48AF-8C9E-8F1EA208C957}"/>
    <dgm:cxn modelId="{6159456D-AEDF-448E-8490-0B9C63E725E4}" type="presOf" srcId="{4440F9F5-9AF7-4B83-A9C9-205CC0688488}" destId="{CB9BA4B0-F6E1-41A8-9FA1-3C524B76E5B6}" srcOrd="0" destOrd="0" presId="urn:microsoft.com/office/officeart/2005/8/layout/hierarchy1"/>
    <dgm:cxn modelId="{3C43109F-62FF-4819-8351-18536B718825}" srcId="{15D3A0B5-65AA-4D79-865F-37081322EC4A}" destId="{83FE9CE3-A0BF-4B5B-95A3-F3CFD15A7E24}" srcOrd="0" destOrd="0" parTransId="{E0473D41-9813-49C0-87DE-1A72830861E7}" sibTransId="{038D1906-1101-4B04-A47D-2047AF6C9B58}"/>
    <dgm:cxn modelId="{AA33A7A3-CE9E-42F5-9DA4-EA20A37DE1FC}" type="presOf" srcId="{83FE9CE3-A0BF-4B5B-95A3-F3CFD15A7E24}" destId="{1E0411D1-7597-4479-953D-86DD065EA725}" srcOrd="0" destOrd="0" presId="urn:microsoft.com/office/officeart/2005/8/layout/hierarchy1"/>
    <dgm:cxn modelId="{E61658EB-579E-4E21-B5A7-04B8BAEEF6A6}" type="presOf" srcId="{15D3A0B5-65AA-4D79-865F-37081322EC4A}" destId="{5CD8BD52-CDE2-457D-AD81-C4B949B98646}" srcOrd="0" destOrd="0" presId="urn:microsoft.com/office/officeart/2005/8/layout/hierarchy1"/>
    <dgm:cxn modelId="{8AB9F5FB-3CB9-4D7D-B6D1-27CBFA9DBB5C}" type="presOf" srcId="{ECEE6299-2792-48E9-BC6E-CCF5408B5F73}" destId="{7C4CB72A-58BB-4619-A04A-ECFD23031622}" srcOrd="0" destOrd="0" presId="urn:microsoft.com/office/officeart/2005/8/layout/hierarchy1"/>
    <dgm:cxn modelId="{EFBDA198-58FA-4B1A-8BE4-EF8C752063EA}" type="presParOf" srcId="{5CD8BD52-CDE2-457D-AD81-C4B949B98646}" destId="{86B6808C-FDDF-482F-AA6D-EE82084B9BAA}" srcOrd="0" destOrd="0" presId="urn:microsoft.com/office/officeart/2005/8/layout/hierarchy1"/>
    <dgm:cxn modelId="{91C81EED-21D9-4CC3-97F5-0DD8D0BF7C05}" type="presParOf" srcId="{86B6808C-FDDF-482F-AA6D-EE82084B9BAA}" destId="{3F408E44-1DFA-44F7-9620-B47FE1A88C4E}" srcOrd="0" destOrd="0" presId="urn:microsoft.com/office/officeart/2005/8/layout/hierarchy1"/>
    <dgm:cxn modelId="{AAEE6385-7ECF-494F-A95F-9BD6FB97C3E7}" type="presParOf" srcId="{3F408E44-1DFA-44F7-9620-B47FE1A88C4E}" destId="{A0239802-F273-4110-87FB-FE930A1EA316}" srcOrd="0" destOrd="0" presId="urn:microsoft.com/office/officeart/2005/8/layout/hierarchy1"/>
    <dgm:cxn modelId="{9D04E2DE-08AF-4095-AD42-25410247FC86}" type="presParOf" srcId="{3F408E44-1DFA-44F7-9620-B47FE1A88C4E}" destId="{1E0411D1-7597-4479-953D-86DD065EA725}" srcOrd="1" destOrd="0" presId="urn:microsoft.com/office/officeart/2005/8/layout/hierarchy1"/>
    <dgm:cxn modelId="{3C7D97FD-9D6C-4240-BFCF-A4D034C9481F}" type="presParOf" srcId="{86B6808C-FDDF-482F-AA6D-EE82084B9BAA}" destId="{2B6941E5-175F-44FE-9381-D2F445AD6A02}" srcOrd="1" destOrd="0" presId="urn:microsoft.com/office/officeart/2005/8/layout/hierarchy1"/>
    <dgm:cxn modelId="{3A224C7F-C5A8-476A-A378-63755760C9D0}" type="presParOf" srcId="{5CD8BD52-CDE2-457D-AD81-C4B949B98646}" destId="{2AA15E68-A2E2-455F-A97E-DFC560145B93}" srcOrd="1" destOrd="0" presId="urn:microsoft.com/office/officeart/2005/8/layout/hierarchy1"/>
    <dgm:cxn modelId="{34AA9140-F9DD-41B7-B682-61366897A683}" type="presParOf" srcId="{2AA15E68-A2E2-455F-A97E-DFC560145B93}" destId="{591A8D57-99D5-4A9E-86E9-CBD508CDBABF}" srcOrd="0" destOrd="0" presId="urn:microsoft.com/office/officeart/2005/8/layout/hierarchy1"/>
    <dgm:cxn modelId="{77CFBFC7-52E5-4981-81D2-7F5DFA6AB8A1}" type="presParOf" srcId="{591A8D57-99D5-4A9E-86E9-CBD508CDBABF}" destId="{9D5B4025-DD5F-42AB-85E7-17CDA50D4068}" srcOrd="0" destOrd="0" presId="urn:microsoft.com/office/officeart/2005/8/layout/hierarchy1"/>
    <dgm:cxn modelId="{BFFB4EF3-E011-438A-9885-5911DD127151}" type="presParOf" srcId="{591A8D57-99D5-4A9E-86E9-CBD508CDBABF}" destId="{CB9BA4B0-F6E1-41A8-9FA1-3C524B76E5B6}" srcOrd="1" destOrd="0" presId="urn:microsoft.com/office/officeart/2005/8/layout/hierarchy1"/>
    <dgm:cxn modelId="{6ED52A1B-BE30-4C8E-AA1A-1E8FBF74E903}" type="presParOf" srcId="{2AA15E68-A2E2-455F-A97E-DFC560145B93}" destId="{0FA52B4A-940A-4128-9F43-277407245AF0}" srcOrd="1" destOrd="0" presId="urn:microsoft.com/office/officeart/2005/8/layout/hierarchy1"/>
    <dgm:cxn modelId="{82D2D1B2-C931-4A87-B191-A9A8152B2C15}" type="presParOf" srcId="{5CD8BD52-CDE2-457D-AD81-C4B949B98646}" destId="{A7754C6D-36D4-45BA-B5B0-2E00A936056D}" srcOrd="2" destOrd="0" presId="urn:microsoft.com/office/officeart/2005/8/layout/hierarchy1"/>
    <dgm:cxn modelId="{695E4FF8-ACC0-41C9-860F-F44793260F36}" type="presParOf" srcId="{A7754C6D-36D4-45BA-B5B0-2E00A936056D}" destId="{52DCEDC4-90EC-4701-A62D-01E6075DC465}" srcOrd="0" destOrd="0" presId="urn:microsoft.com/office/officeart/2005/8/layout/hierarchy1"/>
    <dgm:cxn modelId="{ACD15E58-8506-4FB1-9FBE-557B6AC6444A}" type="presParOf" srcId="{52DCEDC4-90EC-4701-A62D-01E6075DC465}" destId="{F4D4D8D1-8E83-400E-97C4-1C7E5E2FDD59}" srcOrd="0" destOrd="0" presId="urn:microsoft.com/office/officeart/2005/8/layout/hierarchy1"/>
    <dgm:cxn modelId="{EE0A0449-2C24-418F-8572-0A7052C7A387}" type="presParOf" srcId="{52DCEDC4-90EC-4701-A62D-01E6075DC465}" destId="{7C4CB72A-58BB-4619-A04A-ECFD23031622}" srcOrd="1" destOrd="0" presId="urn:microsoft.com/office/officeart/2005/8/layout/hierarchy1"/>
    <dgm:cxn modelId="{2ABC0D59-5247-4B22-9B85-35A19031B8EF}" type="presParOf" srcId="{A7754C6D-36D4-45BA-B5B0-2E00A936056D}" destId="{8DD3DFFF-38A6-443B-B1FE-A7E3210FAF7D}" srcOrd="1" destOrd="0"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89C201-2B63-4755-90EE-5EE3C449E36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84CC9C5-4D62-4940-98D6-3644D5E85AF7}">
      <dgm:prSet phldrT="[Text]" phldr="0"/>
      <dgm:spPr/>
      <dgm:t>
        <a:bodyPr/>
        <a:lstStyle/>
        <a:p>
          <a:r>
            <a:rPr lang="en-US" dirty="0"/>
            <a:t>Passing notification</a:t>
          </a:r>
        </a:p>
      </dgm:t>
    </dgm:pt>
    <dgm:pt modelId="{59C1DF48-FDF4-4BE1-A3CB-CE843D10460F}" type="parTrans" cxnId="{19B996FF-1042-4518-A3DC-679FDC42CCC9}">
      <dgm:prSet/>
      <dgm:spPr/>
      <dgm:t>
        <a:bodyPr/>
        <a:lstStyle/>
        <a:p>
          <a:endParaRPr lang="en-US"/>
        </a:p>
      </dgm:t>
    </dgm:pt>
    <dgm:pt modelId="{81E74FE8-85C7-418F-A390-DB9236B97A3D}" type="sibTrans" cxnId="{19B996FF-1042-4518-A3DC-679FDC42CCC9}">
      <dgm:prSet/>
      <dgm:spPr/>
      <dgm:t>
        <a:bodyPr/>
        <a:lstStyle/>
        <a:p>
          <a:endParaRPr lang="en-US"/>
        </a:p>
      </dgm:t>
    </dgm:pt>
    <dgm:pt modelId="{54757ED6-AC04-448A-AE96-15405B89BAC0}">
      <dgm:prSet phldrT="[Text]" phldr="0"/>
      <dgm:spPr/>
      <dgm:t>
        <a:bodyPr/>
        <a:lstStyle/>
        <a:p>
          <a:r>
            <a:rPr lang="en-US" dirty="0"/>
            <a:t>Certificate (Mondays)</a:t>
          </a:r>
        </a:p>
      </dgm:t>
    </dgm:pt>
    <dgm:pt modelId="{818AC481-F3CE-419E-A162-2AFD035AD9B4}" type="sibTrans" cxnId="{F19ADF5E-A973-4EE8-9552-AF4DD5EB81FE}">
      <dgm:prSet/>
      <dgm:spPr/>
      <dgm:t>
        <a:bodyPr/>
        <a:lstStyle/>
        <a:p>
          <a:endParaRPr lang="en-US"/>
        </a:p>
      </dgm:t>
    </dgm:pt>
    <dgm:pt modelId="{A110C115-DC7A-40FA-A6EA-BFE61D60331F}" type="parTrans" cxnId="{F19ADF5E-A973-4EE8-9552-AF4DD5EB81FE}">
      <dgm:prSet/>
      <dgm:spPr/>
      <dgm:t>
        <a:bodyPr/>
        <a:lstStyle/>
        <a:p>
          <a:endParaRPr lang="en-US"/>
        </a:p>
      </dgm:t>
    </dgm:pt>
    <dgm:pt modelId="{8DF6AC82-1EFB-4010-B6E5-5A1E82B6B67B}">
      <dgm:prSet phldrT="[Text]" phldr="0"/>
      <dgm:spPr/>
      <dgm:t>
        <a:bodyPr/>
        <a:lstStyle/>
        <a:p>
          <a:r>
            <a:rPr lang="en-US" dirty="0"/>
            <a:t>No numerical score</a:t>
          </a:r>
        </a:p>
      </dgm:t>
    </dgm:pt>
    <dgm:pt modelId="{BE744EED-3B18-49C4-8347-207F13E655A6}" type="sibTrans" cxnId="{38237AEF-50AB-409F-A706-F8D23D5FB607}">
      <dgm:prSet/>
      <dgm:spPr/>
      <dgm:t>
        <a:bodyPr/>
        <a:lstStyle/>
        <a:p>
          <a:endParaRPr lang="en-US"/>
        </a:p>
      </dgm:t>
    </dgm:pt>
    <dgm:pt modelId="{AC7AE122-2351-45EA-ADF5-4DADF65EDC4B}" type="parTrans" cxnId="{38237AEF-50AB-409F-A706-F8D23D5FB607}">
      <dgm:prSet/>
      <dgm:spPr/>
      <dgm:t>
        <a:bodyPr/>
        <a:lstStyle/>
        <a:p>
          <a:endParaRPr lang="en-US"/>
        </a:p>
      </dgm:t>
    </dgm:pt>
    <dgm:pt modelId="{2310081D-49C0-4269-8C69-F94E97E1CB1D}" type="pres">
      <dgm:prSet presAssocID="{4889C201-2B63-4755-90EE-5EE3C449E364}" presName="linear" presStyleCnt="0">
        <dgm:presLayoutVars>
          <dgm:dir/>
          <dgm:animLvl val="lvl"/>
          <dgm:resizeHandles val="exact"/>
        </dgm:presLayoutVars>
      </dgm:prSet>
      <dgm:spPr/>
    </dgm:pt>
    <dgm:pt modelId="{3D2414A4-EA8E-46E6-A28C-F3D205AFB4AC}" type="pres">
      <dgm:prSet presAssocID="{784CC9C5-4D62-4940-98D6-3644D5E85AF7}" presName="parentLin" presStyleCnt="0"/>
      <dgm:spPr/>
    </dgm:pt>
    <dgm:pt modelId="{34666FEA-498D-48D3-8EC0-316468D5EE76}" type="pres">
      <dgm:prSet presAssocID="{784CC9C5-4D62-4940-98D6-3644D5E85AF7}" presName="parentLeftMargin" presStyleLbl="node1" presStyleIdx="0" presStyleCnt="3"/>
      <dgm:spPr/>
    </dgm:pt>
    <dgm:pt modelId="{85E5B9A4-0853-4161-95A0-5564FD467A55}" type="pres">
      <dgm:prSet presAssocID="{784CC9C5-4D62-4940-98D6-3644D5E85AF7}" presName="parentText" presStyleLbl="node1" presStyleIdx="0" presStyleCnt="3">
        <dgm:presLayoutVars>
          <dgm:chMax val="0"/>
          <dgm:bulletEnabled val="1"/>
        </dgm:presLayoutVars>
      </dgm:prSet>
      <dgm:spPr/>
    </dgm:pt>
    <dgm:pt modelId="{051F06FB-CC45-4EF6-AA28-A2D7551A2919}" type="pres">
      <dgm:prSet presAssocID="{784CC9C5-4D62-4940-98D6-3644D5E85AF7}" presName="negativeSpace" presStyleCnt="0"/>
      <dgm:spPr/>
    </dgm:pt>
    <dgm:pt modelId="{9E762349-5352-4265-9488-AD0B2693A0FA}" type="pres">
      <dgm:prSet presAssocID="{784CC9C5-4D62-4940-98D6-3644D5E85AF7}" presName="childText" presStyleLbl="conFgAcc1" presStyleIdx="0" presStyleCnt="3">
        <dgm:presLayoutVars>
          <dgm:bulletEnabled val="1"/>
        </dgm:presLayoutVars>
      </dgm:prSet>
      <dgm:spPr/>
    </dgm:pt>
    <dgm:pt modelId="{57A7C473-84A4-4DCD-934D-8CA02D7B2F38}" type="pres">
      <dgm:prSet presAssocID="{81E74FE8-85C7-418F-A390-DB9236B97A3D}" presName="spaceBetweenRectangles" presStyleCnt="0"/>
      <dgm:spPr/>
    </dgm:pt>
    <dgm:pt modelId="{18936C2C-1D2D-4298-9EAB-19D342D732FD}" type="pres">
      <dgm:prSet presAssocID="{8DF6AC82-1EFB-4010-B6E5-5A1E82B6B67B}" presName="parentLin" presStyleCnt="0"/>
      <dgm:spPr/>
    </dgm:pt>
    <dgm:pt modelId="{9D74547C-FD8D-48B1-B741-7ADE87610E61}" type="pres">
      <dgm:prSet presAssocID="{8DF6AC82-1EFB-4010-B6E5-5A1E82B6B67B}" presName="parentLeftMargin" presStyleLbl="node1" presStyleIdx="0" presStyleCnt="3"/>
      <dgm:spPr/>
    </dgm:pt>
    <dgm:pt modelId="{2B4E74C7-625C-452F-B405-9BBC3B81CE32}" type="pres">
      <dgm:prSet presAssocID="{8DF6AC82-1EFB-4010-B6E5-5A1E82B6B67B}" presName="parentText" presStyleLbl="node1" presStyleIdx="1" presStyleCnt="3" custLinFactNeighborX="880">
        <dgm:presLayoutVars>
          <dgm:chMax val="0"/>
          <dgm:bulletEnabled val="1"/>
        </dgm:presLayoutVars>
      </dgm:prSet>
      <dgm:spPr/>
    </dgm:pt>
    <dgm:pt modelId="{9458DCF0-9E31-4139-9443-B14977A2F06B}" type="pres">
      <dgm:prSet presAssocID="{8DF6AC82-1EFB-4010-B6E5-5A1E82B6B67B}" presName="negativeSpace" presStyleCnt="0"/>
      <dgm:spPr/>
    </dgm:pt>
    <dgm:pt modelId="{4C1C1269-B2AC-4DD8-AD90-40FBF3699522}" type="pres">
      <dgm:prSet presAssocID="{8DF6AC82-1EFB-4010-B6E5-5A1E82B6B67B}" presName="childText" presStyleLbl="conFgAcc1" presStyleIdx="1" presStyleCnt="3">
        <dgm:presLayoutVars>
          <dgm:bulletEnabled val="1"/>
        </dgm:presLayoutVars>
      </dgm:prSet>
      <dgm:spPr/>
    </dgm:pt>
    <dgm:pt modelId="{011B5458-F103-4464-B50B-DA8BA6EB9E32}" type="pres">
      <dgm:prSet presAssocID="{BE744EED-3B18-49C4-8347-207F13E655A6}" presName="spaceBetweenRectangles" presStyleCnt="0"/>
      <dgm:spPr/>
    </dgm:pt>
    <dgm:pt modelId="{FF51E173-EAE8-46A8-AC5D-6D87BB95ABBC}" type="pres">
      <dgm:prSet presAssocID="{54757ED6-AC04-448A-AE96-15405B89BAC0}" presName="parentLin" presStyleCnt="0"/>
      <dgm:spPr/>
    </dgm:pt>
    <dgm:pt modelId="{8F808F52-BC91-43B1-8C8A-BBE28B3E1821}" type="pres">
      <dgm:prSet presAssocID="{54757ED6-AC04-448A-AE96-15405B89BAC0}" presName="parentLeftMargin" presStyleLbl="node1" presStyleIdx="1" presStyleCnt="3"/>
      <dgm:spPr/>
    </dgm:pt>
    <dgm:pt modelId="{C44057F4-2D57-4EAE-95DE-C634B261F760}" type="pres">
      <dgm:prSet presAssocID="{54757ED6-AC04-448A-AE96-15405B89BAC0}" presName="parentText" presStyleLbl="node1" presStyleIdx="2" presStyleCnt="3">
        <dgm:presLayoutVars>
          <dgm:chMax val="0"/>
          <dgm:bulletEnabled val="1"/>
        </dgm:presLayoutVars>
      </dgm:prSet>
      <dgm:spPr/>
    </dgm:pt>
    <dgm:pt modelId="{224730D0-0282-4BA2-88EA-57B86ABFB76A}" type="pres">
      <dgm:prSet presAssocID="{54757ED6-AC04-448A-AE96-15405B89BAC0}" presName="negativeSpace" presStyleCnt="0"/>
      <dgm:spPr/>
    </dgm:pt>
    <dgm:pt modelId="{19F45CA8-CEBB-4F69-8651-EE025B5B5CFC}" type="pres">
      <dgm:prSet presAssocID="{54757ED6-AC04-448A-AE96-15405B89BAC0}" presName="childText" presStyleLbl="conFgAcc1" presStyleIdx="2" presStyleCnt="3">
        <dgm:presLayoutVars>
          <dgm:bulletEnabled val="1"/>
        </dgm:presLayoutVars>
      </dgm:prSet>
      <dgm:spPr/>
    </dgm:pt>
  </dgm:ptLst>
  <dgm:cxnLst>
    <dgm:cxn modelId="{EF03AE27-0ABC-4DF2-A442-1897BAC92381}" type="presOf" srcId="{54757ED6-AC04-448A-AE96-15405B89BAC0}" destId="{8F808F52-BC91-43B1-8C8A-BBE28B3E1821}" srcOrd="0" destOrd="0" presId="urn:microsoft.com/office/officeart/2005/8/layout/list1"/>
    <dgm:cxn modelId="{C43B3D5D-3017-4C62-99F6-AA01A96296D0}" type="presOf" srcId="{8DF6AC82-1EFB-4010-B6E5-5A1E82B6B67B}" destId="{2B4E74C7-625C-452F-B405-9BBC3B81CE32}" srcOrd="1" destOrd="0" presId="urn:microsoft.com/office/officeart/2005/8/layout/list1"/>
    <dgm:cxn modelId="{F19ADF5E-A973-4EE8-9552-AF4DD5EB81FE}" srcId="{4889C201-2B63-4755-90EE-5EE3C449E364}" destId="{54757ED6-AC04-448A-AE96-15405B89BAC0}" srcOrd="2" destOrd="0" parTransId="{A110C115-DC7A-40FA-A6EA-BFE61D60331F}" sibTransId="{818AC481-F3CE-419E-A162-2AFD035AD9B4}"/>
    <dgm:cxn modelId="{12967751-FE1F-4155-A48B-32E1D4E0E012}" type="presOf" srcId="{8DF6AC82-1EFB-4010-B6E5-5A1E82B6B67B}" destId="{9D74547C-FD8D-48B1-B741-7ADE87610E61}" srcOrd="0" destOrd="0" presId="urn:microsoft.com/office/officeart/2005/8/layout/list1"/>
    <dgm:cxn modelId="{B6CB72A6-4217-4F41-A8CD-03EA90935964}" type="presOf" srcId="{54757ED6-AC04-448A-AE96-15405B89BAC0}" destId="{C44057F4-2D57-4EAE-95DE-C634B261F760}" srcOrd="1" destOrd="0" presId="urn:microsoft.com/office/officeart/2005/8/layout/list1"/>
    <dgm:cxn modelId="{20D0B9E5-0BFB-4FA6-95ED-A1377C1A6F80}" type="presOf" srcId="{784CC9C5-4D62-4940-98D6-3644D5E85AF7}" destId="{34666FEA-498D-48D3-8EC0-316468D5EE76}" srcOrd="0" destOrd="0" presId="urn:microsoft.com/office/officeart/2005/8/layout/list1"/>
    <dgm:cxn modelId="{38237AEF-50AB-409F-A706-F8D23D5FB607}" srcId="{4889C201-2B63-4755-90EE-5EE3C449E364}" destId="{8DF6AC82-1EFB-4010-B6E5-5A1E82B6B67B}" srcOrd="1" destOrd="0" parTransId="{AC7AE122-2351-45EA-ADF5-4DADF65EDC4B}" sibTransId="{BE744EED-3B18-49C4-8347-207F13E655A6}"/>
    <dgm:cxn modelId="{AD7989F7-15B1-434B-8524-0362991B1E9A}" type="presOf" srcId="{4889C201-2B63-4755-90EE-5EE3C449E364}" destId="{2310081D-49C0-4269-8C69-F94E97E1CB1D}" srcOrd="0" destOrd="0" presId="urn:microsoft.com/office/officeart/2005/8/layout/list1"/>
    <dgm:cxn modelId="{C97B9DFD-22ED-4743-958F-B0A040337FDE}" type="presOf" srcId="{784CC9C5-4D62-4940-98D6-3644D5E85AF7}" destId="{85E5B9A4-0853-4161-95A0-5564FD467A55}" srcOrd="1" destOrd="0" presId="urn:microsoft.com/office/officeart/2005/8/layout/list1"/>
    <dgm:cxn modelId="{19B996FF-1042-4518-A3DC-679FDC42CCC9}" srcId="{4889C201-2B63-4755-90EE-5EE3C449E364}" destId="{784CC9C5-4D62-4940-98D6-3644D5E85AF7}" srcOrd="0" destOrd="0" parTransId="{59C1DF48-FDF4-4BE1-A3CB-CE843D10460F}" sibTransId="{81E74FE8-85C7-418F-A390-DB9236B97A3D}"/>
    <dgm:cxn modelId="{F21C1EE7-67D6-4B98-9CF9-821F3F237202}" type="presParOf" srcId="{2310081D-49C0-4269-8C69-F94E97E1CB1D}" destId="{3D2414A4-EA8E-46E6-A28C-F3D205AFB4AC}" srcOrd="0" destOrd="0" presId="urn:microsoft.com/office/officeart/2005/8/layout/list1"/>
    <dgm:cxn modelId="{676A5009-3ACD-45AB-9BE5-79CAA3E42B77}" type="presParOf" srcId="{3D2414A4-EA8E-46E6-A28C-F3D205AFB4AC}" destId="{34666FEA-498D-48D3-8EC0-316468D5EE76}" srcOrd="0" destOrd="0" presId="urn:microsoft.com/office/officeart/2005/8/layout/list1"/>
    <dgm:cxn modelId="{82B1A4F8-8D8B-4DFF-AB06-AE652BE06CEF}" type="presParOf" srcId="{3D2414A4-EA8E-46E6-A28C-F3D205AFB4AC}" destId="{85E5B9A4-0853-4161-95A0-5564FD467A55}" srcOrd="1" destOrd="0" presId="urn:microsoft.com/office/officeart/2005/8/layout/list1"/>
    <dgm:cxn modelId="{062E637B-D549-468D-B061-2E61D6050EF1}" type="presParOf" srcId="{2310081D-49C0-4269-8C69-F94E97E1CB1D}" destId="{051F06FB-CC45-4EF6-AA28-A2D7551A2919}" srcOrd="1" destOrd="0" presId="urn:microsoft.com/office/officeart/2005/8/layout/list1"/>
    <dgm:cxn modelId="{DBC47580-E6F2-4309-9A66-A9BD2AE4921A}" type="presParOf" srcId="{2310081D-49C0-4269-8C69-F94E97E1CB1D}" destId="{9E762349-5352-4265-9488-AD0B2693A0FA}" srcOrd="2" destOrd="0" presId="urn:microsoft.com/office/officeart/2005/8/layout/list1"/>
    <dgm:cxn modelId="{081E00BF-562F-4EC0-9AAF-35B594E5E0AC}" type="presParOf" srcId="{2310081D-49C0-4269-8C69-F94E97E1CB1D}" destId="{57A7C473-84A4-4DCD-934D-8CA02D7B2F38}" srcOrd="3" destOrd="0" presId="urn:microsoft.com/office/officeart/2005/8/layout/list1"/>
    <dgm:cxn modelId="{2623EE6D-CFD7-4047-BC09-0E793C11D6A9}" type="presParOf" srcId="{2310081D-49C0-4269-8C69-F94E97E1CB1D}" destId="{18936C2C-1D2D-4298-9EAB-19D342D732FD}" srcOrd="4" destOrd="0" presId="urn:microsoft.com/office/officeart/2005/8/layout/list1"/>
    <dgm:cxn modelId="{6806E3FB-EC6A-4023-A3E6-30E2E78DF1B6}" type="presParOf" srcId="{18936C2C-1D2D-4298-9EAB-19D342D732FD}" destId="{9D74547C-FD8D-48B1-B741-7ADE87610E61}" srcOrd="0" destOrd="0" presId="urn:microsoft.com/office/officeart/2005/8/layout/list1"/>
    <dgm:cxn modelId="{60A70828-0930-4141-A51B-FC230DAB5CDA}" type="presParOf" srcId="{18936C2C-1D2D-4298-9EAB-19D342D732FD}" destId="{2B4E74C7-625C-452F-B405-9BBC3B81CE32}" srcOrd="1" destOrd="0" presId="urn:microsoft.com/office/officeart/2005/8/layout/list1"/>
    <dgm:cxn modelId="{9EF2B358-5BD3-40D3-8363-92774845BF94}" type="presParOf" srcId="{2310081D-49C0-4269-8C69-F94E97E1CB1D}" destId="{9458DCF0-9E31-4139-9443-B14977A2F06B}" srcOrd="5" destOrd="0" presId="urn:microsoft.com/office/officeart/2005/8/layout/list1"/>
    <dgm:cxn modelId="{0341A8EC-1F9A-4B1B-8A40-6BDC924D5C08}" type="presParOf" srcId="{2310081D-49C0-4269-8C69-F94E97E1CB1D}" destId="{4C1C1269-B2AC-4DD8-AD90-40FBF3699522}" srcOrd="6" destOrd="0" presId="urn:microsoft.com/office/officeart/2005/8/layout/list1"/>
    <dgm:cxn modelId="{EEBE2CD7-1E76-40F1-A7BB-7A1A638DF7B7}" type="presParOf" srcId="{2310081D-49C0-4269-8C69-F94E97E1CB1D}" destId="{011B5458-F103-4464-B50B-DA8BA6EB9E32}" srcOrd="7" destOrd="0" presId="urn:microsoft.com/office/officeart/2005/8/layout/list1"/>
    <dgm:cxn modelId="{2B60449B-5D9C-4FDD-98A4-847DE8D7A1AD}" type="presParOf" srcId="{2310081D-49C0-4269-8C69-F94E97E1CB1D}" destId="{FF51E173-EAE8-46A8-AC5D-6D87BB95ABBC}" srcOrd="8" destOrd="0" presId="urn:microsoft.com/office/officeart/2005/8/layout/list1"/>
    <dgm:cxn modelId="{23AC6057-7E0F-4AF1-9207-E58EBC9646E1}" type="presParOf" srcId="{FF51E173-EAE8-46A8-AC5D-6D87BB95ABBC}" destId="{8F808F52-BC91-43B1-8C8A-BBE28B3E1821}" srcOrd="0" destOrd="0" presId="urn:microsoft.com/office/officeart/2005/8/layout/list1"/>
    <dgm:cxn modelId="{1D02962C-8919-4B39-8FF2-7965B92B63E2}" type="presParOf" srcId="{FF51E173-EAE8-46A8-AC5D-6D87BB95ABBC}" destId="{C44057F4-2D57-4EAE-95DE-C634B261F760}" srcOrd="1" destOrd="0" presId="urn:microsoft.com/office/officeart/2005/8/layout/list1"/>
    <dgm:cxn modelId="{0829C625-10EF-4ABE-A2AE-E81E7735F547}" type="presParOf" srcId="{2310081D-49C0-4269-8C69-F94E97E1CB1D}" destId="{224730D0-0282-4BA2-88EA-57B86ABFB76A}" srcOrd="9" destOrd="0" presId="urn:microsoft.com/office/officeart/2005/8/layout/list1"/>
    <dgm:cxn modelId="{D669706B-C48D-4B68-B228-1D8072E97003}" type="presParOf" srcId="{2310081D-49C0-4269-8C69-F94E97E1CB1D}" destId="{19F45CA8-CEBB-4F69-8651-EE025B5B5CFC}"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89C201-2B63-4755-90EE-5EE3C449E36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84CC9C5-4D62-4940-98D6-3644D5E85AF7}">
      <dgm:prSet phldrT="[Text]" phldr="0"/>
      <dgm:spPr/>
      <dgm:t>
        <a:bodyPr/>
        <a:lstStyle/>
        <a:p>
          <a:r>
            <a:rPr lang="en-US" dirty="0"/>
            <a:t>Failure notification</a:t>
          </a:r>
        </a:p>
      </dgm:t>
    </dgm:pt>
    <dgm:pt modelId="{59C1DF48-FDF4-4BE1-A3CB-CE843D10460F}" type="parTrans" cxnId="{19B996FF-1042-4518-A3DC-679FDC42CCC9}">
      <dgm:prSet/>
      <dgm:spPr/>
      <dgm:t>
        <a:bodyPr/>
        <a:lstStyle/>
        <a:p>
          <a:endParaRPr lang="en-US"/>
        </a:p>
      </dgm:t>
    </dgm:pt>
    <dgm:pt modelId="{81E74FE8-85C7-418F-A390-DB9236B97A3D}" type="sibTrans" cxnId="{19B996FF-1042-4518-A3DC-679FDC42CCC9}">
      <dgm:prSet/>
      <dgm:spPr/>
      <dgm:t>
        <a:bodyPr/>
        <a:lstStyle/>
        <a:p>
          <a:endParaRPr lang="en-US"/>
        </a:p>
      </dgm:t>
    </dgm:pt>
    <dgm:pt modelId="{8DF6AC82-1EFB-4010-B6E5-5A1E82B6B67B}">
      <dgm:prSet phldrT="[Text]" phldr="0"/>
      <dgm:spPr/>
      <dgm:t>
        <a:bodyPr/>
        <a:lstStyle/>
        <a:p>
          <a:r>
            <a:rPr lang="en-US" dirty="0"/>
            <a:t>Coaching Report</a:t>
          </a:r>
        </a:p>
      </dgm:t>
    </dgm:pt>
    <dgm:pt modelId="{AC7AE122-2351-45EA-ADF5-4DADF65EDC4B}" type="parTrans" cxnId="{38237AEF-50AB-409F-A706-F8D23D5FB607}">
      <dgm:prSet/>
      <dgm:spPr/>
      <dgm:t>
        <a:bodyPr/>
        <a:lstStyle/>
        <a:p>
          <a:endParaRPr lang="en-US"/>
        </a:p>
      </dgm:t>
    </dgm:pt>
    <dgm:pt modelId="{BE744EED-3B18-49C4-8347-207F13E655A6}" type="sibTrans" cxnId="{38237AEF-50AB-409F-A706-F8D23D5FB607}">
      <dgm:prSet/>
      <dgm:spPr/>
      <dgm:t>
        <a:bodyPr/>
        <a:lstStyle/>
        <a:p>
          <a:endParaRPr lang="en-US"/>
        </a:p>
      </dgm:t>
    </dgm:pt>
    <dgm:pt modelId="{54757ED6-AC04-448A-AE96-15405B89BAC0}">
      <dgm:prSet phldrT="[Text]" phldr="0"/>
      <dgm:spPr/>
      <dgm:t>
        <a:bodyPr/>
        <a:lstStyle/>
        <a:p>
          <a:r>
            <a:rPr lang="en-US" dirty="0"/>
            <a:t>Wait 30-days; retake</a:t>
          </a:r>
        </a:p>
      </dgm:t>
    </dgm:pt>
    <dgm:pt modelId="{A110C115-DC7A-40FA-A6EA-BFE61D60331F}" type="parTrans" cxnId="{F19ADF5E-A973-4EE8-9552-AF4DD5EB81FE}">
      <dgm:prSet/>
      <dgm:spPr/>
      <dgm:t>
        <a:bodyPr/>
        <a:lstStyle/>
        <a:p>
          <a:endParaRPr lang="en-US"/>
        </a:p>
      </dgm:t>
    </dgm:pt>
    <dgm:pt modelId="{818AC481-F3CE-419E-A162-2AFD035AD9B4}" type="sibTrans" cxnId="{F19ADF5E-A973-4EE8-9552-AF4DD5EB81FE}">
      <dgm:prSet/>
      <dgm:spPr/>
      <dgm:t>
        <a:bodyPr/>
        <a:lstStyle/>
        <a:p>
          <a:endParaRPr lang="en-US"/>
        </a:p>
      </dgm:t>
    </dgm:pt>
    <dgm:pt modelId="{2310081D-49C0-4269-8C69-F94E97E1CB1D}" type="pres">
      <dgm:prSet presAssocID="{4889C201-2B63-4755-90EE-5EE3C449E364}" presName="linear" presStyleCnt="0">
        <dgm:presLayoutVars>
          <dgm:dir/>
          <dgm:animLvl val="lvl"/>
          <dgm:resizeHandles val="exact"/>
        </dgm:presLayoutVars>
      </dgm:prSet>
      <dgm:spPr/>
    </dgm:pt>
    <dgm:pt modelId="{3D2414A4-EA8E-46E6-A28C-F3D205AFB4AC}" type="pres">
      <dgm:prSet presAssocID="{784CC9C5-4D62-4940-98D6-3644D5E85AF7}" presName="parentLin" presStyleCnt="0"/>
      <dgm:spPr/>
    </dgm:pt>
    <dgm:pt modelId="{34666FEA-498D-48D3-8EC0-316468D5EE76}" type="pres">
      <dgm:prSet presAssocID="{784CC9C5-4D62-4940-98D6-3644D5E85AF7}" presName="parentLeftMargin" presStyleLbl="node1" presStyleIdx="0" presStyleCnt="3"/>
      <dgm:spPr/>
    </dgm:pt>
    <dgm:pt modelId="{85E5B9A4-0853-4161-95A0-5564FD467A55}" type="pres">
      <dgm:prSet presAssocID="{784CC9C5-4D62-4940-98D6-3644D5E85AF7}" presName="parentText" presStyleLbl="node1" presStyleIdx="0" presStyleCnt="3">
        <dgm:presLayoutVars>
          <dgm:chMax val="0"/>
          <dgm:bulletEnabled val="1"/>
        </dgm:presLayoutVars>
      </dgm:prSet>
      <dgm:spPr/>
    </dgm:pt>
    <dgm:pt modelId="{051F06FB-CC45-4EF6-AA28-A2D7551A2919}" type="pres">
      <dgm:prSet presAssocID="{784CC9C5-4D62-4940-98D6-3644D5E85AF7}" presName="negativeSpace" presStyleCnt="0"/>
      <dgm:spPr/>
    </dgm:pt>
    <dgm:pt modelId="{9E762349-5352-4265-9488-AD0B2693A0FA}" type="pres">
      <dgm:prSet presAssocID="{784CC9C5-4D62-4940-98D6-3644D5E85AF7}" presName="childText" presStyleLbl="conFgAcc1" presStyleIdx="0" presStyleCnt="3">
        <dgm:presLayoutVars>
          <dgm:bulletEnabled val="1"/>
        </dgm:presLayoutVars>
      </dgm:prSet>
      <dgm:spPr/>
    </dgm:pt>
    <dgm:pt modelId="{57A7C473-84A4-4DCD-934D-8CA02D7B2F38}" type="pres">
      <dgm:prSet presAssocID="{81E74FE8-85C7-418F-A390-DB9236B97A3D}" presName="spaceBetweenRectangles" presStyleCnt="0"/>
      <dgm:spPr/>
    </dgm:pt>
    <dgm:pt modelId="{18936C2C-1D2D-4298-9EAB-19D342D732FD}" type="pres">
      <dgm:prSet presAssocID="{8DF6AC82-1EFB-4010-B6E5-5A1E82B6B67B}" presName="parentLin" presStyleCnt="0"/>
      <dgm:spPr/>
    </dgm:pt>
    <dgm:pt modelId="{9D74547C-FD8D-48B1-B741-7ADE87610E61}" type="pres">
      <dgm:prSet presAssocID="{8DF6AC82-1EFB-4010-B6E5-5A1E82B6B67B}" presName="parentLeftMargin" presStyleLbl="node1" presStyleIdx="0" presStyleCnt="3"/>
      <dgm:spPr/>
    </dgm:pt>
    <dgm:pt modelId="{2B4E74C7-625C-452F-B405-9BBC3B81CE32}" type="pres">
      <dgm:prSet presAssocID="{8DF6AC82-1EFB-4010-B6E5-5A1E82B6B67B}" presName="parentText" presStyleLbl="node1" presStyleIdx="1" presStyleCnt="3">
        <dgm:presLayoutVars>
          <dgm:chMax val="0"/>
          <dgm:bulletEnabled val="1"/>
        </dgm:presLayoutVars>
      </dgm:prSet>
      <dgm:spPr/>
    </dgm:pt>
    <dgm:pt modelId="{9458DCF0-9E31-4139-9443-B14977A2F06B}" type="pres">
      <dgm:prSet presAssocID="{8DF6AC82-1EFB-4010-B6E5-5A1E82B6B67B}" presName="negativeSpace" presStyleCnt="0"/>
      <dgm:spPr/>
    </dgm:pt>
    <dgm:pt modelId="{4C1C1269-B2AC-4DD8-AD90-40FBF3699522}" type="pres">
      <dgm:prSet presAssocID="{8DF6AC82-1EFB-4010-B6E5-5A1E82B6B67B}" presName="childText" presStyleLbl="conFgAcc1" presStyleIdx="1" presStyleCnt="3">
        <dgm:presLayoutVars>
          <dgm:bulletEnabled val="1"/>
        </dgm:presLayoutVars>
      </dgm:prSet>
      <dgm:spPr/>
    </dgm:pt>
    <dgm:pt modelId="{011B5458-F103-4464-B50B-DA8BA6EB9E32}" type="pres">
      <dgm:prSet presAssocID="{BE744EED-3B18-49C4-8347-207F13E655A6}" presName="spaceBetweenRectangles" presStyleCnt="0"/>
      <dgm:spPr/>
    </dgm:pt>
    <dgm:pt modelId="{FF51E173-EAE8-46A8-AC5D-6D87BB95ABBC}" type="pres">
      <dgm:prSet presAssocID="{54757ED6-AC04-448A-AE96-15405B89BAC0}" presName="parentLin" presStyleCnt="0"/>
      <dgm:spPr/>
    </dgm:pt>
    <dgm:pt modelId="{8F808F52-BC91-43B1-8C8A-BBE28B3E1821}" type="pres">
      <dgm:prSet presAssocID="{54757ED6-AC04-448A-AE96-15405B89BAC0}" presName="parentLeftMargin" presStyleLbl="node1" presStyleIdx="1" presStyleCnt="3"/>
      <dgm:spPr/>
    </dgm:pt>
    <dgm:pt modelId="{C44057F4-2D57-4EAE-95DE-C634B261F760}" type="pres">
      <dgm:prSet presAssocID="{54757ED6-AC04-448A-AE96-15405B89BAC0}" presName="parentText" presStyleLbl="node1" presStyleIdx="2" presStyleCnt="3">
        <dgm:presLayoutVars>
          <dgm:chMax val="0"/>
          <dgm:bulletEnabled val="1"/>
        </dgm:presLayoutVars>
      </dgm:prSet>
      <dgm:spPr/>
    </dgm:pt>
    <dgm:pt modelId="{224730D0-0282-4BA2-88EA-57B86ABFB76A}" type="pres">
      <dgm:prSet presAssocID="{54757ED6-AC04-448A-AE96-15405B89BAC0}" presName="negativeSpace" presStyleCnt="0"/>
      <dgm:spPr/>
    </dgm:pt>
    <dgm:pt modelId="{19F45CA8-CEBB-4F69-8651-EE025B5B5CFC}" type="pres">
      <dgm:prSet presAssocID="{54757ED6-AC04-448A-AE96-15405B89BAC0}" presName="childText" presStyleLbl="conFgAcc1" presStyleIdx="2" presStyleCnt="3">
        <dgm:presLayoutVars>
          <dgm:bulletEnabled val="1"/>
        </dgm:presLayoutVars>
      </dgm:prSet>
      <dgm:spPr/>
    </dgm:pt>
  </dgm:ptLst>
  <dgm:cxnLst>
    <dgm:cxn modelId="{34DCD120-1344-4C16-868C-DC6B92A106E1}" type="presOf" srcId="{8DF6AC82-1EFB-4010-B6E5-5A1E82B6B67B}" destId="{9D74547C-FD8D-48B1-B741-7ADE87610E61}" srcOrd="0" destOrd="0" presId="urn:microsoft.com/office/officeart/2005/8/layout/list1"/>
    <dgm:cxn modelId="{B1846B32-34BD-4128-8074-6C3DA5D33D72}" type="presOf" srcId="{784CC9C5-4D62-4940-98D6-3644D5E85AF7}" destId="{34666FEA-498D-48D3-8EC0-316468D5EE76}" srcOrd="0" destOrd="0" presId="urn:microsoft.com/office/officeart/2005/8/layout/list1"/>
    <dgm:cxn modelId="{F19ADF5E-A973-4EE8-9552-AF4DD5EB81FE}" srcId="{4889C201-2B63-4755-90EE-5EE3C449E364}" destId="{54757ED6-AC04-448A-AE96-15405B89BAC0}" srcOrd="2" destOrd="0" parTransId="{A110C115-DC7A-40FA-A6EA-BFE61D60331F}" sibTransId="{818AC481-F3CE-419E-A162-2AFD035AD9B4}"/>
    <dgm:cxn modelId="{3C5D204C-A54F-4E01-85D9-8A1B672C1DF1}" type="presOf" srcId="{54757ED6-AC04-448A-AE96-15405B89BAC0}" destId="{8F808F52-BC91-43B1-8C8A-BBE28B3E1821}" srcOrd="0" destOrd="0" presId="urn:microsoft.com/office/officeart/2005/8/layout/list1"/>
    <dgm:cxn modelId="{1AEBC182-5219-495C-9707-A67AC5A7EB19}" type="presOf" srcId="{54757ED6-AC04-448A-AE96-15405B89BAC0}" destId="{C44057F4-2D57-4EAE-95DE-C634B261F760}" srcOrd="1" destOrd="0" presId="urn:microsoft.com/office/officeart/2005/8/layout/list1"/>
    <dgm:cxn modelId="{9874D2A0-61C9-41BC-8B9C-723304D863E2}" type="presOf" srcId="{784CC9C5-4D62-4940-98D6-3644D5E85AF7}" destId="{85E5B9A4-0853-4161-95A0-5564FD467A55}" srcOrd="1" destOrd="0" presId="urn:microsoft.com/office/officeart/2005/8/layout/list1"/>
    <dgm:cxn modelId="{C0FE9FC9-5669-4FFC-8B43-54349F99258D}" type="presOf" srcId="{8DF6AC82-1EFB-4010-B6E5-5A1E82B6B67B}" destId="{2B4E74C7-625C-452F-B405-9BBC3B81CE32}" srcOrd="1" destOrd="0" presId="urn:microsoft.com/office/officeart/2005/8/layout/list1"/>
    <dgm:cxn modelId="{38237AEF-50AB-409F-A706-F8D23D5FB607}" srcId="{4889C201-2B63-4755-90EE-5EE3C449E364}" destId="{8DF6AC82-1EFB-4010-B6E5-5A1E82B6B67B}" srcOrd="1" destOrd="0" parTransId="{AC7AE122-2351-45EA-ADF5-4DADF65EDC4B}" sibTransId="{BE744EED-3B18-49C4-8347-207F13E655A6}"/>
    <dgm:cxn modelId="{AD7989F7-15B1-434B-8524-0362991B1E9A}" type="presOf" srcId="{4889C201-2B63-4755-90EE-5EE3C449E364}" destId="{2310081D-49C0-4269-8C69-F94E97E1CB1D}" srcOrd="0" destOrd="0" presId="urn:microsoft.com/office/officeart/2005/8/layout/list1"/>
    <dgm:cxn modelId="{19B996FF-1042-4518-A3DC-679FDC42CCC9}" srcId="{4889C201-2B63-4755-90EE-5EE3C449E364}" destId="{784CC9C5-4D62-4940-98D6-3644D5E85AF7}" srcOrd="0" destOrd="0" parTransId="{59C1DF48-FDF4-4BE1-A3CB-CE843D10460F}" sibTransId="{81E74FE8-85C7-418F-A390-DB9236B97A3D}"/>
    <dgm:cxn modelId="{E1EDF3A0-51F1-4445-9058-69724A3A176A}" type="presParOf" srcId="{2310081D-49C0-4269-8C69-F94E97E1CB1D}" destId="{3D2414A4-EA8E-46E6-A28C-F3D205AFB4AC}" srcOrd="0" destOrd="0" presId="urn:microsoft.com/office/officeart/2005/8/layout/list1"/>
    <dgm:cxn modelId="{51874BC5-B348-4E1A-B375-381058D7FFDB}" type="presParOf" srcId="{3D2414A4-EA8E-46E6-A28C-F3D205AFB4AC}" destId="{34666FEA-498D-48D3-8EC0-316468D5EE76}" srcOrd="0" destOrd="0" presId="urn:microsoft.com/office/officeart/2005/8/layout/list1"/>
    <dgm:cxn modelId="{AFB0E094-9B37-4640-8A07-951306C15039}" type="presParOf" srcId="{3D2414A4-EA8E-46E6-A28C-F3D205AFB4AC}" destId="{85E5B9A4-0853-4161-95A0-5564FD467A55}" srcOrd="1" destOrd="0" presId="urn:microsoft.com/office/officeart/2005/8/layout/list1"/>
    <dgm:cxn modelId="{9091B960-0138-4D21-9F8C-38D1AC8F9A7C}" type="presParOf" srcId="{2310081D-49C0-4269-8C69-F94E97E1CB1D}" destId="{051F06FB-CC45-4EF6-AA28-A2D7551A2919}" srcOrd="1" destOrd="0" presId="urn:microsoft.com/office/officeart/2005/8/layout/list1"/>
    <dgm:cxn modelId="{0DC553FD-EEA3-4DE2-8509-64925967EEC7}" type="presParOf" srcId="{2310081D-49C0-4269-8C69-F94E97E1CB1D}" destId="{9E762349-5352-4265-9488-AD0B2693A0FA}" srcOrd="2" destOrd="0" presId="urn:microsoft.com/office/officeart/2005/8/layout/list1"/>
    <dgm:cxn modelId="{873DC9B8-E168-428C-847C-F9EB3A403ACB}" type="presParOf" srcId="{2310081D-49C0-4269-8C69-F94E97E1CB1D}" destId="{57A7C473-84A4-4DCD-934D-8CA02D7B2F38}" srcOrd="3" destOrd="0" presId="urn:microsoft.com/office/officeart/2005/8/layout/list1"/>
    <dgm:cxn modelId="{20E40D61-0514-455C-9988-578E2A03F09D}" type="presParOf" srcId="{2310081D-49C0-4269-8C69-F94E97E1CB1D}" destId="{18936C2C-1D2D-4298-9EAB-19D342D732FD}" srcOrd="4" destOrd="0" presId="urn:microsoft.com/office/officeart/2005/8/layout/list1"/>
    <dgm:cxn modelId="{66FA142D-4922-407D-A2D1-347A8B35A4F2}" type="presParOf" srcId="{18936C2C-1D2D-4298-9EAB-19D342D732FD}" destId="{9D74547C-FD8D-48B1-B741-7ADE87610E61}" srcOrd="0" destOrd="0" presId="urn:microsoft.com/office/officeart/2005/8/layout/list1"/>
    <dgm:cxn modelId="{AB390F09-B6C9-4783-95B1-9674ADCBE333}" type="presParOf" srcId="{18936C2C-1D2D-4298-9EAB-19D342D732FD}" destId="{2B4E74C7-625C-452F-B405-9BBC3B81CE32}" srcOrd="1" destOrd="0" presId="urn:microsoft.com/office/officeart/2005/8/layout/list1"/>
    <dgm:cxn modelId="{5C59F88D-5B6A-4505-8BAF-A43302756EFA}" type="presParOf" srcId="{2310081D-49C0-4269-8C69-F94E97E1CB1D}" destId="{9458DCF0-9E31-4139-9443-B14977A2F06B}" srcOrd="5" destOrd="0" presId="urn:microsoft.com/office/officeart/2005/8/layout/list1"/>
    <dgm:cxn modelId="{AEA34383-C030-4327-8F76-3F6755974375}" type="presParOf" srcId="{2310081D-49C0-4269-8C69-F94E97E1CB1D}" destId="{4C1C1269-B2AC-4DD8-AD90-40FBF3699522}" srcOrd="6" destOrd="0" presId="urn:microsoft.com/office/officeart/2005/8/layout/list1"/>
    <dgm:cxn modelId="{CB375652-E4BC-41AF-9FC5-52F3B1BF7DE1}" type="presParOf" srcId="{2310081D-49C0-4269-8C69-F94E97E1CB1D}" destId="{011B5458-F103-4464-B50B-DA8BA6EB9E32}" srcOrd="7" destOrd="0" presId="urn:microsoft.com/office/officeart/2005/8/layout/list1"/>
    <dgm:cxn modelId="{EC78A089-4AAD-4859-AA08-B7F6FEBAE67C}" type="presParOf" srcId="{2310081D-49C0-4269-8C69-F94E97E1CB1D}" destId="{FF51E173-EAE8-46A8-AC5D-6D87BB95ABBC}" srcOrd="8" destOrd="0" presId="urn:microsoft.com/office/officeart/2005/8/layout/list1"/>
    <dgm:cxn modelId="{9C4DB7FD-2AA1-4FD8-AE74-B2DB46D5485A}" type="presParOf" srcId="{FF51E173-EAE8-46A8-AC5D-6D87BB95ABBC}" destId="{8F808F52-BC91-43B1-8C8A-BBE28B3E1821}" srcOrd="0" destOrd="0" presId="urn:microsoft.com/office/officeart/2005/8/layout/list1"/>
    <dgm:cxn modelId="{6FA47EB6-5B4F-4FB3-BD68-6CFF092B5F11}" type="presParOf" srcId="{FF51E173-EAE8-46A8-AC5D-6D87BB95ABBC}" destId="{C44057F4-2D57-4EAE-95DE-C634B261F760}" srcOrd="1" destOrd="0" presId="urn:microsoft.com/office/officeart/2005/8/layout/list1"/>
    <dgm:cxn modelId="{7CF25804-9092-4722-ABB9-823C112DB8D6}" type="presParOf" srcId="{2310081D-49C0-4269-8C69-F94E97E1CB1D}" destId="{224730D0-0282-4BA2-88EA-57B86ABFB76A}" srcOrd="9" destOrd="0" presId="urn:microsoft.com/office/officeart/2005/8/layout/list1"/>
    <dgm:cxn modelId="{1DCBA233-7809-4553-919A-E2F8D4533161}" type="presParOf" srcId="{2310081D-49C0-4269-8C69-F94E97E1CB1D}" destId="{19F45CA8-CEBB-4F69-8651-EE025B5B5CFC}" srcOrd="10" destOrd="0" presId="urn:microsoft.com/office/officeart/2005/8/layout/list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39802-F273-4110-87FB-FE930A1EA316}">
      <dsp:nvSpPr>
        <dsp:cNvPr id="0" name=""/>
        <dsp:cNvSpPr/>
      </dsp:nvSpPr>
      <dsp:spPr>
        <a:xfrm>
          <a:off x="814908" y="929"/>
          <a:ext cx="2662539" cy="16907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0411D1-7597-4479-953D-86DD065EA725}">
      <dsp:nvSpPr>
        <dsp:cNvPr id="0" name=""/>
        <dsp:cNvSpPr/>
      </dsp:nvSpPr>
      <dsp:spPr>
        <a:xfrm>
          <a:off x="1110746" y="281975"/>
          <a:ext cx="2662539" cy="169071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You must have an eligibility</a:t>
          </a:r>
        </a:p>
      </dsp:txBody>
      <dsp:txXfrm>
        <a:off x="1160265" y="331494"/>
        <a:ext cx="2563501" cy="1591674"/>
      </dsp:txXfrm>
    </dsp:sp>
    <dsp:sp modelId="{9D5B4025-DD5F-42AB-85E7-17CDA50D4068}">
      <dsp:nvSpPr>
        <dsp:cNvPr id="0" name=""/>
        <dsp:cNvSpPr/>
      </dsp:nvSpPr>
      <dsp:spPr>
        <a:xfrm>
          <a:off x="4069123" y="929"/>
          <a:ext cx="2662539" cy="16907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9BA4B0-F6E1-41A8-9FA1-3C524B76E5B6}">
      <dsp:nvSpPr>
        <dsp:cNvPr id="0" name=""/>
        <dsp:cNvSpPr/>
      </dsp:nvSpPr>
      <dsp:spPr>
        <a:xfrm>
          <a:off x="4364961" y="281975"/>
          <a:ext cx="2662539" cy="169071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Approved accommodation(s)</a:t>
          </a:r>
        </a:p>
      </dsp:txBody>
      <dsp:txXfrm>
        <a:off x="4414480" y="331494"/>
        <a:ext cx="2563501" cy="1591674"/>
      </dsp:txXfrm>
    </dsp:sp>
    <dsp:sp modelId="{F4D4D8D1-8E83-400E-97C4-1C7E5E2FDD59}">
      <dsp:nvSpPr>
        <dsp:cNvPr id="0" name=""/>
        <dsp:cNvSpPr/>
      </dsp:nvSpPr>
      <dsp:spPr>
        <a:xfrm>
          <a:off x="7323339" y="929"/>
          <a:ext cx="2662539" cy="16907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4CB72A-58BB-4619-A04A-ECFD23031622}">
      <dsp:nvSpPr>
        <dsp:cNvPr id="0" name=""/>
        <dsp:cNvSpPr/>
      </dsp:nvSpPr>
      <dsp:spPr>
        <a:xfrm>
          <a:off x="7619176" y="281975"/>
          <a:ext cx="2662539" cy="169071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Plan additional time (20 minutes) for test set-up</a:t>
          </a:r>
        </a:p>
      </dsp:txBody>
      <dsp:txXfrm>
        <a:off x="7668695" y="331494"/>
        <a:ext cx="2563501" cy="15916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762349-5352-4265-9488-AD0B2693A0FA}">
      <dsp:nvSpPr>
        <dsp:cNvPr id="0" name=""/>
        <dsp:cNvSpPr/>
      </dsp:nvSpPr>
      <dsp:spPr>
        <a:xfrm>
          <a:off x="0" y="791334"/>
          <a:ext cx="5209678" cy="705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E5B9A4-0853-4161-95A0-5564FD467A55}">
      <dsp:nvSpPr>
        <dsp:cNvPr id="0" name=""/>
        <dsp:cNvSpPr/>
      </dsp:nvSpPr>
      <dsp:spPr>
        <a:xfrm>
          <a:off x="260483" y="378054"/>
          <a:ext cx="3646774" cy="8265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839" tIns="0" rIns="137839" bIns="0" numCol="1" spcCol="1270" anchor="ctr" anchorCtr="0">
          <a:noAutofit/>
        </a:bodyPr>
        <a:lstStyle/>
        <a:p>
          <a:pPr marL="0" lvl="0" indent="0" algn="l" defTabSz="1244600">
            <a:lnSpc>
              <a:spcPct val="90000"/>
            </a:lnSpc>
            <a:spcBef>
              <a:spcPct val="0"/>
            </a:spcBef>
            <a:spcAft>
              <a:spcPct val="35000"/>
            </a:spcAft>
            <a:buNone/>
          </a:pPr>
          <a:r>
            <a:rPr lang="en-US" sz="2800" kern="1200" dirty="0"/>
            <a:t>Passing notification</a:t>
          </a:r>
        </a:p>
      </dsp:txBody>
      <dsp:txXfrm>
        <a:off x="300832" y="418403"/>
        <a:ext cx="3566076" cy="745862"/>
      </dsp:txXfrm>
    </dsp:sp>
    <dsp:sp modelId="{4C1C1269-B2AC-4DD8-AD90-40FBF3699522}">
      <dsp:nvSpPr>
        <dsp:cNvPr id="0" name=""/>
        <dsp:cNvSpPr/>
      </dsp:nvSpPr>
      <dsp:spPr>
        <a:xfrm>
          <a:off x="0" y="2061414"/>
          <a:ext cx="5209678" cy="705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4E74C7-625C-452F-B405-9BBC3B81CE32}">
      <dsp:nvSpPr>
        <dsp:cNvPr id="0" name=""/>
        <dsp:cNvSpPr/>
      </dsp:nvSpPr>
      <dsp:spPr>
        <a:xfrm>
          <a:off x="262776" y="1648134"/>
          <a:ext cx="3646774" cy="8265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839" tIns="0" rIns="137839" bIns="0" numCol="1" spcCol="1270" anchor="ctr" anchorCtr="0">
          <a:noAutofit/>
        </a:bodyPr>
        <a:lstStyle/>
        <a:p>
          <a:pPr marL="0" lvl="0" indent="0" algn="l" defTabSz="1244600">
            <a:lnSpc>
              <a:spcPct val="90000"/>
            </a:lnSpc>
            <a:spcBef>
              <a:spcPct val="0"/>
            </a:spcBef>
            <a:spcAft>
              <a:spcPct val="35000"/>
            </a:spcAft>
            <a:buNone/>
          </a:pPr>
          <a:r>
            <a:rPr lang="en-US" sz="2800" kern="1200" dirty="0"/>
            <a:t>No numerical score</a:t>
          </a:r>
        </a:p>
      </dsp:txBody>
      <dsp:txXfrm>
        <a:off x="303125" y="1688483"/>
        <a:ext cx="3566076" cy="745862"/>
      </dsp:txXfrm>
    </dsp:sp>
    <dsp:sp modelId="{19F45CA8-CEBB-4F69-8651-EE025B5B5CFC}">
      <dsp:nvSpPr>
        <dsp:cNvPr id="0" name=""/>
        <dsp:cNvSpPr/>
      </dsp:nvSpPr>
      <dsp:spPr>
        <a:xfrm>
          <a:off x="0" y="3331494"/>
          <a:ext cx="5209678" cy="705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4057F4-2D57-4EAE-95DE-C634B261F760}">
      <dsp:nvSpPr>
        <dsp:cNvPr id="0" name=""/>
        <dsp:cNvSpPr/>
      </dsp:nvSpPr>
      <dsp:spPr>
        <a:xfrm>
          <a:off x="260483" y="2918214"/>
          <a:ext cx="3646774" cy="8265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839" tIns="0" rIns="137839" bIns="0" numCol="1" spcCol="1270" anchor="ctr" anchorCtr="0">
          <a:noAutofit/>
        </a:bodyPr>
        <a:lstStyle/>
        <a:p>
          <a:pPr marL="0" lvl="0" indent="0" algn="l" defTabSz="1244600">
            <a:lnSpc>
              <a:spcPct val="90000"/>
            </a:lnSpc>
            <a:spcBef>
              <a:spcPct val="0"/>
            </a:spcBef>
            <a:spcAft>
              <a:spcPct val="35000"/>
            </a:spcAft>
            <a:buNone/>
          </a:pPr>
          <a:r>
            <a:rPr lang="en-US" sz="2800" kern="1200" dirty="0"/>
            <a:t>Certificate (Mondays)</a:t>
          </a:r>
        </a:p>
      </dsp:txBody>
      <dsp:txXfrm>
        <a:off x="300832" y="2958563"/>
        <a:ext cx="3566076"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762349-5352-4265-9488-AD0B2693A0FA}">
      <dsp:nvSpPr>
        <dsp:cNvPr id="0" name=""/>
        <dsp:cNvSpPr/>
      </dsp:nvSpPr>
      <dsp:spPr>
        <a:xfrm>
          <a:off x="0" y="740754"/>
          <a:ext cx="5209678" cy="730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E5B9A4-0853-4161-95A0-5564FD467A55}">
      <dsp:nvSpPr>
        <dsp:cNvPr id="0" name=""/>
        <dsp:cNvSpPr/>
      </dsp:nvSpPr>
      <dsp:spPr>
        <a:xfrm>
          <a:off x="260483" y="312714"/>
          <a:ext cx="3646774" cy="8560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839" tIns="0" rIns="137839" bIns="0" numCol="1" spcCol="1270" anchor="ctr" anchorCtr="0">
          <a:noAutofit/>
        </a:bodyPr>
        <a:lstStyle/>
        <a:p>
          <a:pPr marL="0" lvl="0" indent="0" algn="l" defTabSz="1289050">
            <a:lnSpc>
              <a:spcPct val="90000"/>
            </a:lnSpc>
            <a:spcBef>
              <a:spcPct val="0"/>
            </a:spcBef>
            <a:spcAft>
              <a:spcPct val="35000"/>
            </a:spcAft>
            <a:buNone/>
          </a:pPr>
          <a:r>
            <a:rPr lang="en-US" sz="2900" kern="1200" dirty="0"/>
            <a:t>Failure notification</a:t>
          </a:r>
        </a:p>
      </dsp:txBody>
      <dsp:txXfrm>
        <a:off x="302273" y="354504"/>
        <a:ext cx="3563194" cy="772500"/>
      </dsp:txXfrm>
    </dsp:sp>
    <dsp:sp modelId="{4C1C1269-B2AC-4DD8-AD90-40FBF3699522}">
      <dsp:nvSpPr>
        <dsp:cNvPr id="0" name=""/>
        <dsp:cNvSpPr/>
      </dsp:nvSpPr>
      <dsp:spPr>
        <a:xfrm>
          <a:off x="0" y="2056194"/>
          <a:ext cx="5209678" cy="730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4E74C7-625C-452F-B405-9BBC3B81CE32}">
      <dsp:nvSpPr>
        <dsp:cNvPr id="0" name=""/>
        <dsp:cNvSpPr/>
      </dsp:nvSpPr>
      <dsp:spPr>
        <a:xfrm>
          <a:off x="260483" y="1628154"/>
          <a:ext cx="3646774" cy="8560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839" tIns="0" rIns="137839" bIns="0" numCol="1" spcCol="1270" anchor="ctr" anchorCtr="0">
          <a:noAutofit/>
        </a:bodyPr>
        <a:lstStyle/>
        <a:p>
          <a:pPr marL="0" lvl="0" indent="0" algn="l" defTabSz="1289050">
            <a:lnSpc>
              <a:spcPct val="90000"/>
            </a:lnSpc>
            <a:spcBef>
              <a:spcPct val="0"/>
            </a:spcBef>
            <a:spcAft>
              <a:spcPct val="35000"/>
            </a:spcAft>
            <a:buNone/>
          </a:pPr>
          <a:r>
            <a:rPr lang="en-US" sz="2900" kern="1200" dirty="0"/>
            <a:t>Coaching Report</a:t>
          </a:r>
        </a:p>
      </dsp:txBody>
      <dsp:txXfrm>
        <a:off x="302273" y="1669944"/>
        <a:ext cx="3563194" cy="772500"/>
      </dsp:txXfrm>
    </dsp:sp>
    <dsp:sp modelId="{19F45CA8-CEBB-4F69-8651-EE025B5B5CFC}">
      <dsp:nvSpPr>
        <dsp:cNvPr id="0" name=""/>
        <dsp:cNvSpPr/>
      </dsp:nvSpPr>
      <dsp:spPr>
        <a:xfrm>
          <a:off x="0" y="3371634"/>
          <a:ext cx="5209678" cy="730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4057F4-2D57-4EAE-95DE-C634B261F760}">
      <dsp:nvSpPr>
        <dsp:cNvPr id="0" name=""/>
        <dsp:cNvSpPr/>
      </dsp:nvSpPr>
      <dsp:spPr>
        <a:xfrm>
          <a:off x="260483" y="2943594"/>
          <a:ext cx="3646774" cy="8560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839" tIns="0" rIns="137839" bIns="0" numCol="1" spcCol="1270" anchor="ctr" anchorCtr="0">
          <a:noAutofit/>
        </a:bodyPr>
        <a:lstStyle/>
        <a:p>
          <a:pPr marL="0" lvl="0" indent="0" algn="l" defTabSz="1289050">
            <a:lnSpc>
              <a:spcPct val="90000"/>
            </a:lnSpc>
            <a:spcBef>
              <a:spcPct val="0"/>
            </a:spcBef>
            <a:spcAft>
              <a:spcPct val="35000"/>
            </a:spcAft>
            <a:buNone/>
          </a:pPr>
          <a:r>
            <a:rPr lang="en-US" sz="2900" kern="1200" dirty="0"/>
            <a:t>Wait 30-days; retake</a:t>
          </a:r>
        </a:p>
      </dsp:txBody>
      <dsp:txXfrm>
        <a:off x="302273" y="2985384"/>
        <a:ext cx="3563194" cy="7725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71D56E7-58B9-4393-9E16-A64DD0F83C1D}" type="datetimeFigureOut">
              <a:rPr lang="en-US" smtClean="0"/>
              <a:t>8/25/2026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B57357D-CA45-44AD-B094-A7B3217256BA}" type="slidenum">
              <a:rPr lang="en-US" smtClean="0"/>
              <a:t>‹#›</a:t>
            </a:fld>
            <a:endParaRPr lang="en-US"/>
          </a:p>
        </p:txBody>
      </p:sp>
    </p:spTree>
    <p:extLst>
      <p:ext uri="{BB962C8B-B14F-4D97-AF65-F5344CB8AC3E}">
        <p14:creationId xmlns:p14="http://schemas.microsoft.com/office/powerpoint/2010/main" val="1504653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OSFM.QUEST@ncdoi.gov"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ilto:osfmexamsupport@questionmark.com"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mailto:osfm.quest@ncdoi.gov"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Welcome to the overview for the Code Officials Qualification Board Candidate Information Bulletin.</a:t>
            </a:r>
          </a:p>
          <a:p>
            <a:endParaRPr lang="en-US" dirty="0"/>
          </a:p>
          <a:p>
            <a:r>
              <a:rPr lang="en-US" dirty="0"/>
              <a:t>This presentation is an overview and cannot be used in place of reading the Candidate Information Bulletin also referred to as the CIB. The actual CIB contains screenshots of every letter and every step necessary for a successful test administration. </a:t>
            </a:r>
          </a:p>
          <a:p>
            <a:endParaRPr lang="en-US" dirty="0"/>
          </a:p>
          <a:p>
            <a:r>
              <a:rPr lang="en-US" dirty="0"/>
              <a:t>Warning! Candidates are responsible for all content within the Code Officials Qualification Board CIB. Failure to comply with the CIB may result in test failure, forfeiture of test fees, up to and including civil penalties and possible criminal charges.</a:t>
            </a:r>
          </a:p>
          <a:p>
            <a:endParaRPr lang="en-US" dirty="0"/>
          </a:p>
          <a:p>
            <a:r>
              <a:rPr lang="en-US" dirty="0"/>
              <a:t>Be prepared by reading the Candidate Information Bulletin!</a:t>
            </a:r>
          </a:p>
        </p:txBody>
      </p:sp>
      <p:sp>
        <p:nvSpPr>
          <p:cNvPr id="4" name="Slide Number Placeholder 3"/>
          <p:cNvSpPr>
            <a:spLocks noGrp="1"/>
          </p:cNvSpPr>
          <p:nvPr>
            <p:ph type="sldNum" sz="quarter" idx="5"/>
          </p:nvPr>
        </p:nvSpPr>
        <p:spPr/>
        <p:txBody>
          <a:bodyPr/>
          <a:lstStyle/>
          <a:p>
            <a:fld id="{8B57357D-CA45-44AD-B094-A7B3217256BA}" type="slidenum">
              <a:rPr lang="en-US" smtClean="0"/>
              <a:t>1</a:t>
            </a:fld>
            <a:endParaRPr lang="en-US" dirty="0"/>
          </a:p>
        </p:txBody>
      </p:sp>
    </p:spTree>
    <p:extLst>
      <p:ext uri="{BB962C8B-B14F-4D97-AF65-F5344CB8AC3E}">
        <p14:creationId xmlns:p14="http://schemas.microsoft.com/office/powerpoint/2010/main" val="3265197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4CEF1-5DFE-088C-764B-6C23674A70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E6C00-D033-F9DD-7275-01FB300D4DD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BCA05EE-DE35-70D1-728A-ED9C7D753544}"/>
              </a:ext>
            </a:extLst>
          </p:cNvPr>
          <p:cNvSpPr>
            <a:spLocks noGrp="1"/>
          </p:cNvSpPr>
          <p:nvPr>
            <p:ph type="body" idx="1"/>
          </p:nvPr>
        </p:nvSpPr>
        <p:spPr/>
        <p:txBody>
          <a:bodyPr/>
          <a:lstStyle/>
          <a:p>
            <a:r>
              <a:rPr lang="en-US" dirty="0"/>
              <a:t>Before scheduling a test</a:t>
            </a:r>
          </a:p>
          <a:p>
            <a:endParaRPr lang="en-US" dirty="0"/>
          </a:p>
          <a:p>
            <a:r>
              <a:rPr lang="en-US" dirty="0"/>
              <a:t>1. You must have an approved eligibility</a:t>
            </a:r>
          </a:p>
          <a:p>
            <a:pPr marL="228600" indent="-228600">
              <a:buAutoNum type="arabicPeriod"/>
            </a:pPr>
            <a:endParaRPr lang="en-US" dirty="0"/>
          </a:p>
          <a:p>
            <a:endParaRPr lang="en-US" dirty="0"/>
          </a:p>
          <a:p>
            <a:r>
              <a:rPr lang="en-US" dirty="0"/>
              <a:t>2. If appropriate, an OSFM approved accommodation.</a:t>
            </a:r>
          </a:p>
          <a:p>
            <a:endParaRPr lang="en-US" dirty="0"/>
          </a:p>
          <a:p>
            <a:endParaRPr lang="en-US" dirty="0"/>
          </a:p>
          <a:p>
            <a:r>
              <a:rPr lang="en-US" dirty="0"/>
              <a:t>3. A block of time which includes 20 minutes of test security steps, and the time allotted for the test.</a:t>
            </a:r>
          </a:p>
          <a:p>
            <a:endParaRPr lang="en-US" dirty="0"/>
          </a:p>
          <a:p>
            <a:pPr marL="228600" indent="-228600">
              <a:buAutoNum type="arabicPeriod"/>
            </a:pPr>
            <a:endParaRPr lang="en-US" dirty="0"/>
          </a:p>
        </p:txBody>
      </p:sp>
      <p:sp>
        <p:nvSpPr>
          <p:cNvPr id="4" name="Slide Number Placeholder 3">
            <a:extLst>
              <a:ext uri="{FF2B5EF4-FFF2-40B4-BE49-F238E27FC236}">
                <a16:creationId xmlns:a16="http://schemas.microsoft.com/office/drawing/2014/main" id="{0F001DBA-7B96-AF7E-1C0A-ADE354FB603F}"/>
              </a:ext>
            </a:extLst>
          </p:cNvPr>
          <p:cNvSpPr>
            <a:spLocks noGrp="1"/>
          </p:cNvSpPr>
          <p:nvPr>
            <p:ph type="sldNum" sz="quarter" idx="5"/>
          </p:nvPr>
        </p:nvSpPr>
        <p:spPr/>
        <p:txBody>
          <a:bodyPr/>
          <a:lstStyle/>
          <a:p>
            <a:fld id="{8B57357D-CA45-44AD-B094-A7B3217256BA}" type="slidenum">
              <a:rPr lang="en-US" smtClean="0"/>
              <a:t>10</a:t>
            </a:fld>
            <a:endParaRPr lang="en-US"/>
          </a:p>
        </p:txBody>
      </p:sp>
    </p:spTree>
    <p:extLst>
      <p:ext uri="{BB962C8B-B14F-4D97-AF65-F5344CB8AC3E}">
        <p14:creationId xmlns:p14="http://schemas.microsoft.com/office/powerpoint/2010/main" val="1509046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CF948-0183-D8F3-F9FE-91A906FC3E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2A159C-53CA-0763-1B7A-BE56401A098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ED02B1-A7C6-1AA2-4D5C-4706FAAD467F}"/>
              </a:ext>
            </a:extLst>
          </p:cNvPr>
          <p:cNvSpPr>
            <a:spLocks noGrp="1"/>
          </p:cNvSpPr>
          <p:nvPr>
            <p:ph type="body" idx="1"/>
          </p:nvPr>
        </p:nvSpPr>
        <p:spPr/>
        <p:txBody>
          <a:bodyPr/>
          <a:lstStyle/>
          <a:p>
            <a:r>
              <a:rPr lang="en-US" dirty="0"/>
              <a:t>Be prepared to test at your scheduled time. </a:t>
            </a:r>
          </a:p>
          <a:p>
            <a:endParaRPr lang="en-US" dirty="0"/>
          </a:p>
          <a:p>
            <a:r>
              <a:rPr lang="en-US" dirty="0"/>
              <a:t>This includes, but is not limited to, having each of the following,</a:t>
            </a:r>
          </a:p>
          <a:p>
            <a:endParaRPr lang="en-US" dirty="0"/>
          </a:p>
          <a:p>
            <a:r>
              <a:rPr lang="en-US" dirty="0"/>
              <a:t>A valid approved eligibility. </a:t>
            </a:r>
          </a:p>
          <a:p>
            <a:endParaRPr lang="en-US" dirty="0"/>
          </a:p>
          <a:p>
            <a:r>
              <a:rPr lang="en-US" dirty="0"/>
              <a:t>A computer which meets the minimum requirements based on Test Your Equipment.</a:t>
            </a:r>
          </a:p>
          <a:p>
            <a:endParaRPr lang="en-US" dirty="0"/>
          </a:p>
          <a:p>
            <a:r>
              <a:rPr lang="en-US" dirty="0"/>
              <a:t>If needed, an approved accommodation for the specific test appointment from OSFM.</a:t>
            </a:r>
          </a:p>
          <a:p>
            <a:endParaRPr lang="en-US" dirty="0"/>
          </a:p>
          <a:p>
            <a:r>
              <a:rPr lang="en-US" dirty="0"/>
              <a:t>An appropriate testing area, </a:t>
            </a:r>
          </a:p>
          <a:p>
            <a:endParaRPr lang="en-US" dirty="0"/>
          </a:p>
          <a:p>
            <a:r>
              <a:rPr lang="en-US" dirty="0"/>
              <a:t>(More about this later.)</a:t>
            </a:r>
          </a:p>
          <a:p>
            <a:endParaRPr lang="en-US" dirty="0"/>
          </a:p>
          <a:p>
            <a:endParaRPr lang="en-US" dirty="0"/>
          </a:p>
          <a:p>
            <a:r>
              <a:rPr lang="en-US" dirty="0"/>
              <a:t>In an emergency, you may cancel and reschedule using the instructions from the Reservation Email or Reminder Emails you receive.</a:t>
            </a:r>
          </a:p>
        </p:txBody>
      </p:sp>
      <p:sp>
        <p:nvSpPr>
          <p:cNvPr id="4" name="Slide Number Placeholder 3">
            <a:extLst>
              <a:ext uri="{FF2B5EF4-FFF2-40B4-BE49-F238E27FC236}">
                <a16:creationId xmlns:a16="http://schemas.microsoft.com/office/drawing/2014/main" id="{9C124571-DC6E-A615-3052-283BA7DAD0C3}"/>
              </a:ext>
            </a:extLst>
          </p:cNvPr>
          <p:cNvSpPr>
            <a:spLocks noGrp="1"/>
          </p:cNvSpPr>
          <p:nvPr>
            <p:ph type="sldNum" sz="quarter" idx="5"/>
          </p:nvPr>
        </p:nvSpPr>
        <p:spPr/>
        <p:txBody>
          <a:bodyPr/>
          <a:lstStyle/>
          <a:p>
            <a:fld id="{8B57357D-CA45-44AD-B094-A7B3217256BA}" type="slidenum">
              <a:rPr lang="en-US" smtClean="0"/>
              <a:t>11</a:t>
            </a:fld>
            <a:endParaRPr lang="en-US"/>
          </a:p>
        </p:txBody>
      </p:sp>
    </p:spTree>
    <p:extLst>
      <p:ext uri="{BB962C8B-B14F-4D97-AF65-F5344CB8AC3E}">
        <p14:creationId xmlns:p14="http://schemas.microsoft.com/office/powerpoint/2010/main" val="3225040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2F6F-C9A4-BF45-64C1-58A96B45B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FB926-FFA1-601F-60AD-E6417CCE7C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280AA65-241C-B09D-6A5B-29A875D23DB2}"/>
              </a:ext>
            </a:extLst>
          </p:cNvPr>
          <p:cNvSpPr>
            <a:spLocks noGrp="1"/>
          </p:cNvSpPr>
          <p:nvPr>
            <p:ph type="body" idx="1"/>
          </p:nvPr>
        </p:nvSpPr>
        <p:spPr/>
        <p:txBody>
          <a:bodyPr/>
          <a:lstStyle/>
          <a:p>
            <a:r>
              <a:rPr lang="en-US" dirty="0"/>
              <a:t>Cancelling a test appointment…</a:t>
            </a:r>
          </a:p>
          <a:p>
            <a:endParaRPr lang="en-US" dirty="0"/>
          </a:p>
          <a:p>
            <a:r>
              <a:rPr lang="en-US" dirty="0"/>
              <a:t>You may cancel and reschedule your appointment twenty-four hours prior to the start time.</a:t>
            </a:r>
          </a:p>
          <a:p>
            <a:endParaRPr lang="en-US" dirty="0"/>
          </a:p>
          <a:p>
            <a:r>
              <a:rPr lang="en-US" dirty="0"/>
              <a:t>Missing test appointment…</a:t>
            </a:r>
          </a:p>
          <a:p>
            <a:endParaRPr lang="en-US" dirty="0"/>
          </a:p>
          <a:p>
            <a:r>
              <a:rPr lang="en-US" dirty="0"/>
              <a:t>If you miss your appointment, you will not be able to take the test and you will forfeit your test fee. More information is found in the CIB.</a:t>
            </a:r>
          </a:p>
          <a:p>
            <a:endParaRPr lang="en-US" dirty="0"/>
          </a:p>
          <a:p>
            <a:endParaRPr lang="en-US" dirty="0"/>
          </a:p>
          <a:p>
            <a:r>
              <a:rPr lang="en-US" dirty="0"/>
              <a:t>Refunds…</a:t>
            </a:r>
          </a:p>
          <a:p>
            <a:endParaRPr lang="en-US" dirty="0"/>
          </a:p>
          <a:p>
            <a:r>
              <a:rPr lang="en-US" dirty="0"/>
              <a:t>If you have a change in life circumstances, illness, or no longer need the license.</a:t>
            </a:r>
          </a:p>
          <a:p>
            <a:endParaRPr lang="en-US" dirty="0"/>
          </a:p>
          <a:p>
            <a:r>
              <a:rPr lang="en-US" dirty="0"/>
              <a:t>Another situation may be an erroneous charge for the test.</a:t>
            </a:r>
          </a:p>
          <a:p>
            <a:endParaRPr lang="en-US" dirty="0"/>
          </a:p>
          <a:p>
            <a:r>
              <a:rPr lang="en-US" dirty="0"/>
              <a:t>Contact and procedure information is in the CIB.</a:t>
            </a:r>
          </a:p>
          <a:p>
            <a:endParaRPr lang="en-US" dirty="0"/>
          </a:p>
          <a:p>
            <a:endParaRPr lang="en-US" dirty="0"/>
          </a:p>
        </p:txBody>
      </p:sp>
      <p:sp>
        <p:nvSpPr>
          <p:cNvPr id="4" name="Slide Number Placeholder 3">
            <a:extLst>
              <a:ext uri="{FF2B5EF4-FFF2-40B4-BE49-F238E27FC236}">
                <a16:creationId xmlns:a16="http://schemas.microsoft.com/office/drawing/2014/main" id="{CE2840EB-2BA6-FDBB-9731-9823C7DB90A0}"/>
              </a:ext>
            </a:extLst>
          </p:cNvPr>
          <p:cNvSpPr>
            <a:spLocks noGrp="1"/>
          </p:cNvSpPr>
          <p:nvPr>
            <p:ph type="sldNum" sz="quarter" idx="5"/>
          </p:nvPr>
        </p:nvSpPr>
        <p:spPr/>
        <p:txBody>
          <a:bodyPr/>
          <a:lstStyle/>
          <a:p>
            <a:fld id="{8B57357D-CA45-44AD-B094-A7B3217256BA}" type="slidenum">
              <a:rPr lang="en-US" smtClean="0"/>
              <a:t>12</a:t>
            </a:fld>
            <a:endParaRPr lang="en-US" dirty="0"/>
          </a:p>
        </p:txBody>
      </p:sp>
    </p:spTree>
    <p:extLst>
      <p:ext uri="{BB962C8B-B14F-4D97-AF65-F5344CB8AC3E}">
        <p14:creationId xmlns:p14="http://schemas.microsoft.com/office/powerpoint/2010/main" val="2450701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67073-4D6E-EB6F-32B6-3057367E6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39F572-1AE1-818F-D372-E28B5D2A32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72FB95-61E8-EFF1-67A6-572FC87CD9ED}"/>
              </a:ext>
            </a:extLst>
          </p:cNvPr>
          <p:cNvSpPr>
            <a:spLocks noGrp="1"/>
          </p:cNvSpPr>
          <p:nvPr>
            <p:ph type="body" idx="1"/>
          </p:nvPr>
        </p:nvSpPr>
        <p:spPr/>
        <p:txBody>
          <a:bodyPr/>
          <a:lstStyle/>
          <a:p>
            <a:r>
              <a:rPr lang="en-US" dirty="0"/>
              <a:t>Code</a:t>
            </a:r>
            <a:r>
              <a:rPr lang="en-US" baseline="0" dirty="0"/>
              <a:t> Officials Qualification Board approved references, specific to each test, are permitted</a:t>
            </a:r>
            <a:r>
              <a:rPr lang="en-US" dirty="0"/>
              <a:t>.</a:t>
            </a:r>
          </a:p>
          <a:p>
            <a:endParaRPr lang="en-US" dirty="0"/>
          </a:p>
          <a:p>
            <a:r>
              <a:rPr lang="en-US" dirty="0"/>
              <a:t>You will have 3</a:t>
            </a:r>
            <a:r>
              <a:rPr lang="en-US" baseline="0" dirty="0"/>
              <a:t> and a half</a:t>
            </a:r>
            <a:r>
              <a:rPr lang="en-US" dirty="0"/>
              <a:t> hours to answer 130 multiple choice test items.</a:t>
            </a:r>
          </a:p>
          <a:p>
            <a:endParaRPr lang="en-US" dirty="0"/>
          </a:p>
          <a:p>
            <a:r>
              <a:rPr lang="en-US" dirty="0"/>
              <a:t>You must average approximately 1.5 minutes, per test item, to finish in the time allotted.</a:t>
            </a:r>
          </a:p>
        </p:txBody>
      </p:sp>
      <p:sp>
        <p:nvSpPr>
          <p:cNvPr id="4" name="Slide Number Placeholder 3">
            <a:extLst>
              <a:ext uri="{FF2B5EF4-FFF2-40B4-BE49-F238E27FC236}">
                <a16:creationId xmlns:a16="http://schemas.microsoft.com/office/drawing/2014/main" id="{1EFF93ED-B45C-95E8-5340-BC9F3E1681DE}"/>
              </a:ext>
            </a:extLst>
          </p:cNvPr>
          <p:cNvSpPr>
            <a:spLocks noGrp="1"/>
          </p:cNvSpPr>
          <p:nvPr>
            <p:ph type="sldNum" sz="quarter" idx="5"/>
          </p:nvPr>
        </p:nvSpPr>
        <p:spPr/>
        <p:txBody>
          <a:bodyPr/>
          <a:lstStyle/>
          <a:p>
            <a:fld id="{8B57357D-CA45-44AD-B094-A7B3217256BA}" type="slidenum">
              <a:rPr lang="en-US" smtClean="0"/>
              <a:t>13</a:t>
            </a:fld>
            <a:endParaRPr lang="en-US"/>
          </a:p>
        </p:txBody>
      </p:sp>
    </p:spTree>
    <p:extLst>
      <p:ext uri="{BB962C8B-B14F-4D97-AF65-F5344CB8AC3E}">
        <p14:creationId xmlns:p14="http://schemas.microsoft.com/office/powerpoint/2010/main" val="194079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F64A4-B2C9-D05F-D21B-6653B9C7D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646DC3-0E31-B453-15C4-DAA52DCFE0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5F4D89-5CD4-4D5F-ECBF-2900186DBD62}"/>
              </a:ext>
            </a:extLst>
          </p:cNvPr>
          <p:cNvSpPr>
            <a:spLocks noGrp="1"/>
          </p:cNvSpPr>
          <p:nvPr>
            <p:ph type="body" idx="1"/>
          </p:nvPr>
        </p:nvSpPr>
        <p:spPr/>
        <p:txBody>
          <a:bodyPr/>
          <a:lstStyle/>
          <a:p>
            <a:r>
              <a:rPr lang="en-US" dirty="0"/>
              <a:t>These are screenshots from the COQB webpage.</a:t>
            </a:r>
          </a:p>
          <a:p>
            <a:endParaRPr lang="en-US" dirty="0"/>
          </a:p>
          <a:p>
            <a:r>
              <a:rPr lang="en-US" dirty="0"/>
              <a:t>On the Code Officials Qualification Board Webpage, you may review scheduling an exam with Questionmark or PSI.</a:t>
            </a:r>
          </a:p>
          <a:p>
            <a:endParaRPr lang="en-US" dirty="0"/>
          </a:p>
        </p:txBody>
      </p:sp>
      <p:sp>
        <p:nvSpPr>
          <p:cNvPr id="4" name="Slide Number Placeholder 3">
            <a:extLst>
              <a:ext uri="{FF2B5EF4-FFF2-40B4-BE49-F238E27FC236}">
                <a16:creationId xmlns:a16="http://schemas.microsoft.com/office/drawing/2014/main" id="{209D09B5-CB02-9276-C7C2-DD05CD9E1309}"/>
              </a:ext>
            </a:extLst>
          </p:cNvPr>
          <p:cNvSpPr>
            <a:spLocks noGrp="1"/>
          </p:cNvSpPr>
          <p:nvPr>
            <p:ph type="sldNum" sz="quarter" idx="5"/>
          </p:nvPr>
        </p:nvSpPr>
        <p:spPr/>
        <p:txBody>
          <a:bodyPr/>
          <a:lstStyle/>
          <a:p>
            <a:fld id="{8B57357D-CA45-44AD-B094-A7B3217256BA}" type="slidenum">
              <a:rPr lang="en-US" smtClean="0"/>
              <a:t>14</a:t>
            </a:fld>
            <a:endParaRPr lang="en-US"/>
          </a:p>
        </p:txBody>
      </p:sp>
    </p:spTree>
    <p:extLst>
      <p:ext uri="{BB962C8B-B14F-4D97-AF65-F5344CB8AC3E}">
        <p14:creationId xmlns:p14="http://schemas.microsoft.com/office/powerpoint/2010/main" val="3263373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71341-A58D-C513-97D8-D39DC8B3A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52741-9636-98FA-4EBF-2F77C1E566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544DD5-A39D-D3AA-16DD-F0CDA322C7EE}"/>
              </a:ext>
            </a:extLst>
          </p:cNvPr>
          <p:cNvSpPr>
            <a:spLocks noGrp="1"/>
          </p:cNvSpPr>
          <p:nvPr>
            <p:ph type="body" idx="1"/>
          </p:nvPr>
        </p:nvSpPr>
        <p:spPr>
          <a:xfrm>
            <a:off x="701040" y="4473892"/>
            <a:ext cx="5608320" cy="4822508"/>
          </a:xfrm>
        </p:spPr>
        <p:txBody>
          <a:bodyPr/>
          <a:lstStyle/>
          <a:p>
            <a:r>
              <a:rPr lang="en-US" dirty="0"/>
              <a:t>Test taker, your, responsibility…</a:t>
            </a:r>
          </a:p>
          <a:p>
            <a:endParaRPr lang="en-US" dirty="0"/>
          </a:p>
          <a:p>
            <a:r>
              <a:rPr lang="en-US" dirty="0"/>
              <a:t>The computer must have a stable power source.</a:t>
            </a:r>
          </a:p>
          <a:p>
            <a:endParaRPr lang="en-US" dirty="0"/>
          </a:p>
          <a:p>
            <a:r>
              <a:rPr lang="en-US" dirty="0"/>
              <a:t>A reliable internet connection.</a:t>
            </a:r>
          </a:p>
          <a:p>
            <a:endParaRPr lang="en-US" dirty="0"/>
          </a:p>
          <a:p>
            <a:r>
              <a:rPr lang="en-US" dirty="0"/>
              <a:t>A working internal or external webcam.</a:t>
            </a:r>
          </a:p>
          <a:p>
            <a:endParaRPr lang="en-US" dirty="0"/>
          </a:p>
          <a:p>
            <a:r>
              <a:rPr lang="en-US" dirty="0"/>
              <a:t>A microphone.</a:t>
            </a:r>
          </a:p>
          <a:p>
            <a:endParaRPr lang="en-US" dirty="0"/>
          </a:p>
          <a:p>
            <a:r>
              <a:rPr lang="en-US" dirty="0"/>
              <a:t>A Speaker or speakers.</a:t>
            </a:r>
          </a:p>
          <a:p>
            <a:endParaRPr lang="en-US" dirty="0"/>
          </a:p>
          <a:p>
            <a:r>
              <a:rPr lang="en-US" dirty="0"/>
              <a:t>And an appropriate testing location.</a:t>
            </a:r>
          </a:p>
          <a:p>
            <a:endParaRPr lang="en-US" dirty="0"/>
          </a:p>
          <a:p>
            <a:r>
              <a:rPr lang="en-US" dirty="0"/>
              <a:t>Prior to your appointment to take the test…</a:t>
            </a:r>
          </a:p>
          <a:p>
            <a:endParaRPr lang="en-US" dirty="0"/>
          </a:p>
          <a:p>
            <a:r>
              <a:rPr lang="en-US" dirty="0"/>
              <a:t>Be sure to read the Candidate Information Bulletin thoroughly.</a:t>
            </a:r>
          </a:p>
          <a:p>
            <a:endParaRPr lang="en-US" dirty="0"/>
          </a:p>
          <a:p>
            <a:r>
              <a:rPr lang="en-US" dirty="0"/>
              <a:t>Prepare for the test.</a:t>
            </a:r>
          </a:p>
          <a:p>
            <a:endParaRPr lang="en-US" dirty="0"/>
          </a:p>
          <a:p>
            <a:r>
              <a:rPr lang="en-US" dirty="0"/>
              <a:t>Test your computer.</a:t>
            </a:r>
          </a:p>
          <a:p>
            <a:endParaRPr lang="en-US" dirty="0"/>
          </a:p>
          <a:p>
            <a:r>
              <a:rPr lang="en-US" dirty="0"/>
              <a:t>And download the Guardian Browser.</a:t>
            </a:r>
          </a:p>
        </p:txBody>
      </p:sp>
      <p:sp>
        <p:nvSpPr>
          <p:cNvPr id="4" name="Slide Number Placeholder 3">
            <a:extLst>
              <a:ext uri="{FF2B5EF4-FFF2-40B4-BE49-F238E27FC236}">
                <a16:creationId xmlns:a16="http://schemas.microsoft.com/office/drawing/2014/main" id="{5EEB89B7-1435-0617-0968-A737131ACFF0}"/>
              </a:ext>
            </a:extLst>
          </p:cNvPr>
          <p:cNvSpPr>
            <a:spLocks noGrp="1"/>
          </p:cNvSpPr>
          <p:nvPr>
            <p:ph type="sldNum" sz="quarter" idx="5"/>
          </p:nvPr>
        </p:nvSpPr>
        <p:spPr/>
        <p:txBody>
          <a:bodyPr/>
          <a:lstStyle/>
          <a:p>
            <a:fld id="{8B57357D-CA45-44AD-B094-A7B3217256BA}" type="slidenum">
              <a:rPr lang="en-US" smtClean="0"/>
              <a:t>15</a:t>
            </a:fld>
            <a:endParaRPr lang="en-US" dirty="0"/>
          </a:p>
        </p:txBody>
      </p:sp>
    </p:spTree>
    <p:extLst>
      <p:ext uri="{BB962C8B-B14F-4D97-AF65-F5344CB8AC3E}">
        <p14:creationId xmlns:p14="http://schemas.microsoft.com/office/powerpoint/2010/main" val="3167449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BA9AB-6896-DD6A-0264-66BCDC61C4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9C6D35-3993-A392-ACC4-B0C61868AB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7E60DF-7157-DBA0-5F1E-1EA84F2239B5}"/>
              </a:ext>
            </a:extLst>
          </p:cNvPr>
          <p:cNvSpPr>
            <a:spLocks noGrp="1"/>
          </p:cNvSpPr>
          <p:nvPr>
            <p:ph type="body" idx="1"/>
          </p:nvPr>
        </p:nvSpPr>
        <p:spPr/>
        <p:txBody>
          <a:bodyPr/>
          <a:lstStyle/>
          <a:p>
            <a:r>
              <a:rPr lang="en-US" dirty="0"/>
              <a:t>The Guardian Browser is the application which locks down your computer, so you cannot open other windows and is the browser used to administer the test.</a:t>
            </a:r>
          </a:p>
          <a:p>
            <a:endParaRPr lang="en-US" dirty="0"/>
          </a:p>
          <a:p>
            <a:r>
              <a:rPr lang="en-US" dirty="0"/>
              <a:t>A link with instructions for downloading the Guardian Browser may be found in the CIB, Reservation email and subsequent Reminder emails.</a:t>
            </a:r>
          </a:p>
          <a:p>
            <a:endParaRPr lang="en-US" dirty="0"/>
          </a:p>
          <a:p>
            <a:endParaRPr lang="en-US" dirty="0"/>
          </a:p>
          <a:p>
            <a:r>
              <a:rPr lang="en-US" dirty="0"/>
              <a:t>IMPORTANT…</a:t>
            </a:r>
          </a:p>
          <a:p>
            <a:endParaRPr lang="en-US" dirty="0"/>
          </a:p>
          <a:p>
            <a:r>
              <a:rPr lang="en-US" dirty="0"/>
              <a:t>If you are taking the test on a business computer, the cyber security or IT department may restrict downloading and running unapproved applications.</a:t>
            </a:r>
          </a:p>
          <a:p>
            <a:endParaRPr lang="en-US" dirty="0"/>
          </a:p>
          <a:p>
            <a:r>
              <a:rPr lang="en-US" dirty="0"/>
              <a:t>The Office of State Fire Marshal Technical Support crafted a letter regarding the safety of the Guardian Browser for appropriate use with QUEST Tests. </a:t>
            </a:r>
          </a:p>
          <a:p>
            <a:endParaRPr lang="en-US" dirty="0"/>
          </a:p>
          <a:p>
            <a:r>
              <a:rPr lang="en-US" dirty="0"/>
              <a:t>If you need a copy, please email </a:t>
            </a:r>
            <a:r>
              <a:rPr lang="en-US" dirty="0">
                <a:hlinkClick r:id="rId3">
                  <a:extLst>
                    <a:ext uri="{A12FA001-AC4F-418D-AE19-62706E023703}">
                      <ahyp:hlinkClr xmlns:ahyp="http://schemas.microsoft.com/office/drawing/2018/hyperlinkcolor" val="tx"/>
                    </a:ext>
                  </a:extLst>
                </a:hlinkClick>
              </a:rPr>
              <a:t>OSFM.QUEST@ncdoi.gov</a:t>
            </a:r>
            <a:r>
              <a:rPr lang="en-US" dirty="0"/>
              <a:t>.</a:t>
            </a:r>
          </a:p>
          <a:p>
            <a:endParaRPr lang="en-US" dirty="0"/>
          </a:p>
        </p:txBody>
      </p:sp>
      <p:sp>
        <p:nvSpPr>
          <p:cNvPr id="4" name="Slide Number Placeholder 3">
            <a:extLst>
              <a:ext uri="{FF2B5EF4-FFF2-40B4-BE49-F238E27FC236}">
                <a16:creationId xmlns:a16="http://schemas.microsoft.com/office/drawing/2014/main" id="{006481EA-4D3C-99A5-3908-868325FC9206}"/>
              </a:ext>
            </a:extLst>
          </p:cNvPr>
          <p:cNvSpPr>
            <a:spLocks noGrp="1"/>
          </p:cNvSpPr>
          <p:nvPr>
            <p:ph type="sldNum" sz="quarter" idx="5"/>
          </p:nvPr>
        </p:nvSpPr>
        <p:spPr/>
        <p:txBody>
          <a:bodyPr/>
          <a:lstStyle/>
          <a:p>
            <a:fld id="{8B57357D-CA45-44AD-B094-A7B3217256BA}" type="slidenum">
              <a:rPr lang="en-US" smtClean="0"/>
              <a:t>16</a:t>
            </a:fld>
            <a:endParaRPr lang="en-US"/>
          </a:p>
        </p:txBody>
      </p:sp>
    </p:spTree>
    <p:extLst>
      <p:ext uri="{BB962C8B-B14F-4D97-AF65-F5344CB8AC3E}">
        <p14:creationId xmlns:p14="http://schemas.microsoft.com/office/powerpoint/2010/main" val="3680765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ED09C-744A-F4B0-852E-8569B3084A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DA49E-DEBB-A869-1748-707E4793F5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8778AE-2E93-6A38-0917-F19AAA566B87}"/>
              </a:ext>
            </a:extLst>
          </p:cNvPr>
          <p:cNvSpPr>
            <a:spLocks noGrp="1"/>
          </p:cNvSpPr>
          <p:nvPr>
            <p:ph type="body" idx="1"/>
          </p:nvPr>
        </p:nvSpPr>
        <p:spPr/>
        <p:txBody>
          <a:bodyPr/>
          <a:lstStyle/>
          <a:p>
            <a:r>
              <a:rPr lang="en-US" dirty="0"/>
              <a:t>Warning!!</a:t>
            </a:r>
          </a:p>
          <a:p>
            <a:endParaRPr lang="en-US" dirty="0"/>
          </a:p>
          <a:p>
            <a:r>
              <a:rPr lang="en-US" dirty="0"/>
              <a:t>If you do not test your equipment and your computer disconnects during the test, you will pay another fee to reschedule.</a:t>
            </a:r>
          </a:p>
          <a:p>
            <a:endParaRPr lang="en-US" dirty="0"/>
          </a:p>
          <a:p>
            <a:r>
              <a:rPr lang="en-US" dirty="0"/>
              <a:t>Test your equipment before scheduling and before the appointment time.</a:t>
            </a:r>
          </a:p>
          <a:p>
            <a:endParaRPr lang="en-US" dirty="0"/>
          </a:p>
          <a:p>
            <a:r>
              <a:rPr lang="en-US" dirty="0"/>
              <a:t>Take a screenshot of the Testing Your Equipment results for your records in the case of a dispute.</a:t>
            </a:r>
          </a:p>
          <a:p>
            <a:endParaRPr lang="en-US" dirty="0"/>
          </a:p>
          <a:p>
            <a:r>
              <a:rPr lang="en-US" dirty="0"/>
              <a:t>Hyperlinks for the Guardian Browser and Testing Your Equipment are found in the CIB, Reservation Email, and all subsequent Reminder Emails.</a:t>
            </a:r>
          </a:p>
        </p:txBody>
      </p:sp>
      <p:sp>
        <p:nvSpPr>
          <p:cNvPr id="4" name="Slide Number Placeholder 3">
            <a:extLst>
              <a:ext uri="{FF2B5EF4-FFF2-40B4-BE49-F238E27FC236}">
                <a16:creationId xmlns:a16="http://schemas.microsoft.com/office/drawing/2014/main" id="{CBA803BB-B8B7-CC00-5358-C553EF1D4179}"/>
              </a:ext>
            </a:extLst>
          </p:cNvPr>
          <p:cNvSpPr>
            <a:spLocks noGrp="1"/>
          </p:cNvSpPr>
          <p:nvPr>
            <p:ph type="sldNum" sz="quarter" idx="5"/>
          </p:nvPr>
        </p:nvSpPr>
        <p:spPr/>
        <p:txBody>
          <a:bodyPr/>
          <a:lstStyle/>
          <a:p>
            <a:fld id="{8B57357D-CA45-44AD-B094-A7B3217256BA}" type="slidenum">
              <a:rPr lang="en-US" smtClean="0"/>
              <a:t>17</a:t>
            </a:fld>
            <a:endParaRPr lang="en-US"/>
          </a:p>
        </p:txBody>
      </p:sp>
    </p:spTree>
    <p:extLst>
      <p:ext uri="{BB962C8B-B14F-4D97-AF65-F5344CB8AC3E}">
        <p14:creationId xmlns:p14="http://schemas.microsoft.com/office/powerpoint/2010/main" val="16241376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1FBE8-FEE3-EB2A-3751-F405A083C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3F4A5-9CD2-ECCB-C997-87EEAABC71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A79487-2750-8321-F79A-07CE4A3D81BE}"/>
              </a:ext>
            </a:extLst>
          </p:cNvPr>
          <p:cNvSpPr>
            <a:spLocks noGrp="1"/>
          </p:cNvSpPr>
          <p:nvPr>
            <p:ph type="body" idx="1"/>
          </p:nvPr>
        </p:nvSpPr>
        <p:spPr/>
        <p:txBody>
          <a:bodyPr/>
          <a:lstStyle/>
          <a:p>
            <a:r>
              <a:rPr lang="en-US" dirty="0"/>
              <a:t>Several test takers have had to repay to take their test due to prohibited computer applications. </a:t>
            </a:r>
          </a:p>
          <a:p>
            <a:endParaRPr lang="en-US" dirty="0"/>
          </a:p>
          <a:p>
            <a:r>
              <a:rPr lang="en-US" dirty="0"/>
              <a:t>The Testing Your Equipment does NOT, look for these applications.</a:t>
            </a:r>
          </a:p>
          <a:p>
            <a:endParaRPr lang="en-US" dirty="0"/>
          </a:p>
          <a:p>
            <a:r>
              <a:rPr lang="en-US" dirty="0"/>
              <a:t>Uninstall these applications before the appointment. If the Guardian Browser detects a prohibited application, you will be asked to uninstall the application.</a:t>
            </a:r>
          </a:p>
          <a:p>
            <a:endParaRPr lang="en-US" dirty="0"/>
          </a:p>
          <a:p>
            <a:r>
              <a:rPr lang="en-US" dirty="0"/>
              <a:t>If you do not know how to uninstall the applications, be sure to speak with someone who does before the test. </a:t>
            </a:r>
          </a:p>
          <a:p>
            <a:endParaRPr lang="en-US" dirty="0"/>
          </a:p>
          <a:p>
            <a:r>
              <a:rPr lang="en-US" dirty="0"/>
              <a:t>Also, make sure the person tells you how to uninstall applications if you need to uninstall one during the test check-in process.</a:t>
            </a:r>
          </a:p>
          <a:p>
            <a:endParaRPr lang="en-US" dirty="0"/>
          </a:p>
          <a:p>
            <a:r>
              <a:rPr lang="en-US" dirty="0"/>
              <a:t>The proctor will not uninstall any applications or programs.</a:t>
            </a:r>
          </a:p>
        </p:txBody>
      </p:sp>
      <p:sp>
        <p:nvSpPr>
          <p:cNvPr id="4" name="Slide Number Placeholder 3">
            <a:extLst>
              <a:ext uri="{FF2B5EF4-FFF2-40B4-BE49-F238E27FC236}">
                <a16:creationId xmlns:a16="http://schemas.microsoft.com/office/drawing/2014/main" id="{76921E60-30D9-B34D-C0AD-29DC4C743ED0}"/>
              </a:ext>
            </a:extLst>
          </p:cNvPr>
          <p:cNvSpPr>
            <a:spLocks noGrp="1"/>
          </p:cNvSpPr>
          <p:nvPr>
            <p:ph type="sldNum" sz="quarter" idx="5"/>
          </p:nvPr>
        </p:nvSpPr>
        <p:spPr/>
        <p:txBody>
          <a:bodyPr/>
          <a:lstStyle/>
          <a:p>
            <a:fld id="{8B57357D-CA45-44AD-B094-A7B3217256BA}" type="slidenum">
              <a:rPr lang="en-US" smtClean="0"/>
              <a:t>18</a:t>
            </a:fld>
            <a:endParaRPr lang="en-US"/>
          </a:p>
        </p:txBody>
      </p:sp>
    </p:spTree>
    <p:extLst>
      <p:ext uri="{BB962C8B-B14F-4D97-AF65-F5344CB8AC3E}">
        <p14:creationId xmlns:p14="http://schemas.microsoft.com/office/powerpoint/2010/main" val="2014841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AD6A2-427D-1688-55ED-AC0A3C4FB5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DE3354-F452-9551-F080-A55C142836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9EBB732-C6B6-30F4-CA77-C2952B148B3D}"/>
              </a:ext>
            </a:extLst>
          </p:cNvPr>
          <p:cNvSpPr>
            <a:spLocks noGrp="1"/>
          </p:cNvSpPr>
          <p:nvPr>
            <p:ph type="body" idx="1"/>
          </p:nvPr>
        </p:nvSpPr>
        <p:spPr/>
        <p:txBody>
          <a:bodyPr/>
          <a:lstStyle/>
          <a:p>
            <a:r>
              <a:rPr lang="en-US" dirty="0"/>
              <a:t>We will NOT pre-approve your testing area!</a:t>
            </a:r>
          </a:p>
          <a:p>
            <a:endParaRPr lang="en-US" dirty="0"/>
          </a:p>
          <a:p>
            <a:r>
              <a:rPr lang="en-US" dirty="0"/>
              <a:t>Neither Office of State Fire Marshal nor Questionmark nor </a:t>
            </a:r>
            <a:r>
              <a:rPr lang="en-US" dirty="0" err="1"/>
              <a:t>Meazure</a:t>
            </a:r>
            <a:r>
              <a:rPr lang="en-US" dirty="0"/>
              <a:t> Learning will pre-approve the testing area.</a:t>
            </a:r>
          </a:p>
          <a:p>
            <a:endParaRPr lang="en-US" dirty="0"/>
          </a:p>
          <a:p>
            <a:r>
              <a:rPr lang="en-US" dirty="0"/>
              <a:t>The proctor will grant final approval before the test.</a:t>
            </a:r>
          </a:p>
          <a:p>
            <a:endParaRPr lang="en-US" dirty="0"/>
          </a:p>
          <a:p>
            <a:r>
              <a:rPr lang="en-US" dirty="0"/>
              <a:t>Let’s review the photos…</a:t>
            </a:r>
          </a:p>
          <a:p>
            <a:endParaRPr lang="en-US" dirty="0"/>
          </a:p>
          <a:p>
            <a:r>
              <a:rPr lang="en-US" dirty="0"/>
              <a:t>First picture: 	A do not disturb sign on the door.</a:t>
            </a:r>
          </a:p>
          <a:p>
            <a:endParaRPr lang="en-US" dirty="0"/>
          </a:p>
          <a:p>
            <a:r>
              <a:rPr lang="en-US" dirty="0"/>
              <a:t>Second picture:	The door closed and no window that would allow someone to see the test items.</a:t>
            </a:r>
          </a:p>
          <a:p>
            <a:endParaRPr lang="en-US" dirty="0"/>
          </a:p>
          <a:p>
            <a:r>
              <a:rPr lang="en-US" dirty="0"/>
              <a:t>Third picture:	Nothing on the walls related to the test</a:t>
            </a:r>
          </a:p>
          <a:p>
            <a:endParaRPr lang="en-US" dirty="0"/>
          </a:p>
          <a:p>
            <a:r>
              <a:rPr lang="en-US" dirty="0"/>
              <a:t>Fourth picture:	A clear desk and daylight lighting.</a:t>
            </a:r>
          </a:p>
        </p:txBody>
      </p:sp>
      <p:sp>
        <p:nvSpPr>
          <p:cNvPr id="4" name="Slide Number Placeholder 3">
            <a:extLst>
              <a:ext uri="{FF2B5EF4-FFF2-40B4-BE49-F238E27FC236}">
                <a16:creationId xmlns:a16="http://schemas.microsoft.com/office/drawing/2014/main" id="{0DDF4682-483B-D216-5D78-BFC0E1623B76}"/>
              </a:ext>
            </a:extLst>
          </p:cNvPr>
          <p:cNvSpPr>
            <a:spLocks noGrp="1"/>
          </p:cNvSpPr>
          <p:nvPr>
            <p:ph type="sldNum" sz="quarter" idx="5"/>
          </p:nvPr>
        </p:nvSpPr>
        <p:spPr/>
        <p:txBody>
          <a:bodyPr/>
          <a:lstStyle/>
          <a:p>
            <a:fld id="{8B57357D-CA45-44AD-B094-A7B3217256BA}" type="slidenum">
              <a:rPr lang="en-US" smtClean="0"/>
              <a:t>19</a:t>
            </a:fld>
            <a:endParaRPr lang="en-US"/>
          </a:p>
        </p:txBody>
      </p:sp>
    </p:spTree>
    <p:extLst>
      <p:ext uri="{BB962C8B-B14F-4D97-AF65-F5344CB8AC3E}">
        <p14:creationId xmlns:p14="http://schemas.microsoft.com/office/powerpoint/2010/main" val="3527767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R="0">
              <a:lnSpc>
                <a:spcPct val="107000"/>
              </a:lnSpc>
              <a:spcAft>
                <a:spcPts val="800"/>
              </a:spcAft>
            </a:pPr>
            <a:r>
              <a:rPr lang="en-US" kern="100" dirty="0">
                <a:latin typeface="Arial" panose="020B0604020202020204" pitchFamily="34" charset="0"/>
                <a:ea typeface="Calibri" panose="020F0502020204030204" pitchFamily="34" charset="0"/>
                <a:cs typeface="Arial" panose="020B0604020202020204" pitchFamily="34" charset="0"/>
              </a:rPr>
              <a:t>This section is an overview of the OSFM QUEST Test.</a:t>
            </a:r>
          </a:p>
          <a:p>
            <a:pPr marL="285750" marR="0" indent="-285750">
              <a:lnSpc>
                <a:spcPct val="107000"/>
              </a:lnSpc>
              <a:spcAft>
                <a:spcPts val="800"/>
              </a:spcAft>
              <a:buFont typeface="Arial" panose="020B0604020202020204" pitchFamily="34" charset="0"/>
              <a:buChar char="•"/>
            </a:pPr>
            <a:endParaRPr lang="en-US" sz="1000" kern="100" dirty="0">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Aft>
                <a:spcPts val="800"/>
              </a:spcAft>
              <a:buFont typeface="+mj-lt"/>
              <a:buAutoNum type="arabicPeriod"/>
            </a:pPr>
            <a:r>
              <a:rPr lang="en-US" kern="100" dirty="0">
                <a:latin typeface="Calibri" panose="020F0502020204030204" pitchFamily="34" charset="0"/>
                <a:ea typeface="Calibri" panose="020F0502020204030204" pitchFamily="34" charset="0"/>
                <a:cs typeface="Times New Roman" panose="02020603050405020304" pitchFamily="18" charset="0"/>
              </a:rPr>
              <a:t>What is the OSFM QUEST Test?</a:t>
            </a:r>
          </a:p>
          <a:p>
            <a:pPr marL="457200" marR="0" indent="-457200">
              <a:lnSpc>
                <a:spcPct val="107000"/>
              </a:lnSpc>
              <a:spcAft>
                <a:spcPts val="800"/>
              </a:spcAft>
              <a:buFont typeface="+mj-lt"/>
              <a:buAutoNum type="arabicPeriod"/>
            </a:pPr>
            <a:r>
              <a:rPr lang="en-US" kern="100" dirty="0">
                <a:latin typeface="Calibri" panose="020F0502020204030204" pitchFamily="34" charset="0"/>
                <a:ea typeface="Calibri" panose="020F0502020204030204" pitchFamily="34" charset="0"/>
                <a:cs typeface="Times New Roman" panose="02020603050405020304" pitchFamily="18" charset="0"/>
              </a:rPr>
              <a:t>Test Blocks</a:t>
            </a:r>
          </a:p>
          <a:p>
            <a:pPr marL="457200" marR="0" indent="-457200">
              <a:lnSpc>
                <a:spcPct val="107000"/>
              </a:lnSpc>
              <a:spcAft>
                <a:spcPts val="800"/>
              </a:spcAft>
              <a:buFont typeface="+mj-lt"/>
              <a:buAutoNum type="arabicPeriod"/>
            </a:pPr>
            <a:r>
              <a:rPr lang="en-US" kern="100" dirty="0">
                <a:latin typeface="Calibri" panose="020F0502020204030204" pitchFamily="34" charset="0"/>
                <a:ea typeface="Calibri" panose="020F0502020204030204" pitchFamily="34" charset="0"/>
                <a:cs typeface="Times New Roman" panose="02020603050405020304" pitchFamily="18" charset="0"/>
              </a:rPr>
              <a:t>Navigation</a:t>
            </a:r>
          </a:p>
          <a:p>
            <a:pPr marL="457200" marR="0" indent="-457200">
              <a:lnSpc>
                <a:spcPct val="107000"/>
              </a:lnSpc>
              <a:spcAft>
                <a:spcPts val="800"/>
              </a:spcAft>
              <a:buFont typeface="+mj-lt"/>
              <a:buAutoNum type="arabicPeriod"/>
            </a:pPr>
            <a:r>
              <a:rPr lang="en-US" kern="100" dirty="0">
                <a:latin typeface="Calibri" panose="020F0502020204030204" pitchFamily="34" charset="0"/>
                <a:ea typeface="Calibri" panose="020F0502020204030204" pitchFamily="34" charset="0"/>
                <a:cs typeface="Times New Roman" panose="02020603050405020304" pitchFamily="18" charset="0"/>
              </a:rPr>
              <a:t>Computer Requirements</a:t>
            </a:r>
          </a:p>
          <a:p>
            <a:endParaRPr lang="en-US" dirty="0"/>
          </a:p>
          <a:p>
            <a:endParaRPr lang="en-US" dirty="0"/>
          </a:p>
          <a:p>
            <a:endParaRPr lang="en-US" dirty="0"/>
          </a:p>
          <a:p>
            <a:r>
              <a:rPr lang="en-US" dirty="0"/>
              <a:t>Please read the sentences in the blue cloud.</a:t>
            </a:r>
          </a:p>
          <a:p>
            <a:endParaRPr lang="en-US" dirty="0"/>
          </a:p>
          <a:p>
            <a:r>
              <a:rPr lang="en-US" dirty="0"/>
              <a:t>Read the CIB carefully.</a:t>
            </a:r>
          </a:p>
        </p:txBody>
      </p:sp>
      <p:sp>
        <p:nvSpPr>
          <p:cNvPr id="4" name="Slide Number Placeholder 3"/>
          <p:cNvSpPr>
            <a:spLocks noGrp="1"/>
          </p:cNvSpPr>
          <p:nvPr>
            <p:ph type="sldNum" sz="quarter" idx="5"/>
          </p:nvPr>
        </p:nvSpPr>
        <p:spPr/>
        <p:txBody>
          <a:bodyPr/>
          <a:lstStyle/>
          <a:p>
            <a:fld id="{8B57357D-CA45-44AD-B094-A7B3217256BA}" type="slidenum">
              <a:rPr lang="en-US" smtClean="0"/>
              <a:t>2</a:t>
            </a:fld>
            <a:endParaRPr lang="en-US"/>
          </a:p>
        </p:txBody>
      </p:sp>
    </p:spTree>
    <p:extLst>
      <p:ext uri="{BB962C8B-B14F-4D97-AF65-F5344CB8AC3E}">
        <p14:creationId xmlns:p14="http://schemas.microsoft.com/office/powerpoint/2010/main" val="1034437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6AC09-67D9-0625-C3EA-6E89A069A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21EB1-309E-C464-2BA4-4001A1E8D4C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50B265-D8C2-4FF8-9EAE-689E61E7FCFA}"/>
              </a:ext>
            </a:extLst>
          </p:cNvPr>
          <p:cNvSpPr>
            <a:spLocks noGrp="1"/>
          </p:cNvSpPr>
          <p:nvPr>
            <p:ph type="body" idx="1"/>
          </p:nvPr>
        </p:nvSpPr>
        <p:spPr>
          <a:xfrm>
            <a:off x="701040" y="4473891"/>
            <a:ext cx="5608320" cy="4010351"/>
          </a:xfrm>
        </p:spPr>
        <p:txBody>
          <a:bodyPr/>
          <a:lstStyle/>
          <a:p>
            <a:r>
              <a:rPr lang="en-US" dirty="0"/>
              <a:t>The online testing environment should mimic in-class testing.</a:t>
            </a:r>
          </a:p>
          <a:p>
            <a:endParaRPr lang="en-US" dirty="0"/>
          </a:p>
          <a:p>
            <a:r>
              <a:rPr lang="en-US" dirty="0"/>
              <a:t>Here are the top ten requirements.</a:t>
            </a:r>
          </a:p>
          <a:p>
            <a:endParaRPr lang="en-US" dirty="0"/>
          </a:p>
          <a:p>
            <a:pPr marL="342900" indent="-342900" fontAlgn="base">
              <a:lnSpc>
                <a:spcPct val="107000"/>
              </a:lnSpc>
              <a:spcAft>
                <a:spcPts val="800"/>
              </a:spcAft>
              <a:buClr>
                <a:srgbClr val="0070C0"/>
              </a:buClr>
              <a:buSzPct val="100000"/>
              <a:buFont typeface="+mj-lt"/>
              <a:buAutoNum type="arabicPeriod"/>
              <a:tabLst>
                <a:tab pos="457200" algn="l"/>
              </a:tabLst>
              <a:defRPr/>
            </a:pPr>
            <a:r>
              <a:rPr lang="en-US" kern="100" dirty="0">
                <a:latin typeface="Arial" panose="020B0604020202020204" pitchFamily="34" charset="0"/>
                <a:ea typeface="Times New Roman" panose="02020603050405020304" pitchFamily="18" charset="0"/>
                <a:cs typeface="Arial" panose="020B0604020202020204" pitchFamily="34" charset="0"/>
              </a:rPr>
              <a:t>Stable power source and secure internet connection.</a:t>
            </a:r>
          </a:p>
          <a:p>
            <a:pPr marL="342900" indent="-342900" fontAlgn="base">
              <a:lnSpc>
                <a:spcPct val="107000"/>
              </a:lnSpc>
              <a:spcAft>
                <a:spcPts val="800"/>
              </a:spcAft>
              <a:buClr>
                <a:srgbClr val="0070C0"/>
              </a:buClr>
              <a:buSzPct val="100000"/>
              <a:buFont typeface="+mj-lt"/>
              <a:buAutoNum type="arabicPeriod"/>
              <a:tabLst>
                <a:tab pos="457200" algn="l"/>
              </a:tabLst>
              <a:defRPr/>
            </a:pPr>
            <a:r>
              <a:rPr lang="en-US" kern="100" dirty="0">
                <a:latin typeface="Arial" panose="020B0604020202020204" pitchFamily="34" charset="0"/>
                <a:ea typeface="Times New Roman" panose="02020603050405020304" pitchFamily="18" charset="0"/>
                <a:cs typeface="Arial" panose="020B0604020202020204" pitchFamily="34" charset="0"/>
              </a:rPr>
              <a:t>Clear desk or table.</a:t>
            </a:r>
            <a:endParaRPr lang="en-US" kern="1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342900" indent="-342900" fontAlgn="base">
              <a:lnSpc>
                <a:spcPct val="107000"/>
              </a:lnSpc>
              <a:spcAft>
                <a:spcPts val="800"/>
              </a:spcAft>
              <a:buClr>
                <a:srgbClr val="0070C0"/>
              </a:buClr>
              <a:buFont typeface="+mj-lt"/>
              <a:buAutoNum type="arabicPeriod"/>
            </a:pPr>
            <a:r>
              <a:rPr lang="en-US" kern="100" dirty="0">
                <a:solidFill>
                  <a:prstClr val="black"/>
                </a:solidFill>
                <a:latin typeface="Arial" panose="020B0604020202020204" pitchFamily="34" charset="0"/>
                <a:ea typeface="Calibri" panose="020F0502020204030204" pitchFamily="34" charset="0"/>
                <a:cs typeface="Arial" panose="020B0604020202020204" pitchFamily="34" charset="0"/>
              </a:rPr>
              <a:t>Single monitor.</a:t>
            </a:r>
          </a:p>
          <a:p>
            <a:pPr marL="342900" indent="-342900" fontAlgn="base">
              <a:lnSpc>
                <a:spcPct val="107000"/>
              </a:lnSpc>
              <a:spcAft>
                <a:spcPts val="800"/>
              </a:spcAft>
              <a:buClr>
                <a:srgbClr val="0070C0"/>
              </a:buClr>
              <a:buFont typeface="+mj-lt"/>
              <a:buAutoNum type="arabicPeriod"/>
            </a:pPr>
            <a:r>
              <a:rPr lang="en-US"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No pets or children in the room or where they may be a distraction.</a:t>
            </a:r>
            <a:endParaRPr lang="en-US" kern="1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342900" indent="-342900" fontAlgn="base">
              <a:lnSpc>
                <a:spcPct val="107000"/>
              </a:lnSpc>
              <a:spcAft>
                <a:spcPts val="800"/>
              </a:spcAft>
              <a:buClr>
                <a:srgbClr val="0070C0"/>
              </a:buClr>
              <a:buFont typeface="+mj-lt"/>
              <a:buAutoNum type="arabicPeriod"/>
            </a:pPr>
            <a:r>
              <a:rPr lang="en-US" kern="100" dirty="0">
                <a:latin typeface="Arial" panose="020B0604020202020204" pitchFamily="34" charset="0"/>
                <a:ea typeface="Times New Roman" panose="02020603050405020304" pitchFamily="18" charset="0"/>
                <a:cs typeface="Arial" panose="020B0604020202020204" pitchFamily="34" charset="0"/>
              </a:rPr>
              <a:t>Room lighting bright - “daylight” quality.</a:t>
            </a:r>
            <a:endParaRPr lang="en-US" kern="100" dirty="0">
              <a:latin typeface="Arial" panose="020B0604020202020204" pitchFamily="34" charset="0"/>
              <a:ea typeface="Calibri" panose="020F0502020204030204" pitchFamily="34" charset="0"/>
              <a:cs typeface="Arial" panose="020B0604020202020204" pitchFamily="34" charset="0"/>
            </a:endParaRPr>
          </a:p>
          <a:p>
            <a:pPr marL="342900" indent="-342900" fontAlgn="base">
              <a:lnSpc>
                <a:spcPct val="107000"/>
              </a:lnSpc>
              <a:spcAft>
                <a:spcPts val="800"/>
              </a:spcAft>
              <a:buClr>
                <a:srgbClr val="0070C0"/>
              </a:buClr>
              <a:buFont typeface="+mj-lt"/>
              <a:buAutoNum type="arabicPeriod"/>
            </a:pPr>
            <a:r>
              <a:rPr lang="en-US" kern="100" dirty="0">
                <a:solidFill>
                  <a:srgbClr val="000000"/>
                </a:solidFill>
                <a:latin typeface="Arial" panose="020B0604020202020204" pitchFamily="34" charset="0"/>
                <a:ea typeface="Urbanist"/>
                <a:cs typeface="Arial" panose="020B0604020202020204" pitchFamily="34" charset="0"/>
              </a:rPr>
              <a:t>Proctor must be able to see you for the duration of the test. </a:t>
            </a:r>
          </a:p>
          <a:p>
            <a:pPr marL="342900" indent="-342900" fontAlgn="base">
              <a:lnSpc>
                <a:spcPct val="107000"/>
              </a:lnSpc>
              <a:spcAft>
                <a:spcPts val="800"/>
              </a:spcAft>
              <a:buClr>
                <a:srgbClr val="0070C0"/>
              </a:buClr>
              <a:buFont typeface="+mj-lt"/>
              <a:buAutoNum type="arabicPeriod"/>
            </a:pPr>
            <a:r>
              <a:rPr lang="en-US" kern="100" dirty="0">
                <a:latin typeface="Arial" panose="020B0604020202020204" pitchFamily="34" charset="0"/>
                <a:ea typeface="Calibri" panose="020F0502020204030204" pitchFamily="34" charset="0"/>
                <a:cs typeface="Arial" panose="020B0604020202020204" pitchFamily="34" charset="0"/>
              </a:rPr>
              <a:t>Internal or external cameras allowed.</a:t>
            </a:r>
          </a:p>
          <a:p>
            <a:pPr marL="342900" indent="-342900" fontAlgn="base">
              <a:lnSpc>
                <a:spcPct val="107000"/>
              </a:lnSpc>
              <a:spcAft>
                <a:spcPts val="800"/>
              </a:spcAft>
              <a:buClr>
                <a:srgbClr val="0070C0"/>
              </a:buClr>
              <a:buSzPct val="100000"/>
              <a:buFont typeface="+mj-lt"/>
              <a:buAutoNum type="arabicPeriod"/>
              <a:tabLst>
                <a:tab pos="457200" algn="l"/>
              </a:tabLst>
            </a:pPr>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Testing from a hard surface - (No bed, couch, floor, etcetera).</a:t>
            </a:r>
            <a:endParaRPr lang="en-US" kern="100" dirty="0">
              <a:solidFill>
                <a:srgbClr val="1E1E1E"/>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fontAlgn="base">
              <a:lnSpc>
                <a:spcPct val="107000"/>
              </a:lnSpc>
              <a:spcAft>
                <a:spcPts val="800"/>
              </a:spcAft>
              <a:buClr>
                <a:srgbClr val="0070C0"/>
              </a:buClr>
              <a:buSzPct val="100000"/>
              <a:buFont typeface="+mj-lt"/>
              <a:buAutoNum type="arabicPeriod"/>
              <a:tabLst>
                <a:tab pos="457200" algn="l"/>
              </a:tabLst>
            </a:pPr>
            <a:r>
              <a:rPr lang="en-US" kern="100" dirty="0">
                <a:solidFill>
                  <a:srgbClr val="1E1E1E"/>
                </a:solidFill>
                <a:latin typeface="Arial" panose="020B0604020202020204" pitchFamily="34" charset="0"/>
                <a:ea typeface="Times New Roman" panose="02020603050405020304" pitchFamily="18" charset="0"/>
                <a:cs typeface="Arial" panose="020B0604020202020204" pitchFamily="34" charset="0"/>
              </a:rPr>
              <a:t>Room with a door, preferably a private room with restricted access. </a:t>
            </a:r>
            <a:endParaRPr lang="en-US" kern="100" dirty="0">
              <a:solidFill>
                <a:srgbClr val="1E1E1E"/>
              </a:solidFill>
              <a:latin typeface="Arial" panose="020B0604020202020204" pitchFamily="34" charset="0"/>
              <a:ea typeface="Calibri" panose="020F0502020204030204" pitchFamily="34" charset="0"/>
              <a:cs typeface="Arial" panose="020B0604020202020204" pitchFamily="34" charset="0"/>
            </a:endParaRPr>
          </a:p>
          <a:p>
            <a:pPr marL="342900" indent="-342900" fontAlgn="base">
              <a:lnSpc>
                <a:spcPct val="107000"/>
              </a:lnSpc>
              <a:spcAft>
                <a:spcPts val="800"/>
              </a:spcAft>
              <a:buClr>
                <a:srgbClr val="0070C0"/>
              </a:buClr>
              <a:buSzPct val="100000"/>
              <a:buFont typeface="+mj-lt"/>
              <a:buAutoNum type="arabicPeriod"/>
              <a:tabLst>
                <a:tab pos="457200" algn="l"/>
              </a:tabLst>
            </a:pPr>
            <a:r>
              <a:rPr lang="en-US" dirty="0">
                <a:solidFill>
                  <a:srgbClr val="000000"/>
                </a:solidFill>
                <a:latin typeface="Arial" panose="020B0604020202020204" pitchFamily="34" charset="0"/>
                <a:ea typeface="Urbanist"/>
                <a:cs typeface="Arial" panose="020B0604020202020204" pitchFamily="34" charset="0"/>
              </a:rPr>
              <a:t>Webcam, speakers, and microphone must remain on throughout the test. </a:t>
            </a:r>
            <a:endParaRPr lang="en-US" kern="100" dirty="0">
              <a:solidFill>
                <a:srgbClr val="1E1E1E"/>
              </a:solidFill>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7B899DFA-8F9C-5C37-57D1-83A43F1BE092}"/>
              </a:ext>
            </a:extLst>
          </p:cNvPr>
          <p:cNvSpPr>
            <a:spLocks noGrp="1"/>
          </p:cNvSpPr>
          <p:nvPr>
            <p:ph type="sldNum" sz="quarter" idx="5"/>
          </p:nvPr>
        </p:nvSpPr>
        <p:spPr/>
        <p:txBody>
          <a:bodyPr/>
          <a:lstStyle/>
          <a:p>
            <a:fld id="{8B57357D-CA45-44AD-B094-A7B3217256BA}" type="slidenum">
              <a:rPr lang="en-US" smtClean="0"/>
              <a:t>20</a:t>
            </a:fld>
            <a:endParaRPr lang="en-US"/>
          </a:p>
        </p:txBody>
      </p:sp>
    </p:spTree>
    <p:extLst>
      <p:ext uri="{BB962C8B-B14F-4D97-AF65-F5344CB8AC3E}">
        <p14:creationId xmlns:p14="http://schemas.microsoft.com/office/powerpoint/2010/main" val="2485391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E84F4-6D3E-B55C-0F4A-5B0A7FD35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5ABE4E-6622-528A-348C-C0CE1E5519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D3CDE28-7D55-B40C-014F-3919807D71EA}"/>
              </a:ext>
            </a:extLst>
          </p:cNvPr>
          <p:cNvSpPr>
            <a:spLocks noGrp="1"/>
          </p:cNvSpPr>
          <p:nvPr>
            <p:ph type="body" idx="1"/>
          </p:nvPr>
        </p:nvSpPr>
        <p:spPr>
          <a:xfrm>
            <a:off x="701040" y="4473892"/>
            <a:ext cx="5608320" cy="3917754"/>
          </a:xfrm>
        </p:spPr>
        <p:txBody>
          <a:bodyPr/>
          <a:lstStyle/>
          <a:p>
            <a:r>
              <a:rPr lang="en-US" dirty="0"/>
              <a:t>The day before the test check list.</a:t>
            </a:r>
          </a:p>
          <a:p>
            <a:endParaRPr lang="en-US" dirty="0"/>
          </a:p>
          <a:p>
            <a:r>
              <a:rPr lang="en-US" dirty="0"/>
              <a:t>Desk area meets requirements.</a:t>
            </a:r>
          </a:p>
          <a:p>
            <a:endParaRPr lang="en-US" dirty="0"/>
          </a:p>
          <a:p>
            <a:r>
              <a:rPr lang="en-US" dirty="0"/>
              <a:t>Prepare a “Do not disturb” sign.</a:t>
            </a:r>
          </a:p>
          <a:p>
            <a:endParaRPr lang="en-US" dirty="0"/>
          </a:p>
          <a:p>
            <a:r>
              <a:rPr lang="en-US" dirty="0"/>
              <a:t>If people enter the test area during the test, your score may be cancelled and your test fee forfeited.</a:t>
            </a:r>
          </a:p>
          <a:p>
            <a:endParaRPr lang="en-US" dirty="0"/>
          </a:p>
          <a:p>
            <a:r>
              <a:rPr lang="en-US" dirty="0"/>
              <a:t>Your head, chin to forehead, must be visible from your camera.</a:t>
            </a:r>
          </a:p>
          <a:p>
            <a:endParaRPr lang="en-US" dirty="0"/>
          </a:p>
          <a:p>
            <a:r>
              <a:rPr lang="en-US" dirty="0"/>
              <a:t>If you are not ready, cancel and reschedule or you may forfeit your test fee.</a:t>
            </a:r>
          </a:p>
          <a:p>
            <a:endParaRPr lang="en-US" dirty="0"/>
          </a:p>
          <a:p>
            <a:r>
              <a:rPr lang="en-US" dirty="0"/>
              <a:t>Review the CIB regarding the ID policy.</a:t>
            </a:r>
          </a:p>
          <a:p>
            <a:endParaRPr lang="en-US" dirty="0"/>
          </a:p>
          <a:p>
            <a:r>
              <a:rPr lang="en-US" dirty="0"/>
              <a:t>If you have not received OSFM approval for your accommodation, you will not receive it. Cancel your appointment and reschedule. Then, follow the steps for receiving OSFM accommodation approval in the CIB.</a:t>
            </a:r>
          </a:p>
        </p:txBody>
      </p:sp>
      <p:sp>
        <p:nvSpPr>
          <p:cNvPr id="4" name="Slide Number Placeholder 3">
            <a:extLst>
              <a:ext uri="{FF2B5EF4-FFF2-40B4-BE49-F238E27FC236}">
                <a16:creationId xmlns:a16="http://schemas.microsoft.com/office/drawing/2014/main" id="{5F0EE6CB-782D-3363-26F3-9AA1356C42B9}"/>
              </a:ext>
            </a:extLst>
          </p:cNvPr>
          <p:cNvSpPr>
            <a:spLocks noGrp="1"/>
          </p:cNvSpPr>
          <p:nvPr>
            <p:ph type="sldNum" sz="quarter" idx="5"/>
          </p:nvPr>
        </p:nvSpPr>
        <p:spPr/>
        <p:txBody>
          <a:bodyPr/>
          <a:lstStyle/>
          <a:p>
            <a:fld id="{8B57357D-CA45-44AD-B094-A7B3217256BA}" type="slidenum">
              <a:rPr lang="en-US" smtClean="0"/>
              <a:t>21</a:t>
            </a:fld>
            <a:endParaRPr lang="en-US"/>
          </a:p>
        </p:txBody>
      </p:sp>
    </p:spTree>
    <p:extLst>
      <p:ext uri="{BB962C8B-B14F-4D97-AF65-F5344CB8AC3E}">
        <p14:creationId xmlns:p14="http://schemas.microsoft.com/office/powerpoint/2010/main" val="643775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C9C33-32FC-4884-7CCC-834185F0FC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D4351-3198-CB19-706B-8AA60FAAD7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6F75A5-2E66-9D2F-5F05-039C9DE96FB8}"/>
              </a:ext>
            </a:extLst>
          </p:cNvPr>
          <p:cNvSpPr>
            <a:spLocks noGrp="1"/>
          </p:cNvSpPr>
          <p:nvPr>
            <p:ph type="body" idx="1"/>
          </p:nvPr>
        </p:nvSpPr>
        <p:spPr/>
        <p:txBody>
          <a:bodyPr/>
          <a:lstStyle/>
          <a:p>
            <a:r>
              <a:rPr lang="en-US" sz="1400" dirty="0">
                <a:latin typeface="Calibri" panose="020F0502020204030204" pitchFamily="34" charset="0"/>
                <a:ea typeface="Calibri" panose="020F0502020204030204" pitchFamily="34" charset="0"/>
                <a:cs typeface="Calibri" panose="020F0502020204030204" pitchFamily="34" charset="0"/>
              </a:rPr>
              <a:t>The COQB test is a remote, on-line, live proctored test. Therefore, if there is a system failure due to a power outage, loss of network connectivity, software failure, or a candidate closes their browser window, the candidate may use the resume feature. If a connection cannot be re-established the test must be rescheduled.</a:t>
            </a:r>
          </a:p>
          <a:p>
            <a:endParaRPr lang="en-US" sz="1400" kern="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If the technical issue is on the QUEST side, a fee will not be charged for rescheduling.</a:t>
            </a:r>
          </a:p>
          <a:p>
            <a:endPar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If the technical issue is on the candidate side, an additional test fee may be required. </a:t>
            </a:r>
          </a:p>
          <a:p>
            <a:endPar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As stated in the Reservation Confirmation and Reservation Reminder emails, be sure to test your system prior to test day.</a:t>
            </a:r>
          </a:p>
          <a:p>
            <a:endPar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If unable to reconnect to the test, send a detailed email to </a:t>
            </a:r>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hlinkClick r:id="rId3"/>
              </a:rPr>
              <a:t>osfmexamsupport@questionmark.com</a:t>
            </a:r>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a:t>
            </a:r>
          </a:p>
          <a:p>
            <a:endPar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For unresolved testing issues, send a detailed email to </a:t>
            </a:r>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hlinkClick r:id="rId4"/>
              </a:rPr>
              <a:t>osfm.quest@ncdoi.gov</a:t>
            </a:r>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a:t>
            </a:r>
          </a:p>
          <a:p>
            <a:endParaRPr lang="en-US" sz="14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CC78EA0-BECC-FE42-9EF3-FE8F0BC12FCB}"/>
              </a:ext>
            </a:extLst>
          </p:cNvPr>
          <p:cNvSpPr>
            <a:spLocks noGrp="1"/>
          </p:cNvSpPr>
          <p:nvPr>
            <p:ph type="sldNum" sz="quarter" idx="5"/>
          </p:nvPr>
        </p:nvSpPr>
        <p:spPr/>
        <p:txBody>
          <a:bodyPr/>
          <a:lstStyle/>
          <a:p>
            <a:fld id="{8B57357D-CA45-44AD-B094-A7B3217256BA}" type="slidenum">
              <a:rPr lang="en-US" smtClean="0"/>
              <a:t>22</a:t>
            </a:fld>
            <a:endParaRPr lang="en-US"/>
          </a:p>
        </p:txBody>
      </p:sp>
    </p:spTree>
    <p:extLst>
      <p:ext uri="{BB962C8B-B14F-4D97-AF65-F5344CB8AC3E}">
        <p14:creationId xmlns:p14="http://schemas.microsoft.com/office/powerpoint/2010/main" val="1756642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5F1BF-7246-03AA-85E4-35824815A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68985-0D7B-323C-D2C6-2B56DFB3C3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A437A6-BCE2-C638-1B48-C97C5A916E1A}"/>
              </a:ext>
            </a:extLst>
          </p:cNvPr>
          <p:cNvSpPr>
            <a:spLocks noGrp="1"/>
          </p:cNvSpPr>
          <p:nvPr>
            <p:ph type="body" idx="1"/>
          </p:nvPr>
        </p:nvSpPr>
        <p:spPr/>
        <p:txBody>
          <a:bodyPr/>
          <a:lstStyle/>
          <a:p>
            <a:r>
              <a:rPr lang="en-US" dirty="0"/>
              <a:t>The CIB contains details surrounding the rules of conduct which apply to taking the test online. </a:t>
            </a:r>
          </a:p>
          <a:p>
            <a:endParaRPr lang="en-US" dirty="0"/>
          </a:p>
          <a:p>
            <a:r>
              <a:rPr lang="en-US" dirty="0"/>
              <a:t>You are responsible for all content in the CIB.</a:t>
            </a:r>
          </a:p>
          <a:p>
            <a:endParaRPr lang="en-US" dirty="0"/>
          </a:p>
          <a:p>
            <a:r>
              <a:rPr lang="en-US" dirty="0"/>
              <a:t>Respectful behavior is required at all times.</a:t>
            </a:r>
          </a:p>
          <a:p>
            <a:endParaRPr lang="en-US" dirty="0"/>
          </a:p>
          <a:p>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Aggressive behavior will not be tolerated including, but not limited to, verbal harassment, abusive or foul language, threats, and failure to respond to proctor instructions. </a:t>
            </a:r>
          </a:p>
          <a:p>
            <a:endParaRPr lang="en-US"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Incidents may result in test termination</a:t>
            </a:r>
            <a:r>
              <a:rPr lang="en-US" b="1" i="1" dirty="0">
                <a:solidFill>
                  <a:srgbClr val="000000"/>
                </a:solidFill>
                <a:latin typeface="Arial" panose="020B0604020202020204" pitchFamily="34" charset="0"/>
                <a:ea typeface="Calibri" panose="020F0502020204030204" pitchFamily="34" charset="0"/>
                <a:cs typeface="Arial" panose="020B0604020202020204" pitchFamily="34" charset="0"/>
              </a:rPr>
              <a:t>, forfeiture of eligibility </a:t>
            </a:r>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and additional test fees.</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3DD2A28-3905-FE9C-F6B3-2134FFD0BC98}"/>
              </a:ext>
            </a:extLst>
          </p:cNvPr>
          <p:cNvSpPr>
            <a:spLocks noGrp="1"/>
          </p:cNvSpPr>
          <p:nvPr>
            <p:ph type="sldNum" sz="quarter" idx="5"/>
          </p:nvPr>
        </p:nvSpPr>
        <p:spPr/>
        <p:txBody>
          <a:bodyPr/>
          <a:lstStyle/>
          <a:p>
            <a:fld id="{8B57357D-CA45-44AD-B094-A7B3217256BA}" type="slidenum">
              <a:rPr lang="en-US" smtClean="0"/>
              <a:t>23</a:t>
            </a:fld>
            <a:endParaRPr lang="en-US"/>
          </a:p>
        </p:txBody>
      </p:sp>
    </p:spTree>
    <p:extLst>
      <p:ext uri="{BB962C8B-B14F-4D97-AF65-F5344CB8AC3E}">
        <p14:creationId xmlns:p14="http://schemas.microsoft.com/office/powerpoint/2010/main" val="336544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E3455-2EF5-7D30-B254-9F579789D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9D431-FB8A-F9C4-B94F-DEEE5456C7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F5B0454-1AA4-FDA7-FE56-30103B90C687}"/>
              </a:ext>
            </a:extLst>
          </p:cNvPr>
          <p:cNvSpPr>
            <a:spLocks noGrp="1"/>
          </p:cNvSpPr>
          <p:nvPr>
            <p:ph type="body" idx="1"/>
          </p:nvPr>
        </p:nvSpPr>
        <p:spPr/>
        <p:txBody>
          <a:bodyPr/>
          <a:lstStyle/>
          <a:p>
            <a:r>
              <a:rPr lang="en-US" dirty="0"/>
              <a:t>When you check in with the proctor, you will need to show your original, valid, signature bearing, government issued identification with photo.</a:t>
            </a:r>
          </a:p>
          <a:p>
            <a:endParaRPr lang="en-US" dirty="0"/>
          </a:p>
          <a:p>
            <a:r>
              <a:rPr lang="en-US" dirty="0"/>
              <a:t>Use your legal first and last name as it appears on the government ID on your application. </a:t>
            </a:r>
          </a:p>
          <a:p>
            <a:endParaRPr lang="en-US" dirty="0"/>
          </a:p>
          <a:p>
            <a:r>
              <a:rPr lang="en-US" dirty="0"/>
              <a:t>For example, if your legal first name is Joseph, the application cannot have Joe as your first name.</a:t>
            </a:r>
          </a:p>
          <a:p>
            <a:endParaRPr lang="en-US" dirty="0"/>
          </a:p>
          <a:p>
            <a:r>
              <a:rPr lang="en-US" dirty="0"/>
              <a:t>Without proper identification, you will not be allowed to test, and your test fee will not be refunded.</a:t>
            </a:r>
          </a:p>
        </p:txBody>
      </p:sp>
      <p:sp>
        <p:nvSpPr>
          <p:cNvPr id="4" name="Slide Number Placeholder 3">
            <a:extLst>
              <a:ext uri="{FF2B5EF4-FFF2-40B4-BE49-F238E27FC236}">
                <a16:creationId xmlns:a16="http://schemas.microsoft.com/office/drawing/2014/main" id="{728F2C25-64E6-EDD6-C04A-B23EB29905C1}"/>
              </a:ext>
            </a:extLst>
          </p:cNvPr>
          <p:cNvSpPr>
            <a:spLocks noGrp="1"/>
          </p:cNvSpPr>
          <p:nvPr>
            <p:ph type="sldNum" sz="quarter" idx="5"/>
          </p:nvPr>
        </p:nvSpPr>
        <p:spPr/>
        <p:txBody>
          <a:bodyPr/>
          <a:lstStyle/>
          <a:p>
            <a:fld id="{8B57357D-CA45-44AD-B094-A7B3217256BA}" type="slidenum">
              <a:rPr lang="en-US" smtClean="0"/>
              <a:t>24</a:t>
            </a:fld>
            <a:endParaRPr lang="en-US"/>
          </a:p>
        </p:txBody>
      </p:sp>
    </p:spTree>
    <p:extLst>
      <p:ext uri="{BB962C8B-B14F-4D97-AF65-F5344CB8AC3E}">
        <p14:creationId xmlns:p14="http://schemas.microsoft.com/office/powerpoint/2010/main" val="481303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3860E-5D4F-37D7-5330-7EE212583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67539-C0D5-2D22-52FE-96E8441002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62D0AEB-BAE8-F8D4-1641-060FCC80E6C0}"/>
              </a:ext>
            </a:extLst>
          </p:cNvPr>
          <p:cNvSpPr>
            <a:spLocks noGrp="1"/>
          </p:cNvSpPr>
          <p:nvPr>
            <p:ph type="body" idx="1"/>
          </p:nvPr>
        </p:nvSpPr>
        <p:spPr>
          <a:xfrm>
            <a:off x="701040" y="4473892"/>
            <a:ext cx="5608320" cy="4098608"/>
          </a:xfrm>
        </p:spPr>
        <p:txBody>
          <a:bodyPr/>
          <a:lstStyle/>
          <a:p>
            <a:r>
              <a:rPr lang="en-US" dirty="0"/>
              <a:t>You are permitted up to two restroom breaks during the test; however, you may only take the break when you are between test blocks. </a:t>
            </a:r>
          </a:p>
          <a:p>
            <a:endParaRPr lang="en-US" dirty="0"/>
          </a:p>
          <a:p>
            <a:r>
              <a:rPr lang="en-US" dirty="0"/>
              <a:t>After one test block ends and before the next one begins.</a:t>
            </a:r>
          </a:p>
          <a:p>
            <a:endParaRPr lang="en-US" dirty="0"/>
          </a:p>
          <a:p>
            <a:r>
              <a:rPr lang="en-US" dirty="0"/>
              <a:t>Notify the proctor through the imbedded chat function and wait for approval.</a:t>
            </a:r>
          </a:p>
          <a:p>
            <a:endParaRPr lang="en-US" dirty="0"/>
          </a:p>
          <a:p>
            <a:r>
              <a:rPr lang="en-US" dirty="0"/>
              <a:t>Note:</a:t>
            </a:r>
          </a:p>
          <a:p>
            <a:endParaRPr lang="en-US" dirty="0"/>
          </a:p>
          <a:p>
            <a:r>
              <a:rPr lang="en-US" dirty="0"/>
              <a:t>The timer for the test does not stop during a break.</a:t>
            </a:r>
          </a:p>
          <a:p>
            <a:endParaRPr lang="en-US" dirty="0"/>
          </a:p>
          <a:p>
            <a:r>
              <a:rPr lang="en-US" dirty="0"/>
              <a:t>Maximum break time is 15 minutes.</a:t>
            </a:r>
          </a:p>
          <a:p>
            <a:endParaRPr lang="en-US" dirty="0"/>
          </a:p>
          <a:p>
            <a:r>
              <a:rPr lang="en-US" dirty="0"/>
              <a:t>No access to a phone, email, chat or other form of communication is permitted.</a:t>
            </a:r>
          </a:p>
          <a:p>
            <a:endParaRPr lang="en-US" dirty="0"/>
          </a:p>
          <a:p>
            <a:r>
              <a:rPr lang="en-US" dirty="0"/>
              <a:t>Do not communicate with anyone.</a:t>
            </a:r>
          </a:p>
          <a:p>
            <a:endParaRPr lang="en-US" dirty="0"/>
          </a:p>
          <a:p>
            <a:r>
              <a:rPr lang="en-US" dirty="0"/>
              <a:t>After the break, the proctor will resecure the test environment.</a:t>
            </a:r>
          </a:p>
          <a:p>
            <a:endParaRPr lang="en-US" dirty="0"/>
          </a:p>
          <a:p>
            <a:endParaRPr lang="en-US" dirty="0"/>
          </a:p>
          <a:p>
            <a:r>
              <a:rPr lang="en-US" dirty="0"/>
              <a:t>Drinks are permitted.</a:t>
            </a:r>
          </a:p>
          <a:p>
            <a:endParaRPr lang="en-US" dirty="0"/>
          </a:p>
          <a:p>
            <a:r>
              <a:rPr lang="en-US" dirty="0"/>
              <a:t>Be fully clothed as you would for an in-person test.</a:t>
            </a:r>
          </a:p>
          <a:p>
            <a:endParaRPr lang="en-US" dirty="0"/>
          </a:p>
        </p:txBody>
      </p:sp>
      <p:sp>
        <p:nvSpPr>
          <p:cNvPr id="4" name="Slide Number Placeholder 3">
            <a:extLst>
              <a:ext uri="{FF2B5EF4-FFF2-40B4-BE49-F238E27FC236}">
                <a16:creationId xmlns:a16="http://schemas.microsoft.com/office/drawing/2014/main" id="{812B343C-E339-43CB-34EA-A4A0FFA44009}"/>
              </a:ext>
            </a:extLst>
          </p:cNvPr>
          <p:cNvSpPr>
            <a:spLocks noGrp="1"/>
          </p:cNvSpPr>
          <p:nvPr>
            <p:ph type="sldNum" sz="quarter" idx="5"/>
          </p:nvPr>
        </p:nvSpPr>
        <p:spPr/>
        <p:txBody>
          <a:bodyPr/>
          <a:lstStyle/>
          <a:p>
            <a:fld id="{8B57357D-CA45-44AD-B094-A7B3217256BA}" type="slidenum">
              <a:rPr lang="en-US" smtClean="0"/>
              <a:t>25</a:t>
            </a:fld>
            <a:endParaRPr lang="en-US"/>
          </a:p>
        </p:txBody>
      </p:sp>
    </p:spTree>
    <p:extLst>
      <p:ext uri="{BB962C8B-B14F-4D97-AF65-F5344CB8AC3E}">
        <p14:creationId xmlns:p14="http://schemas.microsoft.com/office/powerpoint/2010/main" val="31277784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FC79A-38E0-F546-026A-54FEE0B3C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930BE-31BC-49ED-C89D-339C98046D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E4E2BC-9E61-82E4-7FD7-F4848CCFA7FB}"/>
              </a:ext>
            </a:extLst>
          </p:cNvPr>
          <p:cNvSpPr>
            <a:spLocks noGrp="1"/>
          </p:cNvSpPr>
          <p:nvPr>
            <p:ph type="body" idx="1"/>
          </p:nvPr>
        </p:nvSpPr>
        <p:spPr>
          <a:xfrm>
            <a:off x="701040" y="4473892"/>
            <a:ext cx="5608320" cy="4822508"/>
          </a:xfrm>
        </p:spPr>
        <p:txBody>
          <a:bodyPr/>
          <a:lstStyle/>
          <a:p>
            <a:r>
              <a:rPr lang="en-US" dirty="0"/>
              <a:t>Strictly not allowed during the test.</a:t>
            </a:r>
          </a:p>
          <a:p>
            <a:pPr>
              <a:lnSpc>
                <a:spcPct val="200000"/>
              </a:lnSpc>
            </a:pPr>
            <a:r>
              <a:rPr lang="en-US" dirty="0"/>
              <a:t>Food.</a:t>
            </a:r>
          </a:p>
          <a:p>
            <a:pPr>
              <a:lnSpc>
                <a:spcPct val="200000"/>
              </a:lnSpc>
            </a:pPr>
            <a:r>
              <a:rPr lang="en-US" dirty="0"/>
              <a:t>Smoking, vaping, dipping, chewing or any form of tobacco.</a:t>
            </a:r>
          </a:p>
          <a:p>
            <a:pPr>
              <a:lnSpc>
                <a:spcPct val="200000"/>
              </a:lnSpc>
            </a:pPr>
            <a:r>
              <a:rPr lang="en-US" dirty="0"/>
              <a:t>Writing instruments.</a:t>
            </a:r>
          </a:p>
          <a:p>
            <a:pPr>
              <a:lnSpc>
                <a:spcPct val="200000"/>
              </a:lnSpc>
            </a:pPr>
            <a:r>
              <a:rPr lang="en-US" dirty="0"/>
              <a:t>Paper.</a:t>
            </a:r>
          </a:p>
          <a:p>
            <a:pPr>
              <a:lnSpc>
                <a:spcPct val="200000"/>
              </a:lnSpc>
            </a:pPr>
            <a:r>
              <a:rPr lang="en-US" dirty="0">
                <a:solidFill>
                  <a:srgbClr val="000000"/>
                </a:solidFill>
                <a:latin typeface="Arial" panose="020B0604020202020204" pitchFamily="34" charset="0"/>
                <a:ea typeface="Urbanist"/>
                <a:cs typeface="Arial" panose="020B0604020202020204" pitchFamily="34" charset="0"/>
              </a:rPr>
              <a:t>Hats.</a:t>
            </a:r>
            <a:endParaRPr lang="en-US" dirty="0"/>
          </a:p>
          <a:p>
            <a:pPr>
              <a:lnSpc>
                <a:spcPct val="200000"/>
              </a:lnSpc>
            </a:pPr>
            <a:r>
              <a:rPr lang="en-US" dirty="0"/>
              <a:t>Sunglasses.</a:t>
            </a:r>
          </a:p>
          <a:p>
            <a:pPr>
              <a:lnSpc>
                <a:spcPct val="200000"/>
              </a:lnSpc>
            </a:pPr>
            <a:r>
              <a:rPr lang="en-US" dirty="0"/>
              <a:t>Watches.</a:t>
            </a:r>
          </a:p>
          <a:p>
            <a:pPr>
              <a:lnSpc>
                <a:spcPct val="200000"/>
              </a:lnSpc>
            </a:pPr>
            <a:r>
              <a:rPr lang="en-US" dirty="0"/>
              <a:t>Calculators.</a:t>
            </a:r>
          </a:p>
          <a:p>
            <a:pPr>
              <a:lnSpc>
                <a:spcPct val="200000"/>
              </a:lnSpc>
            </a:pPr>
            <a:r>
              <a:rPr lang="en-US" dirty="0"/>
              <a:t>Radio, TV,  or sound device in the background.</a:t>
            </a:r>
          </a:p>
          <a:p>
            <a:pPr>
              <a:lnSpc>
                <a:spcPct val="200000"/>
              </a:lnSpc>
            </a:pPr>
            <a:r>
              <a:rPr lang="en-US" dirty="0"/>
              <a:t>Copying, Recording, Photographing, or using another electronic device.</a:t>
            </a:r>
          </a:p>
          <a:p>
            <a:pPr>
              <a:lnSpc>
                <a:spcPct val="200000"/>
              </a:lnSpc>
              <a:spcAft>
                <a:spcPts val="600"/>
              </a:spcAft>
            </a:pPr>
            <a:r>
              <a:rPr lang="en-US" dirty="0">
                <a:solidFill>
                  <a:srgbClr val="000000"/>
                </a:solidFill>
                <a:latin typeface="Arial" panose="020B0604020202020204" pitchFamily="34" charset="0"/>
                <a:ea typeface="Urbanist"/>
                <a:cs typeface="Arial" panose="020B0604020202020204" pitchFamily="34" charset="0"/>
              </a:rPr>
              <a:t>Leaving your seat without permission.</a:t>
            </a:r>
            <a:endParaRPr lang="en-US" dirty="0"/>
          </a:p>
          <a:p>
            <a:r>
              <a:rPr lang="en-US" dirty="0">
                <a:solidFill>
                  <a:srgbClr val="000000"/>
                </a:solidFill>
                <a:latin typeface="Arial" panose="020B0604020202020204" pitchFamily="34" charset="0"/>
                <a:ea typeface="Urbanist"/>
                <a:cs typeface="Arial" panose="020B0604020202020204" pitchFamily="34" charset="0"/>
              </a:rPr>
              <a:t>Headphones, earbuds, or earplugs – (Hearing aids need an approved accommodation.)</a:t>
            </a:r>
          </a:p>
          <a:p>
            <a:endParaRPr lang="en-US" dirty="0"/>
          </a:p>
          <a:p>
            <a:endParaRPr lang="en-US" dirty="0"/>
          </a:p>
        </p:txBody>
      </p:sp>
      <p:sp>
        <p:nvSpPr>
          <p:cNvPr id="4" name="Slide Number Placeholder 3">
            <a:extLst>
              <a:ext uri="{FF2B5EF4-FFF2-40B4-BE49-F238E27FC236}">
                <a16:creationId xmlns:a16="http://schemas.microsoft.com/office/drawing/2014/main" id="{5E6DE76E-A626-6730-8F23-085603C730AB}"/>
              </a:ext>
            </a:extLst>
          </p:cNvPr>
          <p:cNvSpPr>
            <a:spLocks noGrp="1"/>
          </p:cNvSpPr>
          <p:nvPr>
            <p:ph type="sldNum" sz="quarter" idx="5"/>
          </p:nvPr>
        </p:nvSpPr>
        <p:spPr/>
        <p:txBody>
          <a:bodyPr/>
          <a:lstStyle/>
          <a:p>
            <a:fld id="{8B57357D-CA45-44AD-B094-A7B3217256BA}" type="slidenum">
              <a:rPr lang="en-US" smtClean="0"/>
              <a:t>26</a:t>
            </a:fld>
            <a:endParaRPr lang="en-US" dirty="0"/>
          </a:p>
        </p:txBody>
      </p:sp>
    </p:spTree>
    <p:extLst>
      <p:ext uri="{BB962C8B-B14F-4D97-AF65-F5344CB8AC3E}">
        <p14:creationId xmlns:p14="http://schemas.microsoft.com/office/powerpoint/2010/main" val="31415831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FC79A-38E0-F546-026A-54FEE0B3C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930BE-31BC-49ED-C89D-339C98046D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E4E2BC-9E61-82E4-7FD7-F4848CCFA7FB}"/>
              </a:ext>
            </a:extLst>
          </p:cNvPr>
          <p:cNvSpPr>
            <a:spLocks noGrp="1"/>
          </p:cNvSpPr>
          <p:nvPr>
            <p:ph type="body" idx="1"/>
          </p:nvPr>
        </p:nvSpPr>
        <p:spPr>
          <a:xfrm>
            <a:off x="718820" y="4519612"/>
            <a:ext cx="5608320" cy="3660458"/>
          </a:xfrm>
        </p:spPr>
        <p:txBody>
          <a:bodyPr/>
          <a:lstStyle/>
          <a:p>
            <a:r>
              <a:rPr lang="en-US" dirty="0"/>
              <a:t>A picture is worth a thousand words.</a:t>
            </a:r>
          </a:p>
          <a:p>
            <a:endParaRPr lang="en-US" dirty="0"/>
          </a:p>
          <a:p>
            <a:r>
              <a:rPr lang="en-US" dirty="0"/>
              <a:t>You will need to show your phone to the proctor. </a:t>
            </a:r>
          </a:p>
          <a:p>
            <a:endParaRPr lang="en-US" dirty="0"/>
          </a:p>
          <a:p>
            <a:r>
              <a:rPr lang="en-US" dirty="0"/>
              <a:t>You will be advised to place it out of reach and show the proctor where it is placed.</a:t>
            </a:r>
          </a:p>
        </p:txBody>
      </p:sp>
      <p:sp>
        <p:nvSpPr>
          <p:cNvPr id="4" name="Slide Number Placeholder 3">
            <a:extLst>
              <a:ext uri="{FF2B5EF4-FFF2-40B4-BE49-F238E27FC236}">
                <a16:creationId xmlns:a16="http://schemas.microsoft.com/office/drawing/2014/main" id="{5E6DE76E-A626-6730-8F23-085603C730AB}"/>
              </a:ext>
            </a:extLst>
          </p:cNvPr>
          <p:cNvSpPr>
            <a:spLocks noGrp="1"/>
          </p:cNvSpPr>
          <p:nvPr>
            <p:ph type="sldNum" sz="quarter" idx="5"/>
          </p:nvPr>
        </p:nvSpPr>
        <p:spPr/>
        <p:txBody>
          <a:bodyPr/>
          <a:lstStyle/>
          <a:p>
            <a:fld id="{8B57357D-CA45-44AD-B094-A7B3217256BA}" type="slidenum">
              <a:rPr lang="en-US" smtClean="0"/>
              <a:t>27</a:t>
            </a:fld>
            <a:endParaRPr lang="en-US"/>
          </a:p>
        </p:txBody>
      </p:sp>
    </p:spTree>
    <p:extLst>
      <p:ext uri="{BB962C8B-B14F-4D97-AF65-F5344CB8AC3E}">
        <p14:creationId xmlns:p14="http://schemas.microsoft.com/office/powerpoint/2010/main" val="30755346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845E3-884E-CA15-3472-06D1296F2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66052D-F7DB-60BB-52ED-7D353A3DB6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E34D26-5646-8144-C548-1CB656C84696}"/>
              </a:ext>
            </a:extLst>
          </p:cNvPr>
          <p:cNvSpPr>
            <a:spLocks noGrp="1"/>
          </p:cNvSpPr>
          <p:nvPr>
            <p:ph type="body" idx="1"/>
          </p:nvPr>
        </p:nvSpPr>
        <p:spPr>
          <a:xfrm>
            <a:off x="701040" y="4473892"/>
            <a:ext cx="5608320" cy="4243388"/>
          </a:xfrm>
        </p:spPr>
        <p:txBody>
          <a:bodyPr/>
          <a:lstStyle/>
          <a:p>
            <a:r>
              <a:rPr lang="en-US" dirty="0"/>
              <a:t>Notice the steps to access your test. Your username is found in the Schedule Email. It begins with a ‘C’ added to your CEO ID. </a:t>
            </a:r>
          </a:p>
          <a:p>
            <a:endParaRPr lang="en-US" dirty="0"/>
          </a:p>
          <a:p>
            <a:r>
              <a:rPr lang="en-US" dirty="0"/>
              <a:t>For example, if the CEO ID is</a:t>
            </a:r>
            <a:r>
              <a:rPr lang="en-US" sz="1700" dirty="0">
                <a:latin typeface="Angsana New" panose="02020603050405020304" pitchFamily="18" charset="-34"/>
                <a:cs typeface="Angsana New" panose="02020603050405020304" pitchFamily="18" charset="-34"/>
              </a:rPr>
              <a:t> </a:t>
            </a:r>
            <a:r>
              <a:rPr lang="en-US" sz="1700" dirty="0">
                <a:latin typeface="Georgia Pro" panose="02040502050405020303" pitchFamily="18" charset="0"/>
                <a:cs typeface="Angsana New" panose="02020603050405020304" pitchFamily="18" charset="-34"/>
              </a:rPr>
              <a:t>12354</a:t>
            </a:r>
            <a:r>
              <a:rPr lang="en-US" sz="1700" dirty="0">
                <a:latin typeface="Angsana New" panose="02020603050405020304" pitchFamily="18" charset="-34"/>
                <a:cs typeface="Angsana New" panose="02020603050405020304" pitchFamily="18" charset="-34"/>
              </a:rPr>
              <a:t>, </a:t>
            </a:r>
            <a:r>
              <a:rPr lang="en-US" dirty="0"/>
              <a:t>then the username for QUEST would be</a:t>
            </a:r>
          </a:p>
          <a:p>
            <a:endParaRPr lang="en-US" dirty="0"/>
          </a:p>
          <a:p>
            <a:r>
              <a:rPr lang="en-US" sz="2400" dirty="0">
                <a:latin typeface="Georgia Pro" panose="02040502050405020303" pitchFamily="18" charset="0"/>
                <a:cs typeface="Angsana New" panose="02020603050405020304" pitchFamily="18" charset="-34"/>
              </a:rPr>
              <a:t>C12354.</a:t>
            </a:r>
          </a:p>
          <a:p>
            <a:endParaRPr lang="en-US" sz="1400" dirty="0">
              <a:latin typeface="Calibri" panose="020F0502020204030204" pitchFamily="34" charset="0"/>
              <a:ea typeface="Calibri" panose="020F0502020204030204" pitchFamily="34" charset="0"/>
              <a:cs typeface="Calibri" panose="020F0502020204030204" pitchFamily="34" charset="0"/>
            </a:endParaRPr>
          </a:p>
          <a:p>
            <a:r>
              <a:rPr lang="en-US" sz="1400" dirty="0">
                <a:latin typeface="Calibri" panose="020F0502020204030204" pitchFamily="34" charset="0"/>
                <a:ea typeface="Calibri" panose="020F0502020204030204" pitchFamily="34" charset="0"/>
                <a:cs typeface="Calibri" panose="020F0502020204030204" pitchFamily="34" charset="0"/>
              </a:rPr>
              <a:t>Look at the last screenshot.</a:t>
            </a:r>
          </a:p>
          <a:p>
            <a:endParaRPr lang="en-US" sz="1400" dirty="0">
              <a:latin typeface="Calibri" panose="020F0502020204030204" pitchFamily="34" charset="0"/>
              <a:ea typeface="Calibri" panose="020F0502020204030204" pitchFamily="34" charset="0"/>
              <a:cs typeface="Calibri" panose="020F0502020204030204" pitchFamily="34" charset="0"/>
            </a:endParaRPr>
          </a:p>
          <a:p>
            <a:r>
              <a:rPr lang="en-US" sz="1400" dirty="0">
                <a:latin typeface="Calibri" panose="020F0502020204030204" pitchFamily="34" charset="0"/>
                <a:ea typeface="Calibri" panose="020F0502020204030204" pitchFamily="34" charset="0"/>
                <a:cs typeface="Calibri" panose="020F0502020204030204" pitchFamily="34" charset="0"/>
              </a:rPr>
              <a:t>The calendar icon will change to a play button 5 minutes before the appointment time. </a:t>
            </a:r>
          </a:p>
          <a:p>
            <a:endParaRPr lang="en-US" sz="1400" dirty="0">
              <a:latin typeface="Calibri" panose="020F0502020204030204" pitchFamily="34" charset="0"/>
              <a:ea typeface="Calibri" panose="020F0502020204030204" pitchFamily="34" charset="0"/>
              <a:cs typeface="Calibri" panose="020F0502020204030204" pitchFamily="34" charset="0"/>
            </a:endParaRPr>
          </a:p>
          <a:p>
            <a:r>
              <a:rPr lang="en-US" sz="1400" dirty="0">
                <a:latin typeface="Calibri" panose="020F0502020204030204" pitchFamily="34" charset="0"/>
                <a:ea typeface="Calibri" panose="020F0502020204030204" pitchFamily="34" charset="0"/>
                <a:cs typeface="Calibri" panose="020F0502020204030204" pitchFamily="34" charset="0"/>
              </a:rPr>
              <a:t>When you see the play button, you may click on it to begin the process for the test.</a:t>
            </a:r>
          </a:p>
        </p:txBody>
      </p:sp>
      <p:sp>
        <p:nvSpPr>
          <p:cNvPr id="4" name="Slide Number Placeholder 3">
            <a:extLst>
              <a:ext uri="{FF2B5EF4-FFF2-40B4-BE49-F238E27FC236}">
                <a16:creationId xmlns:a16="http://schemas.microsoft.com/office/drawing/2014/main" id="{37582E24-C522-B952-4205-1F4A30B713C8}"/>
              </a:ext>
            </a:extLst>
          </p:cNvPr>
          <p:cNvSpPr>
            <a:spLocks noGrp="1"/>
          </p:cNvSpPr>
          <p:nvPr>
            <p:ph type="sldNum" sz="quarter" idx="5"/>
          </p:nvPr>
        </p:nvSpPr>
        <p:spPr/>
        <p:txBody>
          <a:bodyPr/>
          <a:lstStyle/>
          <a:p>
            <a:fld id="{8B57357D-CA45-44AD-B094-A7B3217256BA}" type="slidenum">
              <a:rPr lang="en-US" smtClean="0"/>
              <a:t>28</a:t>
            </a:fld>
            <a:endParaRPr lang="en-US"/>
          </a:p>
        </p:txBody>
      </p:sp>
    </p:spTree>
    <p:extLst>
      <p:ext uri="{BB962C8B-B14F-4D97-AF65-F5344CB8AC3E}">
        <p14:creationId xmlns:p14="http://schemas.microsoft.com/office/powerpoint/2010/main" val="33860420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74BF5-2CF4-8311-875E-6648F8257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76B395-8EBD-331D-D399-87700D48A2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8A07EE-7513-FC3A-5A47-8BAE652B0DD8}"/>
              </a:ext>
            </a:extLst>
          </p:cNvPr>
          <p:cNvSpPr>
            <a:spLocks noGrp="1"/>
          </p:cNvSpPr>
          <p:nvPr>
            <p:ph type="body" idx="1"/>
          </p:nvPr>
        </p:nvSpPr>
        <p:spPr/>
        <p:txBody>
          <a:bodyPr/>
          <a:lstStyle/>
          <a:p>
            <a:r>
              <a:rPr lang="en-US" dirty="0"/>
              <a:t>Notice the second and third pictures allow movement of the head and eyes within the red triangle parameters.</a:t>
            </a:r>
          </a:p>
          <a:p>
            <a:endParaRPr lang="en-US" dirty="0"/>
          </a:p>
          <a:p>
            <a:r>
              <a:rPr lang="en-US" dirty="0"/>
              <a:t>Do not look around during the test as it will lead the proctor to believe you may be looking at information pertaining to the test which would be considered Cheating.</a:t>
            </a:r>
          </a:p>
          <a:p>
            <a:endParaRPr lang="en-US" dirty="0"/>
          </a:p>
          <a:p>
            <a:r>
              <a:rPr lang="en-US" dirty="0"/>
              <a:t>Your face from chin to forehead must always be in camera view.</a:t>
            </a:r>
          </a:p>
          <a:p>
            <a:endParaRPr lang="en-US" dirty="0"/>
          </a:p>
          <a:p>
            <a:r>
              <a:rPr lang="en-US" dirty="0"/>
              <a:t>Any other movement will be flagged and, if the behavior continues, the proctor may stop the test. If the test is stopped for this behavior, you will forfeit this attempt, the test fee, and may not be allowed to retest. </a:t>
            </a:r>
          </a:p>
        </p:txBody>
      </p:sp>
      <p:sp>
        <p:nvSpPr>
          <p:cNvPr id="4" name="Slide Number Placeholder 3">
            <a:extLst>
              <a:ext uri="{FF2B5EF4-FFF2-40B4-BE49-F238E27FC236}">
                <a16:creationId xmlns:a16="http://schemas.microsoft.com/office/drawing/2014/main" id="{652EA78F-DB13-D3F6-44CA-BD8BF8ECFD74}"/>
              </a:ext>
            </a:extLst>
          </p:cNvPr>
          <p:cNvSpPr>
            <a:spLocks noGrp="1"/>
          </p:cNvSpPr>
          <p:nvPr>
            <p:ph type="sldNum" sz="quarter" idx="5"/>
          </p:nvPr>
        </p:nvSpPr>
        <p:spPr/>
        <p:txBody>
          <a:bodyPr/>
          <a:lstStyle/>
          <a:p>
            <a:fld id="{8B57357D-CA45-44AD-B094-A7B3217256BA}" type="slidenum">
              <a:rPr lang="en-US" smtClean="0"/>
              <a:t>29</a:t>
            </a:fld>
            <a:endParaRPr lang="en-US"/>
          </a:p>
        </p:txBody>
      </p:sp>
    </p:spTree>
    <p:extLst>
      <p:ext uri="{BB962C8B-B14F-4D97-AF65-F5344CB8AC3E}">
        <p14:creationId xmlns:p14="http://schemas.microsoft.com/office/powerpoint/2010/main" val="194556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a:xfrm>
            <a:off x="717550" y="4519612"/>
            <a:ext cx="5608320" cy="3825156"/>
          </a:xfrm>
        </p:spPr>
        <p:txBody>
          <a:bodyPr/>
          <a:lstStyle/>
          <a:p>
            <a:r>
              <a:rPr lang="en-US" dirty="0"/>
              <a:t>The North Carolina Code Officials</a:t>
            </a:r>
            <a:r>
              <a:rPr lang="en-US" baseline="0" dirty="0"/>
              <a:t> Qualification Board </a:t>
            </a:r>
            <a:r>
              <a:rPr lang="en-US" dirty="0"/>
              <a:t>contracted with Questionmark to manage the Office of State Fire Marshal QUEST testing process.</a:t>
            </a:r>
          </a:p>
          <a:p>
            <a:endParaRPr lang="en-US" dirty="0"/>
          </a:p>
          <a:p>
            <a:r>
              <a:rPr lang="en-US" dirty="0"/>
              <a:t>This process is remote, on-line, and live-proctored.</a:t>
            </a:r>
          </a:p>
          <a:p>
            <a:endParaRPr lang="en-US" dirty="0"/>
          </a:p>
          <a:p>
            <a:r>
              <a:rPr lang="en-US" dirty="0"/>
              <a:t>Remote includes a secure, stable internet connection. A private room which may be in your home.</a:t>
            </a:r>
          </a:p>
          <a:p>
            <a:endParaRPr lang="en-US" dirty="0"/>
          </a:p>
          <a:p>
            <a:r>
              <a:rPr lang="en-US" dirty="0"/>
              <a:t>On-line includes either a desktop or laptop computer. Notice that tablets, iPads, Chromebooks, phones and any other electronic device may not be used.</a:t>
            </a:r>
          </a:p>
          <a:p>
            <a:endParaRPr lang="en-US" dirty="0"/>
          </a:p>
          <a:p>
            <a:r>
              <a:rPr lang="en-US" dirty="0"/>
              <a:t>A live proctor will check your ID, be sure the registered name and the ID are the same. </a:t>
            </a:r>
          </a:p>
          <a:p>
            <a:endParaRPr lang="en-US" dirty="0"/>
          </a:p>
          <a:p>
            <a:r>
              <a:rPr lang="en-US" dirty="0"/>
              <a:t>If you have accommodations, you will be notified by the proctor.</a:t>
            </a:r>
          </a:p>
          <a:p>
            <a:endParaRPr lang="en-US" dirty="0"/>
          </a:p>
          <a:p>
            <a:r>
              <a:rPr lang="en-US" dirty="0"/>
              <a:t>You will follow directions on the screen and then the proctor will provide some additional instructions through the integrated chat feature. </a:t>
            </a:r>
          </a:p>
          <a:p>
            <a:endParaRPr lang="en-US" dirty="0"/>
          </a:p>
          <a:p>
            <a:r>
              <a:rPr lang="en-US" dirty="0"/>
              <a:t>A proctor will observe you throughout the test.</a:t>
            </a:r>
          </a:p>
        </p:txBody>
      </p:sp>
      <p:sp>
        <p:nvSpPr>
          <p:cNvPr id="4" name="Slide Number Placeholder 3"/>
          <p:cNvSpPr>
            <a:spLocks noGrp="1"/>
          </p:cNvSpPr>
          <p:nvPr>
            <p:ph type="sldNum" sz="quarter" idx="5"/>
          </p:nvPr>
        </p:nvSpPr>
        <p:spPr/>
        <p:txBody>
          <a:bodyPr/>
          <a:lstStyle/>
          <a:p>
            <a:fld id="{8B57357D-CA45-44AD-B094-A7B3217256BA}" type="slidenum">
              <a:rPr lang="en-US" smtClean="0"/>
              <a:t>3</a:t>
            </a:fld>
            <a:endParaRPr lang="en-US"/>
          </a:p>
        </p:txBody>
      </p:sp>
    </p:spTree>
    <p:extLst>
      <p:ext uri="{BB962C8B-B14F-4D97-AF65-F5344CB8AC3E}">
        <p14:creationId xmlns:p14="http://schemas.microsoft.com/office/powerpoint/2010/main" val="41742795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6EC72-A8EB-7D71-1A6A-A6EE455F01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67CB0-89E6-B7A0-06CE-0B46A07E91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537B54-882F-C2FF-7774-90E756E09853}"/>
              </a:ext>
            </a:extLst>
          </p:cNvPr>
          <p:cNvSpPr>
            <a:spLocks noGrp="1"/>
          </p:cNvSpPr>
          <p:nvPr>
            <p:ph type="body" idx="1"/>
          </p:nvPr>
        </p:nvSpPr>
        <p:spPr/>
        <p:txBody>
          <a:bodyPr/>
          <a:lstStyle/>
          <a:p>
            <a:r>
              <a:rPr lang="en-US" dirty="0"/>
              <a:t>If you are aware of technical issues prior to taking the test, reschedule until the issues are resolved.</a:t>
            </a:r>
          </a:p>
          <a:p>
            <a:endParaRPr lang="en-US" dirty="0"/>
          </a:p>
          <a:p>
            <a:r>
              <a:rPr lang="en-US" dirty="0"/>
              <a:t>Neither proctors nor technicians will uninstall any applications or programs.</a:t>
            </a:r>
          </a:p>
          <a:p>
            <a:endParaRPr lang="en-US" dirty="0"/>
          </a:p>
          <a:p>
            <a:r>
              <a:rPr lang="en-US" dirty="0"/>
              <a:t>If you experience technical difficulties during the test, a technician will be alerted to work with you for a solution.</a:t>
            </a:r>
          </a:p>
          <a:p>
            <a:endParaRPr lang="en-US" dirty="0"/>
          </a:p>
          <a:p>
            <a:r>
              <a:rPr lang="en-US" dirty="0"/>
              <a:t>Often there is a delay for a technician to be connected.</a:t>
            </a:r>
          </a:p>
          <a:p>
            <a:endParaRPr lang="en-US" dirty="0"/>
          </a:p>
          <a:p>
            <a:r>
              <a:rPr lang="en-US" dirty="0"/>
              <a:t>Please be patient and know that everyone is working in your best interest.</a:t>
            </a:r>
          </a:p>
          <a:p>
            <a:endParaRPr lang="en-US" dirty="0"/>
          </a:p>
          <a:p>
            <a:r>
              <a:rPr lang="en-US" dirty="0"/>
              <a:t>If no resolution is possible within 20 minutes, the test will be stopped OSFM staff will be notified.</a:t>
            </a:r>
          </a:p>
          <a:p>
            <a:endParaRPr lang="en-US" dirty="0"/>
          </a:p>
        </p:txBody>
      </p:sp>
      <p:sp>
        <p:nvSpPr>
          <p:cNvPr id="4" name="Slide Number Placeholder 3">
            <a:extLst>
              <a:ext uri="{FF2B5EF4-FFF2-40B4-BE49-F238E27FC236}">
                <a16:creationId xmlns:a16="http://schemas.microsoft.com/office/drawing/2014/main" id="{D5B14A28-DCC8-7FC9-E462-A695A00D75F6}"/>
              </a:ext>
            </a:extLst>
          </p:cNvPr>
          <p:cNvSpPr>
            <a:spLocks noGrp="1"/>
          </p:cNvSpPr>
          <p:nvPr>
            <p:ph type="sldNum" sz="quarter" idx="5"/>
          </p:nvPr>
        </p:nvSpPr>
        <p:spPr/>
        <p:txBody>
          <a:bodyPr/>
          <a:lstStyle/>
          <a:p>
            <a:fld id="{8B57357D-CA45-44AD-B094-A7B3217256BA}" type="slidenum">
              <a:rPr lang="en-US" smtClean="0"/>
              <a:t>30</a:t>
            </a:fld>
            <a:endParaRPr lang="en-US"/>
          </a:p>
        </p:txBody>
      </p:sp>
    </p:spTree>
    <p:extLst>
      <p:ext uri="{BB962C8B-B14F-4D97-AF65-F5344CB8AC3E}">
        <p14:creationId xmlns:p14="http://schemas.microsoft.com/office/powerpoint/2010/main" val="34658806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52304-E1DC-4CB2-25B9-70A84C6EB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202F1-01C8-18FD-6376-6E7B10EB6C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904D3B-DE5E-46B3-D383-A843CF1DA083}"/>
              </a:ext>
            </a:extLst>
          </p:cNvPr>
          <p:cNvSpPr>
            <a:spLocks noGrp="1"/>
          </p:cNvSpPr>
          <p:nvPr>
            <p:ph type="body" idx="1"/>
          </p:nvPr>
        </p:nvSpPr>
        <p:spPr>
          <a:xfrm>
            <a:off x="701040" y="4473891"/>
            <a:ext cx="5608320" cy="3917633"/>
          </a:xfrm>
        </p:spPr>
        <p:txBody>
          <a:bodyPr/>
          <a:lstStyle/>
          <a:p>
            <a:endParaRPr lang="en-US" dirty="0"/>
          </a:p>
          <a:p>
            <a:r>
              <a:rPr lang="en-US" dirty="0"/>
              <a:t>When you pass the test with a 70% or greater, you will be notified on the screen and sent an email.</a:t>
            </a:r>
          </a:p>
          <a:p>
            <a:endParaRPr lang="en-US" dirty="0"/>
          </a:p>
          <a:p>
            <a:r>
              <a:rPr lang="en-US" dirty="0"/>
              <a:t>Within 24 hours, your passing notice will be available in the COQB Database.</a:t>
            </a:r>
          </a:p>
          <a:p>
            <a:endParaRPr lang="en-US" dirty="0"/>
          </a:p>
          <a:p>
            <a:r>
              <a:rPr lang="en-US" dirty="0"/>
              <a:t>You will not see or be able to receive your actual score, per policy.</a:t>
            </a:r>
          </a:p>
          <a:p>
            <a:endParaRPr lang="en-US" dirty="0"/>
          </a:p>
          <a:p>
            <a:r>
              <a:rPr lang="en-US" dirty="0"/>
              <a:t>Certificates are printed and mailed on Mondays.</a:t>
            </a:r>
          </a:p>
          <a:p>
            <a:endParaRPr lang="en-US" dirty="0"/>
          </a:p>
          <a:p>
            <a:endParaRPr lang="en-US" dirty="0"/>
          </a:p>
          <a:p>
            <a:r>
              <a:rPr lang="en-US" dirty="0"/>
              <a:t>If you do not pass the test, you will be notified on the screen, and an email will be sent with a coaching report which will include your score.</a:t>
            </a:r>
          </a:p>
          <a:p>
            <a:endParaRPr lang="en-US" dirty="0"/>
          </a:p>
          <a:p>
            <a:r>
              <a:rPr lang="en-US" dirty="0"/>
              <a:t>Per general statute, you must wait 30 days to retake the test.</a:t>
            </a:r>
          </a:p>
          <a:p>
            <a:endParaRPr lang="en-US" dirty="0"/>
          </a:p>
          <a:p>
            <a:r>
              <a:rPr lang="en-US" dirty="0"/>
              <a:t>Within 24 hours, your grade will be posted in the COQB Database.</a:t>
            </a:r>
          </a:p>
          <a:p>
            <a:endParaRPr lang="en-US" dirty="0"/>
          </a:p>
          <a:p>
            <a:r>
              <a:rPr lang="en-US" dirty="0"/>
              <a:t>If you have another attempt, you will be sent a Purchase Email.</a:t>
            </a:r>
          </a:p>
          <a:p>
            <a:endParaRPr lang="en-US" dirty="0"/>
          </a:p>
          <a:p>
            <a:r>
              <a:rPr lang="en-US" dirty="0"/>
              <a:t>The available dates will begin 30 days from your last test date.</a:t>
            </a:r>
          </a:p>
          <a:p>
            <a:endParaRPr lang="en-US" dirty="0"/>
          </a:p>
          <a:p>
            <a:endParaRPr lang="en-US" dirty="0"/>
          </a:p>
        </p:txBody>
      </p:sp>
      <p:sp>
        <p:nvSpPr>
          <p:cNvPr id="4" name="Slide Number Placeholder 3">
            <a:extLst>
              <a:ext uri="{FF2B5EF4-FFF2-40B4-BE49-F238E27FC236}">
                <a16:creationId xmlns:a16="http://schemas.microsoft.com/office/drawing/2014/main" id="{0CB22218-4DC9-1E1D-2791-401D60A23237}"/>
              </a:ext>
            </a:extLst>
          </p:cNvPr>
          <p:cNvSpPr>
            <a:spLocks noGrp="1"/>
          </p:cNvSpPr>
          <p:nvPr>
            <p:ph type="sldNum" sz="quarter" idx="5"/>
          </p:nvPr>
        </p:nvSpPr>
        <p:spPr/>
        <p:txBody>
          <a:bodyPr/>
          <a:lstStyle/>
          <a:p>
            <a:fld id="{8B57357D-CA45-44AD-B094-A7B3217256BA}" type="slidenum">
              <a:rPr lang="en-US" smtClean="0"/>
              <a:t>31</a:t>
            </a:fld>
            <a:endParaRPr lang="en-US"/>
          </a:p>
        </p:txBody>
      </p:sp>
    </p:spTree>
    <p:extLst>
      <p:ext uri="{BB962C8B-B14F-4D97-AF65-F5344CB8AC3E}">
        <p14:creationId xmlns:p14="http://schemas.microsoft.com/office/powerpoint/2010/main" val="18282855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FF066-BDE4-B8C9-2A9E-F90607EE60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96D49-502F-7D26-9F24-124C9EB6EE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A1CA28-F256-1FE5-128F-F6BC4B04D730}"/>
              </a:ext>
            </a:extLst>
          </p:cNvPr>
          <p:cNvSpPr>
            <a:spLocks noGrp="1"/>
          </p:cNvSpPr>
          <p:nvPr>
            <p:ph type="body" idx="1"/>
          </p:nvPr>
        </p:nvSpPr>
        <p:spPr/>
        <p:txBody>
          <a:bodyPr/>
          <a:lstStyle/>
          <a:p>
            <a:r>
              <a:rPr lang="en-US" dirty="0"/>
              <a:t>If you fail the trade test, you will receive a Coaching Report.</a:t>
            </a:r>
          </a:p>
          <a:p>
            <a:endParaRPr lang="en-US" dirty="0"/>
          </a:p>
          <a:p>
            <a:r>
              <a:rPr lang="en-US" dirty="0"/>
              <a:t>The report is designed to identify areas where further study may be needed.</a:t>
            </a:r>
          </a:p>
          <a:p>
            <a:endParaRPr lang="en-US" dirty="0"/>
          </a:p>
          <a:p>
            <a:r>
              <a:rPr lang="en-US" dirty="0"/>
              <a:t>The report displays the number of questions answered correctly out of the total number of questions in the content area.</a:t>
            </a:r>
          </a:p>
          <a:p>
            <a:endParaRPr lang="en-US" dirty="0"/>
          </a:p>
          <a:p>
            <a:r>
              <a:rPr lang="en-US" dirty="0"/>
              <a:t>It may be used to identify areas for further study.</a:t>
            </a:r>
          </a:p>
          <a:p>
            <a:endParaRPr lang="en-US" dirty="0"/>
          </a:p>
          <a:p>
            <a:r>
              <a:rPr lang="en-US" dirty="0"/>
              <a:t>In this example, the test taker correctly answered 22 out of the 64 test items in the NCFC - Building and Equipment Design Features.</a:t>
            </a:r>
          </a:p>
          <a:p>
            <a:endParaRPr lang="en-US" dirty="0"/>
          </a:p>
          <a:p>
            <a:r>
              <a:rPr lang="en-US" dirty="0"/>
              <a:t>If you don’t receive it within 24 hours, check your spam and junk folders.</a:t>
            </a:r>
          </a:p>
        </p:txBody>
      </p:sp>
      <p:sp>
        <p:nvSpPr>
          <p:cNvPr id="4" name="Slide Number Placeholder 3">
            <a:extLst>
              <a:ext uri="{FF2B5EF4-FFF2-40B4-BE49-F238E27FC236}">
                <a16:creationId xmlns:a16="http://schemas.microsoft.com/office/drawing/2014/main" id="{88FEA653-67C2-64A6-EA72-FE98833DAA48}"/>
              </a:ext>
            </a:extLst>
          </p:cNvPr>
          <p:cNvSpPr>
            <a:spLocks noGrp="1"/>
          </p:cNvSpPr>
          <p:nvPr>
            <p:ph type="sldNum" sz="quarter" idx="5"/>
          </p:nvPr>
        </p:nvSpPr>
        <p:spPr/>
        <p:txBody>
          <a:bodyPr/>
          <a:lstStyle/>
          <a:p>
            <a:fld id="{8B57357D-CA45-44AD-B094-A7B3217256BA}" type="slidenum">
              <a:rPr lang="en-US" smtClean="0"/>
              <a:t>32</a:t>
            </a:fld>
            <a:endParaRPr lang="en-US"/>
          </a:p>
        </p:txBody>
      </p:sp>
    </p:spTree>
    <p:extLst>
      <p:ext uri="{BB962C8B-B14F-4D97-AF65-F5344CB8AC3E}">
        <p14:creationId xmlns:p14="http://schemas.microsoft.com/office/powerpoint/2010/main" val="37022747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4DF2D-97F1-F34F-E478-BBEFE21DA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4AFC4-620D-90D9-CB0D-4BD4702C33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C98BB5-A9F0-5A66-46D5-B5503F925A76}"/>
              </a:ext>
            </a:extLst>
          </p:cNvPr>
          <p:cNvSpPr>
            <a:spLocks noGrp="1"/>
          </p:cNvSpPr>
          <p:nvPr>
            <p:ph type="body" idx="1"/>
          </p:nvPr>
        </p:nvSpPr>
        <p:spPr/>
        <p:txBody>
          <a:bodyPr/>
          <a:lstStyle/>
          <a:p>
            <a:r>
              <a:rPr lang="en-US" dirty="0"/>
              <a:t>The CIB is several pages because it includes screenshots of every screen you will see, every email you will receive, and detailed instructions for each step of the process.</a:t>
            </a:r>
          </a:p>
          <a:p>
            <a:endParaRPr lang="en-US" dirty="0"/>
          </a:p>
          <a:p>
            <a:endParaRPr lang="en-US" dirty="0"/>
          </a:p>
          <a:p>
            <a:endParaRPr lang="en-US" dirty="0"/>
          </a:p>
          <a:p>
            <a:r>
              <a:rPr lang="en-US" dirty="0"/>
              <a:t>This presentation is an overview and does not replace reading the CIB.</a:t>
            </a:r>
          </a:p>
          <a:p>
            <a:endParaRPr lang="en-US" dirty="0"/>
          </a:p>
          <a:p>
            <a:r>
              <a:rPr lang="en-US" dirty="0"/>
              <a:t>Make sure you have read the CIB thoroughly.</a:t>
            </a:r>
          </a:p>
        </p:txBody>
      </p:sp>
      <p:sp>
        <p:nvSpPr>
          <p:cNvPr id="4" name="Slide Number Placeholder 3">
            <a:extLst>
              <a:ext uri="{FF2B5EF4-FFF2-40B4-BE49-F238E27FC236}">
                <a16:creationId xmlns:a16="http://schemas.microsoft.com/office/drawing/2014/main" id="{66EDD168-D3F5-2872-2EA2-6C33C6147204}"/>
              </a:ext>
            </a:extLst>
          </p:cNvPr>
          <p:cNvSpPr>
            <a:spLocks noGrp="1"/>
          </p:cNvSpPr>
          <p:nvPr>
            <p:ph type="sldNum" sz="quarter" idx="5"/>
          </p:nvPr>
        </p:nvSpPr>
        <p:spPr/>
        <p:txBody>
          <a:bodyPr/>
          <a:lstStyle/>
          <a:p>
            <a:fld id="{8B57357D-CA45-44AD-B094-A7B3217256BA}" type="slidenum">
              <a:rPr lang="en-US" smtClean="0"/>
              <a:t>33</a:t>
            </a:fld>
            <a:endParaRPr lang="en-US"/>
          </a:p>
        </p:txBody>
      </p:sp>
    </p:spTree>
    <p:extLst>
      <p:ext uri="{BB962C8B-B14F-4D97-AF65-F5344CB8AC3E}">
        <p14:creationId xmlns:p14="http://schemas.microsoft.com/office/powerpoint/2010/main" val="2814110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49195-BFB0-1D14-ED08-54F269F84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86CDA-CCC5-F217-C20E-418232BEEB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54BDF4B-CCD4-5E7C-A228-CF58B3A4F96A}"/>
              </a:ext>
            </a:extLst>
          </p:cNvPr>
          <p:cNvSpPr>
            <a:spLocks noGrp="1"/>
          </p:cNvSpPr>
          <p:nvPr>
            <p:ph type="body" idx="1"/>
          </p:nvPr>
        </p:nvSpPr>
        <p:spPr/>
        <p:txBody>
          <a:bodyPr/>
          <a:lstStyle/>
          <a:p>
            <a:r>
              <a:rPr lang="en-US" dirty="0"/>
              <a:t>Legal warning</a:t>
            </a:r>
          </a:p>
          <a:p>
            <a:endParaRPr lang="en-US" dirty="0"/>
          </a:p>
          <a:p>
            <a:r>
              <a:rPr lang="en-US" dirty="0"/>
              <a:t>All examination materials, including test questions and test items, are the sole property of the North Carolina Home Inspector Licensure Board and are confidential. </a:t>
            </a:r>
          </a:p>
          <a:p>
            <a:endParaRPr lang="en-US" dirty="0"/>
          </a:p>
          <a:p>
            <a:r>
              <a:rPr lang="en-US" dirty="0"/>
              <a:t>No test items or examination content may be copied, reproduced, retained, disclosed, transmitted, or shared during or after the examination.</a:t>
            </a:r>
          </a:p>
          <a:p>
            <a:r>
              <a:rPr lang="en-US" dirty="0"/>
              <a:t> </a:t>
            </a:r>
          </a:p>
          <a:p>
            <a:r>
              <a:rPr lang="en-US" dirty="0"/>
              <a:t>Any examinee who is found or suspected to have harvested, copied, shared, disclosed, or otherwise misappropriated examination content; released confidential examination materials; or engaged in fraudulent or improper testing practices may be reported to the Board for investigation. </a:t>
            </a:r>
          </a:p>
          <a:p>
            <a:endParaRPr lang="en-US" dirty="0"/>
          </a:p>
          <a:p>
            <a:r>
              <a:rPr lang="en-US" dirty="0"/>
              <a:t>Such conduct may result in disciplinary action, including denial of an application, suspension or revocation of a license, civil penalties as authorized by law, and referral to appropriate authorities for criminal investigation or prosecution.</a:t>
            </a:r>
          </a:p>
          <a:p>
            <a:endParaRPr lang="en-US" dirty="0"/>
          </a:p>
        </p:txBody>
      </p:sp>
      <p:sp>
        <p:nvSpPr>
          <p:cNvPr id="4" name="Slide Number Placeholder 3">
            <a:extLst>
              <a:ext uri="{FF2B5EF4-FFF2-40B4-BE49-F238E27FC236}">
                <a16:creationId xmlns:a16="http://schemas.microsoft.com/office/drawing/2014/main" id="{A418331F-A564-0A05-F11B-15B58E910CC3}"/>
              </a:ext>
            </a:extLst>
          </p:cNvPr>
          <p:cNvSpPr>
            <a:spLocks noGrp="1"/>
          </p:cNvSpPr>
          <p:nvPr>
            <p:ph type="sldNum" sz="quarter" idx="5"/>
          </p:nvPr>
        </p:nvSpPr>
        <p:spPr/>
        <p:txBody>
          <a:bodyPr/>
          <a:lstStyle/>
          <a:p>
            <a:fld id="{8B57357D-CA45-44AD-B094-A7B3217256BA}" type="slidenum">
              <a:rPr lang="en-US" smtClean="0"/>
              <a:t>34</a:t>
            </a:fld>
            <a:endParaRPr lang="en-US"/>
          </a:p>
        </p:txBody>
      </p:sp>
    </p:spTree>
    <p:extLst>
      <p:ext uri="{BB962C8B-B14F-4D97-AF65-F5344CB8AC3E}">
        <p14:creationId xmlns:p14="http://schemas.microsoft.com/office/powerpoint/2010/main" val="22369804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2B0FB-7FB3-6181-97A3-C5EB0F4F0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6BA3D5-03A4-0DA3-4B82-8CF423CA6D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AAC16B-2E2B-411F-5E52-C5DFB0AB1377}"/>
              </a:ext>
            </a:extLst>
          </p:cNvPr>
          <p:cNvSpPr>
            <a:spLocks noGrp="1"/>
          </p:cNvSpPr>
          <p:nvPr>
            <p:ph type="body" idx="1"/>
          </p:nvPr>
        </p:nvSpPr>
        <p:spPr/>
        <p:txBody>
          <a:bodyPr/>
          <a:lstStyle/>
          <a:p>
            <a:r>
              <a:rPr lang="en-US" dirty="0"/>
              <a:t>If you need support, we have divided the topics based on the email addresses.</a:t>
            </a:r>
          </a:p>
          <a:p>
            <a:endParaRPr lang="en-US" dirty="0"/>
          </a:p>
          <a:p>
            <a:r>
              <a:rPr lang="en-US" dirty="0"/>
              <a:t>You will receive a card with contact information from your instructor.</a:t>
            </a:r>
          </a:p>
          <a:p>
            <a:endParaRPr lang="en-US" dirty="0"/>
          </a:p>
          <a:p>
            <a:r>
              <a:rPr lang="en-US" dirty="0"/>
              <a:t>Thank you for your attention!</a:t>
            </a:r>
          </a:p>
        </p:txBody>
      </p:sp>
      <p:sp>
        <p:nvSpPr>
          <p:cNvPr id="4" name="Slide Number Placeholder 3">
            <a:extLst>
              <a:ext uri="{FF2B5EF4-FFF2-40B4-BE49-F238E27FC236}">
                <a16:creationId xmlns:a16="http://schemas.microsoft.com/office/drawing/2014/main" id="{5A203233-5AC7-0C40-3CA0-EB0D3B9F4BDF}"/>
              </a:ext>
            </a:extLst>
          </p:cNvPr>
          <p:cNvSpPr>
            <a:spLocks noGrp="1"/>
          </p:cNvSpPr>
          <p:nvPr>
            <p:ph type="sldNum" sz="quarter" idx="5"/>
          </p:nvPr>
        </p:nvSpPr>
        <p:spPr/>
        <p:txBody>
          <a:bodyPr/>
          <a:lstStyle/>
          <a:p>
            <a:fld id="{8B57357D-CA45-44AD-B094-A7B3217256BA}" type="slidenum">
              <a:rPr lang="en-US" smtClean="0"/>
              <a:t>35</a:t>
            </a:fld>
            <a:endParaRPr lang="en-US"/>
          </a:p>
        </p:txBody>
      </p:sp>
    </p:spTree>
    <p:extLst>
      <p:ext uri="{BB962C8B-B14F-4D97-AF65-F5344CB8AC3E}">
        <p14:creationId xmlns:p14="http://schemas.microsoft.com/office/powerpoint/2010/main" val="3621367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a:xfrm>
            <a:off x="701040" y="4473891"/>
            <a:ext cx="5608320" cy="4356075"/>
          </a:xfrm>
        </p:spPr>
        <p:txBody>
          <a:bodyPr/>
          <a:lstStyle/>
          <a:p>
            <a:r>
              <a:rPr lang="en-US" dirty="0"/>
              <a:t>The test is divided into blocks. </a:t>
            </a:r>
          </a:p>
          <a:p>
            <a:endParaRPr lang="en-US" dirty="0"/>
          </a:p>
          <a:p>
            <a:r>
              <a:rPr lang="en-US" dirty="0"/>
              <a:t>Section..</a:t>
            </a:r>
          </a:p>
          <a:p>
            <a:endParaRPr lang="en-US" dirty="0"/>
          </a:p>
          <a:p>
            <a:r>
              <a:rPr lang="en-US" dirty="0"/>
              <a:t>1 – General information.</a:t>
            </a:r>
          </a:p>
          <a:p>
            <a:endParaRPr lang="en-US" dirty="0"/>
          </a:p>
          <a:p>
            <a:r>
              <a:rPr lang="en-US" dirty="0"/>
              <a:t>2 - The remainder of the test is specific to the trade and level.</a:t>
            </a:r>
          </a:p>
          <a:p>
            <a:endParaRPr lang="en-US" dirty="0"/>
          </a:p>
          <a:p>
            <a:r>
              <a:rPr lang="en-US" dirty="0"/>
              <a:t>3 – Each test is ordered by code.</a:t>
            </a:r>
          </a:p>
          <a:p>
            <a:endParaRPr lang="en-US" dirty="0"/>
          </a:p>
          <a:p>
            <a:r>
              <a:rPr lang="en-US" dirty="0"/>
              <a:t>4 – Divided into blocks by specific chapter,</a:t>
            </a:r>
          </a:p>
          <a:p>
            <a:endParaRPr lang="en-US" dirty="0"/>
          </a:p>
          <a:p>
            <a:r>
              <a:rPr lang="en-US" dirty="0"/>
              <a:t>See section 10 Test Content Outline in the CIB. Section ten lists all chapters for each trade and level.</a:t>
            </a:r>
          </a:p>
          <a:p>
            <a:endParaRPr lang="en-US" dirty="0"/>
          </a:p>
          <a:p>
            <a:endParaRPr lang="en-US" dirty="0"/>
          </a:p>
          <a:p>
            <a:endParaRPr lang="en-US" dirty="0"/>
          </a:p>
          <a:p>
            <a:r>
              <a:rPr lang="en-US" dirty="0"/>
              <a:t>After all the test items in a block have been answered and you are ready to move forward, you will click on the red  Submit Your Answers button. On this slide, it is the red button with a star. On your exam it will be the red button.</a:t>
            </a:r>
          </a:p>
          <a:p>
            <a:endParaRPr lang="en-US" dirty="0"/>
          </a:p>
          <a:p>
            <a:r>
              <a:rPr lang="en-US" dirty="0"/>
              <a:t>Important </a:t>
            </a:r>
          </a:p>
          <a:p>
            <a:endParaRPr lang="en-US" dirty="0"/>
          </a:p>
          <a:p>
            <a:r>
              <a:rPr lang="en-US" dirty="0"/>
              <a:t>Once you click the Submit Your Answers button, you cannot return to any previous block. You may only move forward.</a:t>
            </a:r>
          </a:p>
        </p:txBody>
      </p:sp>
      <p:sp>
        <p:nvSpPr>
          <p:cNvPr id="4" name="Slide Number Placeholder 3"/>
          <p:cNvSpPr>
            <a:spLocks noGrp="1"/>
          </p:cNvSpPr>
          <p:nvPr>
            <p:ph type="sldNum" sz="quarter" idx="5"/>
          </p:nvPr>
        </p:nvSpPr>
        <p:spPr/>
        <p:txBody>
          <a:bodyPr/>
          <a:lstStyle/>
          <a:p>
            <a:fld id="{8B57357D-CA45-44AD-B094-A7B3217256BA}" type="slidenum">
              <a:rPr lang="en-US" smtClean="0"/>
              <a:t>4</a:t>
            </a:fld>
            <a:endParaRPr lang="en-US"/>
          </a:p>
        </p:txBody>
      </p:sp>
    </p:spTree>
    <p:extLst>
      <p:ext uri="{BB962C8B-B14F-4D97-AF65-F5344CB8AC3E}">
        <p14:creationId xmlns:p14="http://schemas.microsoft.com/office/powerpoint/2010/main" val="2521480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see the numbers and flag symbol on the left. </a:t>
            </a:r>
          </a:p>
          <a:p>
            <a:endParaRPr lang="en-US" dirty="0"/>
          </a:p>
          <a:p>
            <a:r>
              <a:rPr lang="en-US" dirty="0"/>
              <a:t>Find the corresponding numbers and symbol on the white and blue screenshot of the General Information page.</a:t>
            </a:r>
          </a:p>
          <a:p>
            <a:endParaRPr lang="en-US" dirty="0"/>
          </a:p>
          <a:p>
            <a:r>
              <a:rPr lang="en-US" dirty="0"/>
              <a:t>There is a previous button before the next button which is used to move back to the previous test item.</a:t>
            </a:r>
          </a:p>
          <a:p>
            <a:endParaRPr lang="en-US" dirty="0"/>
          </a:p>
          <a:p>
            <a:r>
              <a:rPr lang="en-US" dirty="0"/>
              <a:t>The Next Button takes you to the next test item.</a:t>
            </a:r>
          </a:p>
          <a:p>
            <a:endParaRPr lang="en-US" dirty="0"/>
          </a:p>
          <a:p>
            <a:r>
              <a:rPr lang="en-US" dirty="0"/>
              <a:t>The Calculator Button brings up a calculator.</a:t>
            </a:r>
          </a:p>
          <a:p>
            <a:endParaRPr lang="en-US" dirty="0"/>
          </a:p>
          <a:p>
            <a:r>
              <a:rPr lang="en-US" dirty="0"/>
              <a:t>The Navigator Button shows all the test item numbers, which ones need to be answered, in addition to the test items which were flagged.</a:t>
            </a:r>
          </a:p>
          <a:p>
            <a:endParaRPr lang="en-US" dirty="0"/>
          </a:p>
          <a:p>
            <a:r>
              <a:rPr lang="en-US" dirty="0"/>
              <a:t>The Flag is used to identify questions you want to come back to and review. </a:t>
            </a:r>
          </a:p>
          <a:p>
            <a:endParaRPr lang="en-US" dirty="0"/>
          </a:p>
          <a:p>
            <a:r>
              <a:rPr lang="en-US" dirty="0"/>
              <a:t>The Submit Your Answers Button will only allow moving forward after all test items have been answered.</a:t>
            </a:r>
          </a:p>
          <a:p>
            <a:endParaRPr lang="en-US" dirty="0"/>
          </a:p>
        </p:txBody>
      </p:sp>
      <p:sp>
        <p:nvSpPr>
          <p:cNvPr id="4" name="Slide Number Placeholder 3"/>
          <p:cNvSpPr>
            <a:spLocks noGrp="1"/>
          </p:cNvSpPr>
          <p:nvPr>
            <p:ph type="sldNum" sz="quarter" idx="5"/>
          </p:nvPr>
        </p:nvSpPr>
        <p:spPr/>
        <p:txBody>
          <a:bodyPr/>
          <a:lstStyle/>
          <a:p>
            <a:fld id="{8B57357D-CA45-44AD-B094-A7B3217256BA}" type="slidenum">
              <a:rPr lang="en-US" smtClean="0"/>
              <a:t>5</a:t>
            </a:fld>
            <a:endParaRPr lang="en-US"/>
          </a:p>
        </p:txBody>
      </p:sp>
    </p:spTree>
    <p:extLst>
      <p:ext uri="{BB962C8B-B14F-4D97-AF65-F5344CB8AC3E}">
        <p14:creationId xmlns:p14="http://schemas.microsoft.com/office/powerpoint/2010/main" val="3209797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A062E-203B-CF0A-3F5B-1750C5C65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0282C-19D8-52B7-B2F1-CBEC4F33B06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004815-1277-49E1-7882-AEB07C3C8A21}"/>
              </a:ext>
            </a:extLst>
          </p:cNvPr>
          <p:cNvSpPr>
            <a:spLocks noGrp="1"/>
          </p:cNvSpPr>
          <p:nvPr>
            <p:ph type="body" idx="1"/>
          </p:nvPr>
        </p:nvSpPr>
        <p:spPr>
          <a:xfrm>
            <a:off x="701040" y="4473892"/>
            <a:ext cx="5608320" cy="4190048"/>
          </a:xfrm>
        </p:spPr>
        <p:txBody>
          <a:bodyPr/>
          <a:lstStyle/>
          <a:p>
            <a:r>
              <a:rPr lang="en-US" dirty="0"/>
              <a:t>Meeting at least the minimum computer requirements is vital to a successful administration. You must take the test on a computer that meets the minimum requirements.</a:t>
            </a:r>
          </a:p>
          <a:p>
            <a:endParaRPr lang="en-US" dirty="0"/>
          </a:p>
          <a:p>
            <a:r>
              <a:rPr lang="en-US" dirty="0"/>
              <a:t>In the Reservation and Reminder Emails, you will see the link,  “Test your Equipment”. </a:t>
            </a:r>
          </a:p>
          <a:p>
            <a:endParaRPr lang="en-US" dirty="0"/>
          </a:p>
          <a:p>
            <a:r>
              <a:rPr lang="en-US" dirty="0"/>
              <a:t>Click on this link and the program will let you know if your computer meets the minimum requirements for the test software to operate properly.</a:t>
            </a:r>
          </a:p>
          <a:p>
            <a:endParaRPr lang="en-US" dirty="0"/>
          </a:p>
          <a:p>
            <a:r>
              <a:rPr lang="en-US" dirty="0"/>
              <a:t>Important:        Test your computer before your test appointment.</a:t>
            </a:r>
          </a:p>
          <a:p>
            <a:endParaRPr lang="en-US" dirty="0"/>
          </a:p>
          <a:p>
            <a:r>
              <a:rPr lang="en-US" dirty="0"/>
              <a:t>If your computer does not pass the test, you will need to find another computer. Some people have borrowed a computer from a family member or friend. It is your responsibility to use a computer that meets the minimum requirements.</a:t>
            </a:r>
          </a:p>
          <a:p>
            <a:endParaRPr lang="en-US" dirty="0"/>
          </a:p>
          <a:p>
            <a:r>
              <a:rPr lang="en-US" dirty="0"/>
              <a:t>If you start your appointment and your computer does not meet at least the minimum requirements, you will forfeit the test fee.</a:t>
            </a:r>
          </a:p>
          <a:p>
            <a:endParaRPr lang="en-US" dirty="0"/>
          </a:p>
          <a:p>
            <a:r>
              <a:rPr lang="en-US" dirty="0"/>
              <a:t>Others have already experienced not testing their computer and have forfeited their exam fee. </a:t>
            </a:r>
          </a:p>
          <a:p>
            <a:endParaRPr lang="en-US" dirty="0"/>
          </a:p>
        </p:txBody>
      </p:sp>
      <p:sp>
        <p:nvSpPr>
          <p:cNvPr id="4" name="Slide Number Placeholder 3">
            <a:extLst>
              <a:ext uri="{FF2B5EF4-FFF2-40B4-BE49-F238E27FC236}">
                <a16:creationId xmlns:a16="http://schemas.microsoft.com/office/drawing/2014/main" id="{F057A875-D2AD-0B49-455D-BDF96A217F5D}"/>
              </a:ext>
            </a:extLst>
          </p:cNvPr>
          <p:cNvSpPr>
            <a:spLocks noGrp="1"/>
          </p:cNvSpPr>
          <p:nvPr>
            <p:ph type="sldNum" sz="quarter" idx="5"/>
          </p:nvPr>
        </p:nvSpPr>
        <p:spPr/>
        <p:txBody>
          <a:bodyPr/>
          <a:lstStyle/>
          <a:p>
            <a:fld id="{8B57357D-CA45-44AD-B094-A7B3217256BA}" type="slidenum">
              <a:rPr lang="en-US" smtClean="0"/>
              <a:t>6</a:t>
            </a:fld>
            <a:endParaRPr lang="en-US"/>
          </a:p>
        </p:txBody>
      </p:sp>
    </p:spTree>
    <p:extLst>
      <p:ext uri="{BB962C8B-B14F-4D97-AF65-F5344CB8AC3E}">
        <p14:creationId xmlns:p14="http://schemas.microsoft.com/office/powerpoint/2010/main" val="1457238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Buyer Beware</a:t>
            </a:r>
          </a:p>
          <a:p>
            <a:endParaRPr lang="en-US" dirty="0"/>
          </a:p>
          <a:p>
            <a:r>
              <a:rPr lang="en-US" dirty="0"/>
              <a:t>Test preparation is your responsibility.</a:t>
            </a:r>
          </a:p>
          <a:p>
            <a:endParaRPr lang="en-US" dirty="0"/>
          </a:p>
          <a:p>
            <a:r>
              <a:rPr lang="en-US" dirty="0"/>
              <a:t>Any training class or Pass-the-Exam class cannot be used as a reason for not passing the test, nor does it exempt you from additional test fees.</a:t>
            </a:r>
          </a:p>
          <a:p>
            <a:endParaRPr lang="en-US" dirty="0"/>
          </a:p>
          <a:p>
            <a:r>
              <a:rPr lang="en-US" dirty="0"/>
              <a:t>Information contained in the test is not provided to any COQB Instructor.</a:t>
            </a:r>
          </a:p>
        </p:txBody>
      </p:sp>
      <p:sp>
        <p:nvSpPr>
          <p:cNvPr id="4" name="Slide Number Placeholder 3"/>
          <p:cNvSpPr>
            <a:spLocks noGrp="1"/>
          </p:cNvSpPr>
          <p:nvPr>
            <p:ph type="sldNum" sz="quarter" idx="5"/>
          </p:nvPr>
        </p:nvSpPr>
        <p:spPr/>
        <p:txBody>
          <a:bodyPr/>
          <a:lstStyle/>
          <a:p>
            <a:fld id="{8B57357D-CA45-44AD-B094-A7B3217256BA}" type="slidenum">
              <a:rPr lang="en-US" smtClean="0"/>
              <a:t>7</a:t>
            </a:fld>
            <a:endParaRPr lang="en-US"/>
          </a:p>
        </p:txBody>
      </p:sp>
    </p:spTree>
    <p:extLst>
      <p:ext uri="{BB962C8B-B14F-4D97-AF65-F5344CB8AC3E}">
        <p14:creationId xmlns:p14="http://schemas.microsoft.com/office/powerpoint/2010/main" val="333545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875E4-DC7B-5409-2C93-B183AE8BFF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5B518-1D78-619E-C2BA-98DEB07C1B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E8BDD0-C2AF-BF53-8CE6-BD5382A828EC}"/>
              </a:ext>
            </a:extLst>
          </p:cNvPr>
          <p:cNvSpPr>
            <a:spLocks noGrp="1"/>
          </p:cNvSpPr>
          <p:nvPr>
            <p:ph type="body" idx="1"/>
          </p:nvPr>
        </p:nvSpPr>
        <p:spPr>
          <a:xfrm>
            <a:off x="701040" y="4473891"/>
            <a:ext cx="5608320" cy="4356076"/>
          </a:xfrm>
        </p:spPr>
        <p:txBody>
          <a:bodyPr/>
          <a:lstStyle/>
          <a:p>
            <a:r>
              <a:rPr lang="en-US" dirty="0"/>
              <a:t>Purchasing and Scheduling a test.</a:t>
            </a:r>
          </a:p>
          <a:p>
            <a:endParaRPr lang="en-US" dirty="0"/>
          </a:p>
          <a:p>
            <a:r>
              <a:rPr lang="en-US" dirty="0"/>
              <a:t>First. You must have an approved eligibility. Taking a test with an expired eligibility forfeits the score and test fee.</a:t>
            </a:r>
          </a:p>
          <a:p>
            <a:endParaRPr lang="en-US" dirty="0"/>
          </a:p>
          <a:p>
            <a:r>
              <a:rPr lang="en-US" dirty="0"/>
              <a:t>Within the application process, you will be able to choose the testing method. </a:t>
            </a:r>
          </a:p>
          <a:p>
            <a:endParaRPr lang="en-US" dirty="0"/>
          </a:p>
          <a:p>
            <a:r>
              <a:rPr lang="en-US" dirty="0"/>
              <a:t>QUEST or PSI. </a:t>
            </a:r>
          </a:p>
          <a:p>
            <a:endParaRPr lang="en-US" dirty="0"/>
          </a:p>
          <a:p>
            <a:r>
              <a:rPr lang="en-US" dirty="0"/>
              <a:t>Very Important!</a:t>
            </a:r>
          </a:p>
          <a:p>
            <a:endParaRPr lang="en-US" dirty="0"/>
          </a:p>
          <a:p>
            <a:r>
              <a:rPr lang="en-US" dirty="0"/>
              <a:t>Emails will come from no hyphen reply at </a:t>
            </a:r>
            <a:r>
              <a:rPr lang="en-US" dirty="0" err="1"/>
              <a:t>questionmark</a:t>
            </a:r>
            <a:r>
              <a:rPr lang="en-US" dirty="0"/>
              <a:t> dot com, and no reply at </a:t>
            </a:r>
            <a:r>
              <a:rPr lang="en-US" dirty="0" err="1"/>
              <a:t>questionmark</a:t>
            </a:r>
            <a:r>
              <a:rPr lang="en-US" dirty="0"/>
              <a:t> dot com.</a:t>
            </a:r>
          </a:p>
          <a:p>
            <a:endParaRPr lang="en-US" dirty="0"/>
          </a:p>
          <a:p>
            <a:r>
              <a:rPr lang="en-US" dirty="0"/>
              <a:t>Whether using a business or personal computer you must ensure that the email server will accept emails which begin with no hyphen reply and no reply.</a:t>
            </a:r>
          </a:p>
          <a:p>
            <a:endParaRPr lang="en-US" dirty="0"/>
          </a:p>
          <a:p>
            <a:r>
              <a:rPr lang="en-US" dirty="0"/>
              <a:t>You will see a note when you click on the test method button in your profile. The note states that you will receive an email within two business days. There is a contact email on the same page if it has been more than two business days. The day that you click on the test method button does not count as one of the two business days.</a:t>
            </a:r>
          </a:p>
          <a:p>
            <a:endParaRPr lang="en-US" dirty="0"/>
          </a:p>
          <a:p>
            <a:r>
              <a:rPr lang="en-US" dirty="0"/>
              <a:t>Please check your spam and junk folders before sending an email for assistance.</a:t>
            </a:r>
          </a:p>
        </p:txBody>
      </p:sp>
      <p:sp>
        <p:nvSpPr>
          <p:cNvPr id="4" name="Slide Number Placeholder 3">
            <a:extLst>
              <a:ext uri="{FF2B5EF4-FFF2-40B4-BE49-F238E27FC236}">
                <a16:creationId xmlns:a16="http://schemas.microsoft.com/office/drawing/2014/main" id="{E59FB24C-C93B-6930-623C-E55B0612CC3B}"/>
              </a:ext>
            </a:extLst>
          </p:cNvPr>
          <p:cNvSpPr>
            <a:spLocks noGrp="1"/>
          </p:cNvSpPr>
          <p:nvPr>
            <p:ph type="sldNum" sz="quarter" idx="5"/>
          </p:nvPr>
        </p:nvSpPr>
        <p:spPr/>
        <p:txBody>
          <a:bodyPr/>
          <a:lstStyle/>
          <a:p>
            <a:fld id="{8B57357D-CA45-44AD-B094-A7B3217256BA}" type="slidenum">
              <a:rPr lang="en-US" smtClean="0"/>
              <a:t>8</a:t>
            </a:fld>
            <a:endParaRPr lang="en-US"/>
          </a:p>
        </p:txBody>
      </p:sp>
    </p:spTree>
    <p:extLst>
      <p:ext uri="{BB962C8B-B14F-4D97-AF65-F5344CB8AC3E}">
        <p14:creationId xmlns:p14="http://schemas.microsoft.com/office/powerpoint/2010/main" val="1139188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4E8DE-F6BD-9FC5-C0FD-52D2A9659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49542E-FA2D-8731-110D-BE5AE83B62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3CE835-0840-90FE-B8B8-BB9F85F077C9}"/>
              </a:ext>
            </a:extLst>
          </p:cNvPr>
          <p:cNvSpPr>
            <a:spLocks noGrp="1"/>
          </p:cNvSpPr>
          <p:nvPr>
            <p:ph type="body" idx="1"/>
          </p:nvPr>
        </p:nvSpPr>
        <p:spPr>
          <a:xfrm>
            <a:off x="701040" y="4473891"/>
            <a:ext cx="5608320" cy="3906179"/>
          </a:xfrm>
        </p:spPr>
        <p:txBody>
          <a:bodyPr/>
          <a:lstStyle/>
          <a:p>
            <a:r>
              <a:rPr lang="en-US" dirty="0"/>
              <a:t>Accommodations…</a:t>
            </a:r>
          </a:p>
          <a:p>
            <a:endParaRPr lang="en-US" dirty="0"/>
          </a:p>
          <a:p>
            <a:r>
              <a:rPr lang="en-US" dirty="0"/>
              <a:t>The test software is ADA compliant. Font size may be increased, and high contrast is also an option.</a:t>
            </a:r>
          </a:p>
          <a:p>
            <a:endParaRPr lang="en-US" dirty="0"/>
          </a:p>
          <a:p>
            <a:r>
              <a:rPr lang="en-US" dirty="0"/>
              <a:t>To receive an accommodation, signed and dated documentation from a medical professional, school, or other institution, is required. </a:t>
            </a:r>
          </a:p>
          <a:p>
            <a:endParaRPr lang="en-US" dirty="0"/>
          </a:p>
          <a:p>
            <a:r>
              <a:rPr lang="en-US" dirty="0"/>
              <a:t>On the OSFM Website, you will find two documents. </a:t>
            </a:r>
          </a:p>
          <a:p>
            <a:endParaRPr lang="en-US" dirty="0"/>
          </a:p>
          <a:p>
            <a:r>
              <a:rPr lang="en-US" dirty="0"/>
              <a:t>The first document is for you to complete and the second is a sample document for the person approving the need for an accommodation. </a:t>
            </a:r>
          </a:p>
          <a:p>
            <a:endParaRPr lang="en-US" dirty="0"/>
          </a:p>
          <a:p>
            <a:r>
              <a:rPr lang="en-US" dirty="0"/>
              <a:t>The CIB details the process for submitting the accommodation to OSFM Staff for review and approval.</a:t>
            </a:r>
          </a:p>
          <a:p>
            <a:endParaRPr lang="en-US" dirty="0"/>
          </a:p>
          <a:p>
            <a:r>
              <a:rPr lang="en-US" dirty="0"/>
              <a:t>WARNING!!</a:t>
            </a:r>
          </a:p>
          <a:p>
            <a:endParaRPr lang="en-US" dirty="0"/>
          </a:p>
          <a:p>
            <a:r>
              <a:rPr lang="en-US" dirty="0"/>
              <a:t>If you do not have an approved accommodation for your specific scheduled date and time from OSFM, you will not receive any </a:t>
            </a:r>
            <a:r>
              <a:rPr lang="en-US" i="1" dirty="0"/>
              <a:t>accommodations and forfeit testing fees.</a:t>
            </a:r>
          </a:p>
          <a:p>
            <a:endParaRPr lang="en-US" dirty="0"/>
          </a:p>
          <a:p>
            <a:r>
              <a:rPr lang="en-US" dirty="0"/>
              <a:t>Communicate to OSFM Staff the appointment information each time the test is attempted. </a:t>
            </a:r>
          </a:p>
          <a:p>
            <a:endParaRPr lang="en-US" dirty="0"/>
          </a:p>
          <a:p>
            <a:r>
              <a:rPr lang="en-US" dirty="0"/>
              <a:t>In the QUEST system, the accommodation is assigned to the appointment not the individual.</a:t>
            </a:r>
          </a:p>
        </p:txBody>
      </p:sp>
      <p:sp>
        <p:nvSpPr>
          <p:cNvPr id="4" name="Slide Number Placeholder 3">
            <a:extLst>
              <a:ext uri="{FF2B5EF4-FFF2-40B4-BE49-F238E27FC236}">
                <a16:creationId xmlns:a16="http://schemas.microsoft.com/office/drawing/2014/main" id="{57DBE0BA-09FC-6DC5-B04E-A8B6E7DE5937}"/>
              </a:ext>
            </a:extLst>
          </p:cNvPr>
          <p:cNvSpPr>
            <a:spLocks noGrp="1"/>
          </p:cNvSpPr>
          <p:nvPr>
            <p:ph type="sldNum" sz="quarter" idx="5"/>
          </p:nvPr>
        </p:nvSpPr>
        <p:spPr/>
        <p:txBody>
          <a:bodyPr/>
          <a:lstStyle/>
          <a:p>
            <a:fld id="{8B57357D-CA45-44AD-B094-A7B3217256BA}" type="slidenum">
              <a:rPr lang="en-US" smtClean="0"/>
              <a:t>9</a:t>
            </a:fld>
            <a:endParaRPr lang="en-US"/>
          </a:p>
        </p:txBody>
      </p:sp>
    </p:spTree>
    <p:extLst>
      <p:ext uri="{BB962C8B-B14F-4D97-AF65-F5344CB8AC3E}">
        <p14:creationId xmlns:p14="http://schemas.microsoft.com/office/powerpoint/2010/main" val="3701182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8B112-CCA1-AD29-434B-D3C71B5401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66C4AF-1DB2-BC12-EB51-6B042095E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538446-76E8-465D-EDC5-8D813A8C0B28}"/>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5" name="Footer Placeholder 4">
            <a:extLst>
              <a:ext uri="{FF2B5EF4-FFF2-40B4-BE49-F238E27FC236}">
                <a16:creationId xmlns:a16="http://schemas.microsoft.com/office/drawing/2014/main" id="{1B469938-BE63-D01C-2DB7-FF4A511390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F68CB0-0606-2941-C2E2-E9F118C0C82A}"/>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3436077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20CA6-FF44-0311-7CB7-A98AD5D849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6868E1-1583-DCD7-F838-1E5532D6F6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9555F-79FE-73FA-5A77-FD25A3E044C0}"/>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5" name="Footer Placeholder 4">
            <a:extLst>
              <a:ext uri="{FF2B5EF4-FFF2-40B4-BE49-F238E27FC236}">
                <a16:creationId xmlns:a16="http://schemas.microsoft.com/office/drawing/2014/main" id="{C863B5F4-F763-4715-105E-73BABABD49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732E39-BCA4-1668-ABC6-F2C0FE74B11A}"/>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3562016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97F7D5-5829-9337-5E1F-63E005421A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FC5CA-07A1-43D4-EC69-7DB2984F4C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C4B49C-88D1-51E4-0E43-1CEBCE34DD14}"/>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5" name="Footer Placeholder 4">
            <a:extLst>
              <a:ext uri="{FF2B5EF4-FFF2-40B4-BE49-F238E27FC236}">
                <a16:creationId xmlns:a16="http://schemas.microsoft.com/office/drawing/2014/main" id="{C01C8777-6F37-40B2-5878-F0EFF435CE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B55C7-3941-75FB-30BA-92927E0A79C0}"/>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654427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5A4BE-0F2D-804C-CD3A-90811FCB5D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1E50CD-BB13-6589-DB75-F1C964E88A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ED85C-F23B-A5BC-8DD6-F18BC952EA3A}"/>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5" name="Footer Placeholder 4">
            <a:extLst>
              <a:ext uri="{FF2B5EF4-FFF2-40B4-BE49-F238E27FC236}">
                <a16:creationId xmlns:a16="http://schemas.microsoft.com/office/drawing/2014/main" id="{390FDCDC-2BB4-5A47-F633-6CAD9FFE6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AC68E1-1A8F-D7C3-21FF-2CE5C73DE5B6}"/>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1427941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6B701-C246-E59C-C15F-FC2E8163E6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73EC4D9-AB33-F0E7-540D-4E06792C58F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D05B9F-A158-D60F-0234-46ECCE1A96A4}"/>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5" name="Footer Placeholder 4">
            <a:extLst>
              <a:ext uri="{FF2B5EF4-FFF2-40B4-BE49-F238E27FC236}">
                <a16:creationId xmlns:a16="http://schemas.microsoft.com/office/drawing/2014/main" id="{8F7D9AC5-407C-92E4-3D77-63BA65460A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22FF-A7C7-FF9E-69AC-26C3F7F565E5}"/>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258993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27163-939B-D0A1-69D1-431004B6EA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7B2C6C-92EE-3D2E-00F3-07071C5C80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10225A-8F5A-54B5-6691-EB829D2604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5AD096-97B7-27B1-0D80-D8046F97528E}"/>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6" name="Footer Placeholder 5">
            <a:extLst>
              <a:ext uri="{FF2B5EF4-FFF2-40B4-BE49-F238E27FC236}">
                <a16:creationId xmlns:a16="http://schemas.microsoft.com/office/drawing/2014/main" id="{BCAD7E9B-52E2-8A0C-FBA1-1590300AF0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2945EA-C0C3-61F3-9EA8-533324E4EE86}"/>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2626673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B36BF-F2FB-CE8E-4D3C-EEE58A740D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14EDB8-3F9D-8209-B927-9A659129C0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C77494-9A27-F8DA-6DF9-73D3CC06E9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4BD585-FED7-379B-D0CE-96B841314E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662CA7-594B-D365-80E9-D4FC25C011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AC54FF-12B0-81C0-B35E-B19296BCE4A8}"/>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8" name="Footer Placeholder 7">
            <a:extLst>
              <a:ext uri="{FF2B5EF4-FFF2-40B4-BE49-F238E27FC236}">
                <a16:creationId xmlns:a16="http://schemas.microsoft.com/office/drawing/2014/main" id="{AA278DE2-6342-0865-08B9-8E1B1F93A3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FBA002-B087-B4C1-3402-8CA96603E572}"/>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1346293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65C1C-B31B-C68B-1F3D-94FD697CA4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C837DD-66D7-2FC0-B1F1-0BF2526FD66C}"/>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4" name="Footer Placeholder 3">
            <a:extLst>
              <a:ext uri="{FF2B5EF4-FFF2-40B4-BE49-F238E27FC236}">
                <a16:creationId xmlns:a16="http://schemas.microsoft.com/office/drawing/2014/main" id="{C2FE5B4B-44C1-ED25-2515-9536A88941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1C901F-CE29-4D30-E655-55AEB78892DE}"/>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4137208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9122B9-6454-E6E0-7D09-598C11F856C6}"/>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3" name="Footer Placeholder 2">
            <a:extLst>
              <a:ext uri="{FF2B5EF4-FFF2-40B4-BE49-F238E27FC236}">
                <a16:creationId xmlns:a16="http://schemas.microsoft.com/office/drawing/2014/main" id="{36D748B6-6267-482B-9D54-F89F2C6D3F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2DF187-83D4-1EF6-5B65-D26787E332AA}"/>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3456375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A76A0-EB6D-0254-8EED-74F9B3968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1BD113-7750-7E37-3DF4-FAE1A57CC4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3DD80C-E7EB-84C5-2546-B351676974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216461-7DDA-3ABB-1696-7A4EF617E521}"/>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6" name="Footer Placeholder 5">
            <a:extLst>
              <a:ext uri="{FF2B5EF4-FFF2-40B4-BE49-F238E27FC236}">
                <a16:creationId xmlns:a16="http://schemas.microsoft.com/office/drawing/2014/main" id="{E5E9D22F-F291-0193-FB0D-437F2FA488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BC690-C16A-D76C-5559-C864846F56D8}"/>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2753244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2F5D0-5FE8-920C-3E4E-D2F1959A8D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4149CB-27F2-B03C-C6DC-F524B379CB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F72DD3-22FD-E843-9F8E-EF504068D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2E617A-5976-E774-D117-47EAFC339D23}"/>
              </a:ext>
            </a:extLst>
          </p:cNvPr>
          <p:cNvSpPr>
            <a:spLocks noGrp="1"/>
          </p:cNvSpPr>
          <p:nvPr>
            <p:ph type="dt" sz="half" idx="10"/>
          </p:nvPr>
        </p:nvSpPr>
        <p:spPr/>
        <p:txBody>
          <a:bodyPr/>
          <a:lstStyle/>
          <a:p>
            <a:fld id="{C1124471-0BA6-4186-86DA-E9B43431C3E2}" type="datetimeFigureOut">
              <a:rPr lang="en-US" smtClean="0"/>
              <a:t>8/25/2026</a:t>
            </a:fld>
            <a:endParaRPr lang="en-US"/>
          </a:p>
        </p:txBody>
      </p:sp>
      <p:sp>
        <p:nvSpPr>
          <p:cNvPr id="6" name="Footer Placeholder 5">
            <a:extLst>
              <a:ext uri="{FF2B5EF4-FFF2-40B4-BE49-F238E27FC236}">
                <a16:creationId xmlns:a16="http://schemas.microsoft.com/office/drawing/2014/main" id="{01C4A59F-FB0D-067F-ACFC-C5DE8E8A6A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ADA5DB-A4A5-8D09-9F6C-FBEC38F30053}"/>
              </a:ext>
            </a:extLst>
          </p:cNvPr>
          <p:cNvSpPr>
            <a:spLocks noGrp="1"/>
          </p:cNvSpPr>
          <p:nvPr>
            <p:ph type="sldNum" sz="quarter" idx="12"/>
          </p:nvPr>
        </p:nvSpPr>
        <p:spPr/>
        <p:txBody>
          <a:bodyPr/>
          <a:lstStyle/>
          <a:p>
            <a:fld id="{E23695B4-CD06-4293-B57C-3DF46340E434}" type="slidenum">
              <a:rPr lang="en-US" smtClean="0"/>
              <a:t>‹#›</a:t>
            </a:fld>
            <a:endParaRPr lang="en-US"/>
          </a:p>
        </p:txBody>
      </p:sp>
    </p:spTree>
    <p:extLst>
      <p:ext uri="{BB962C8B-B14F-4D97-AF65-F5344CB8AC3E}">
        <p14:creationId xmlns:p14="http://schemas.microsoft.com/office/powerpoint/2010/main" val="966609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84F09F-94AB-A4EF-644B-4B91EBDE32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45224-9765-FEB8-8A16-CE559AC9B2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01588B-7BA6-E18F-BE33-DF09308D3F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124471-0BA6-4186-86DA-E9B43431C3E2}" type="datetimeFigureOut">
              <a:rPr lang="en-US" smtClean="0"/>
              <a:t>8/25/2026</a:t>
            </a:fld>
            <a:endParaRPr lang="en-US"/>
          </a:p>
        </p:txBody>
      </p:sp>
      <p:sp>
        <p:nvSpPr>
          <p:cNvPr id="5" name="Footer Placeholder 4">
            <a:extLst>
              <a:ext uri="{FF2B5EF4-FFF2-40B4-BE49-F238E27FC236}">
                <a16:creationId xmlns:a16="http://schemas.microsoft.com/office/drawing/2014/main" id="{B2AB1C9E-4D2F-5E88-9036-83E39ABD72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936A1F5-0BAE-0AB2-5738-B7A5BCEE53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3695B4-CD06-4293-B57C-3DF46340E434}" type="slidenum">
              <a:rPr lang="en-US" smtClean="0"/>
              <a:t>‹#›</a:t>
            </a:fld>
            <a:endParaRPr lang="en-US"/>
          </a:p>
        </p:txBody>
      </p:sp>
    </p:spTree>
    <p:extLst>
      <p:ext uri="{BB962C8B-B14F-4D97-AF65-F5344CB8AC3E}">
        <p14:creationId xmlns:p14="http://schemas.microsoft.com/office/powerpoint/2010/main" val="3310201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6.xml"/><Relationship Id="rId7" Type="http://schemas.openxmlformats.org/officeDocument/2006/relationships/diagramLayout" Target="../diagrams/layout1.xml"/><Relationship Id="rId12" Type="http://schemas.openxmlformats.org/officeDocument/2006/relationships/image" Target="../media/image3.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diagramData" Target="../diagrams/data1.xml"/><Relationship Id="rId11" Type="http://schemas.openxmlformats.org/officeDocument/2006/relationships/image" Target="../media/image5.png"/><Relationship Id="rId5" Type="http://schemas.openxmlformats.org/officeDocument/2006/relationships/image" Target="../media/image17.png"/><Relationship Id="rId10" Type="http://schemas.microsoft.com/office/2007/relationships/diagramDrawing" Target="../diagrams/drawing1.xml"/><Relationship Id="rId4" Type="http://schemas.openxmlformats.org/officeDocument/2006/relationships/notesSlide" Target="../notesSlides/notesSlide10.xml"/><Relationship Id="rId9"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mailto:OSFM.QUEST@ncdoi.gov" TargetMode="External"/><Relationship Id="rId5" Type="http://schemas.openxmlformats.org/officeDocument/2006/relationships/image" Target="../media/image2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5.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6.xml"/><Relationship Id="rId7" Type="http://schemas.openxmlformats.org/officeDocument/2006/relationships/image" Target="../media/image28.jpe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png"/><Relationship Id="rId4" Type="http://schemas.openxmlformats.org/officeDocument/2006/relationships/notesSlide" Target="../notesSlides/notesSlide19.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png"/><Relationship Id="rId5" Type="http://schemas.openxmlformats.org/officeDocument/2006/relationships/image" Target="../media/image32.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hyperlink" Target="mailto:osfm.quest@ncdoi.gov" TargetMode="External"/><Relationship Id="rId5" Type="http://schemas.openxmlformats.org/officeDocument/2006/relationships/hyperlink" Target="mailto:osfmexamsupport@questionmark.com" TargetMode="Externa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5.png"/><Relationship Id="rId5" Type="http://schemas.openxmlformats.org/officeDocument/2006/relationships/image" Target="../media/image3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5.png"/><Relationship Id="rId5" Type="http://schemas.openxmlformats.org/officeDocument/2006/relationships/image" Target="../media/image34.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5.mp3"/><Relationship Id="rId1" Type="http://schemas.microsoft.com/office/2007/relationships/media" Target="../media/media25.mp3"/><Relationship Id="rId6" Type="http://schemas.microsoft.com/office/2007/relationships/hdphoto" Target="../media/hdphoto1.wdp"/><Relationship Id="rId5" Type="http://schemas.openxmlformats.org/officeDocument/2006/relationships/image" Target="../media/image35.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5.png"/><Relationship Id="rId5" Type="http://schemas.openxmlformats.org/officeDocument/2006/relationships/image" Target="../media/image36.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jpeg"/><Relationship Id="rId1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5.png"/><Relationship Id="rId2" Type="http://schemas.openxmlformats.org/officeDocument/2006/relationships/audio" Target="../media/media27.mp3"/><Relationship Id="rId16" Type="http://schemas.openxmlformats.org/officeDocument/2006/relationships/image" Target="../media/image48.png"/><Relationship Id="rId1" Type="http://schemas.microsoft.com/office/2007/relationships/media" Target="../media/media27.mp3"/><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jpeg"/><Relationship Id="rId10" Type="http://schemas.openxmlformats.org/officeDocument/2006/relationships/image" Target="../media/image42.png"/><Relationship Id="rId4" Type="http://schemas.openxmlformats.org/officeDocument/2006/relationships/notesSlide" Target="../notesSlides/notesSlide27.xml"/><Relationship Id="rId9" Type="http://schemas.openxmlformats.org/officeDocument/2006/relationships/image" Target="../media/image41.png"/><Relationship Id="rId14" Type="http://schemas.openxmlformats.org/officeDocument/2006/relationships/image" Target="../media/image46.jpeg"/></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5.png"/><Relationship Id="rId5" Type="http://schemas.openxmlformats.org/officeDocument/2006/relationships/image" Target="../media/image53.jpe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slideLayout" Target="../slideLayouts/slideLayout6.xml"/><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audio" Target="../media/media31.mp3"/><Relationship Id="rId16" Type="http://schemas.openxmlformats.org/officeDocument/2006/relationships/image" Target="../media/image3.png"/><Relationship Id="rId1" Type="http://schemas.microsoft.com/office/2007/relationships/media" Target="../media/media31.mp3"/><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5" Type="http://schemas.openxmlformats.org/officeDocument/2006/relationships/image" Target="../media/image5.png"/><Relationship Id="rId10" Type="http://schemas.openxmlformats.org/officeDocument/2006/relationships/diagramData" Target="../diagrams/data3.xml"/><Relationship Id="rId4" Type="http://schemas.openxmlformats.org/officeDocument/2006/relationships/notesSlide" Target="../notesSlides/notesSlide31.xml"/><Relationship Id="rId9" Type="http://schemas.microsoft.com/office/2007/relationships/diagramDrawing" Target="../diagrams/drawing2.xml"/><Relationship Id="rId14" Type="http://schemas.microsoft.com/office/2007/relationships/diagramDrawing" Target="../diagrams/drawing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32.mp3"/><Relationship Id="rId1" Type="http://schemas.microsoft.com/office/2007/relationships/media" Target="../media/media32.mp3"/><Relationship Id="rId6" Type="http://schemas.openxmlformats.org/officeDocument/2006/relationships/image" Target="../media/image5.png"/><Relationship Id="rId5" Type="http://schemas.openxmlformats.org/officeDocument/2006/relationships/image" Target="../media/image54.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image" Target="../media/image5.png"/><Relationship Id="rId5" Type="http://schemas.openxmlformats.org/officeDocument/2006/relationships/image" Target="../media/image55.jpe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slideLayout" Target="../slideLayouts/slideLayout6.xml"/><Relationship Id="rId7" Type="http://schemas.openxmlformats.org/officeDocument/2006/relationships/hyperlink" Target="mailto:Jennifer.Hollyfield@ncdoi.gov" TargetMode="External"/><Relationship Id="rId12" Type="http://schemas.openxmlformats.org/officeDocument/2006/relationships/image" Target="../media/image3.png"/><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hyperlink" Target="mailto:renita.denton@ncdoi.gov" TargetMode="External"/><Relationship Id="rId11" Type="http://schemas.openxmlformats.org/officeDocument/2006/relationships/image" Target="../media/image5.png"/><Relationship Id="rId5" Type="http://schemas.openxmlformats.org/officeDocument/2006/relationships/hyperlink" Target="mailto:terri.tart@ncdoi.gov" TargetMode="External"/><Relationship Id="rId10" Type="http://schemas.openxmlformats.org/officeDocument/2006/relationships/hyperlink" Target="mailto:osfmexamsupport@questionmark.com" TargetMode="External"/><Relationship Id="rId4" Type="http://schemas.openxmlformats.org/officeDocument/2006/relationships/notesSlide" Target="../notesSlides/notesSlide35.xml"/><Relationship Id="rId9" Type="http://schemas.openxmlformats.org/officeDocument/2006/relationships/hyperlink" Target="mailto:osfm.quest@ncdoi.gov"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slideLayout" Target="../slideLayouts/slideLayout6.xml"/><Relationship Id="rId7" Type="http://schemas.openxmlformats.org/officeDocument/2006/relationships/image" Target="../media/image9.sv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8.svg"/><Relationship Id="rId11" Type="http://schemas.openxmlformats.org/officeDocument/2006/relationships/image" Target="../media/image3.png"/><Relationship Id="rId5" Type="http://schemas.openxmlformats.org/officeDocument/2006/relationships/image" Target="../media/image7.png"/><Relationship Id="rId10" Type="http://schemas.openxmlformats.org/officeDocument/2006/relationships/image" Target="../media/image5.png"/><Relationship Id="rId4" Type="http://schemas.openxmlformats.org/officeDocument/2006/relationships/notesSlide" Target="../notesSlides/notesSlide5.xml"/><Relationship Id="rId9"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14.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6.xm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7.mp3"/><Relationship Id="rId7" Type="http://schemas.openxmlformats.org/officeDocument/2006/relationships/image" Target="../media/image5.png"/><Relationship Id="rId2" Type="http://schemas.microsoft.com/office/2007/relationships/media" Target="../media/media7.mp3"/><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notesSlide" Target="../notesSlides/notesSlide7.xml"/><Relationship Id="rId4"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16.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mailto:&#8220;noreply&#8221;@questionmark.com" TargetMode="External"/><Relationship Id="rId5" Type="http://schemas.openxmlformats.org/officeDocument/2006/relationships/hyperlink" Target="mailto:no-reply@questionmark.com" TargetMode="External"/><Relationship Id="rId4" Type="http://schemas.openxmlformats.org/officeDocument/2006/relationships/notesSlide" Target="../notesSlides/notesSlide8.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4C680-6A3A-BF32-D467-D6E805DFC9E3}"/>
              </a:ext>
            </a:extLst>
          </p:cNvPr>
          <p:cNvSpPr>
            <a:spLocks noGrp="1"/>
          </p:cNvSpPr>
          <p:nvPr>
            <p:ph type="title"/>
          </p:nvPr>
        </p:nvSpPr>
        <p:spPr>
          <a:xfrm>
            <a:off x="2010583" y="324751"/>
            <a:ext cx="6757497" cy="609601"/>
          </a:xfrm>
          <a:ln w="28575">
            <a:solidFill>
              <a:schemeClr val="tx1"/>
            </a:solidFill>
          </a:ln>
        </p:spPr>
        <p:txBody>
          <a:bodyPr>
            <a:normAutofit fontScale="90000"/>
          </a:bodyPr>
          <a:lstStyle/>
          <a:p>
            <a:r>
              <a:rPr lang="en-US" sz="3600" b="1" dirty="0"/>
              <a:t>COQB Candidate Information Bulletin</a:t>
            </a:r>
          </a:p>
        </p:txBody>
      </p:sp>
      <p:sp>
        <p:nvSpPr>
          <p:cNvPr id="6" name="TextBox 5">
            <a:extLst>
              <a:ext uri="{FF2B5EF4-FFF2-40B4-BE49-F238E27FC236}">
                <a16:creationId xmlns:a16="http://schemas.microsoft.com/office/drawing/2014/main" id="{1E821E73-052D-2B91-54BA-0655DE439062}"/>
              </a:ext>
            </a:extLst>
          </p:cNvPr>
          <p:cNvSpPr txBox="1"/>
          <p:nvPr/>
        </p:nvSpPr>
        <p:spPr>
          <a:xfrm>
            <a:off x="5643431" y="3142323"/>
            <a:ext cx="6094378" cy="2153282"/>
          </a:xfrm>
          <a:prstGeom prst="rect">
            <a:avLst/>
          </a:prstGeom>
          <a:noFill/>
        </p:spPr>
        <p:txBody>
          <a:bodyPr wrap="square">
            <a:spAutoFit/>
          </a:bodyPr>
          <a:lstStyle/>
          <a:p>
            <a:pPr marL="0" marR="0" algn="ctr">
              <a:lnSpc>
                <a:spcPct val="107000"/>
              </a:lnSpc>
              <a:spcAft>
                <a:spcPts val="800"/>
              </a:spcAft>
              <a:buNone/>
            </a:pPr>
            <a:r>
              <a:rPr lang="en-US" sz="18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WARNING!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US" sz="1800" b="1" dirty="0">
                <a:solidFill>
                  <a:srgbClr val="FF0000"/>
                </a:solidFill>
                <a:effectLst/>
                <a:latin typeface="Arial" panose="020B0604020202020204" pitchFamily="34" charset="0"/>
                <a:ea typeface="Calibri" panose="020F0502020204030204" pitchFamily="34" charset="0"/>
              </a:rPr>
              <a:t>Candidates are responsible for all content within the COQB Candidate Information Bulletin (CIB). Failure to comply with the CIB may result in test failure, and additional test fees.</a:t>
            </a:r>
          </a:p>
          <a:p>
            <a:pPr>
              <a:buNone/>
            </a:pPr>
            <a:endParaRPr lang="en-US" b="1" dirty="0">
              <a:solidFill>
                <a:srgbClr val="FF0000"/>
              </a:solidFill>
              <a:latin typeface="Arial" panose="020B0604020202020204" pitchFamily="34" charset="0"/>
              <a:ea typeface="Calibri" panose="020F0502020204030204" pitchFamily="34" charset="0"/>
            </a:endParaRPr>
          </a:p>
          <a:p>
            <a:pPr>
              <a:buNone/>
            </a:pPr>
            <a:r>
              <a:rPr lang="en-US" sz="1800" b="1" dirty="0">
                <a:solidFill>
                  <a:srgbClr val="FF0000"/>
                </a:solidFill>
                <a:effectLst/>
                <a:latin typeface="Arial" panose="020B0604020202020204" pitchFamily="34" charset="0"/>
                <a:ea typeface="Calibri" panose="020F0502020204030204" pitchFamily="34" charset="0"/>
              </a:rPr>
              <a:t>This presentation is not a substitute for the CIB.</a:t>
            </a:r>
            <a:endParaRPr lang="en-US" dirty="0"/>
          </a:p>
        </p:txBody>
      </p:sp>
      <p:pic>
        <p:nvPicPr>
          <p:cNvPr id="3" name="Picture 2">
            <a:extLst>
              <a:ext uri="{FF2B5EF4-FFF2-40B4-BE49-F238E27FC236}">
                <a16:creationId xmlns:a16="http://schemas.microsoft.com/office/drawing/2014/main" id="{E2A6A499-1608-BCE7-466C-C5F8992733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9212" y="1361872"/>
            <a:ext cx="5662816" cy="1099282"/>
          </a:xfrm>
          <a:prstGeom prst="rect">
            <a:avLst/>
          </a:prstGeom>
        </p:spPr>
      </p:pic>
      <p:pic>
        <p:nvPicPr>
          <p:cNvPr id="5" name="Picture 4">
            <a:extLst>
              <a:ext uri="{FF2B5EF4-FFF2-40B4-BE49-F238E27FC236}">
                <a16:creationId xmlns:a16="http://schemas.microsoft.com/office/drawing/2014/main" id="{6C297438-7494-3433-2011-F465534840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89982" y="5937844"/>
            <a:ext cx="3380271" cy="759312"/>
          </a:xfrm>
          <a:prstGeom prst="rect">
            <a:avLst/>
          </a:prstGeom>
        </p:spPr>
      </p:pic>
      <p:pic>
        <p:nvPicPr>
          <p:cNvPr id="12" name="Picture 11">
            <a:extLst>
              <a:ext uri="{FF2B5EF4-FFF2-40B4-BE49-F238E27FC236}">
                <a16:creationId xmlns:a16="http://schemas.microsoft.com/office/drawing/2014/main" id="{20F1A5EF-0ED4-7D51-2821-285E267938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8004" y="1361872"/>
            <a:ext cx="3996065" cy="5171377"/>
          </a:xfrm>
          <a:prstGeom prst="rect">
            <a:avLst/>
          </a:prstGeom>
          <a:ln>
            <a:solidFill>
              <a:schemeClr val="tx1"/>
            </a:solidFill>
          </a:ln>
        </p:spPr>
      </p:pic>
      <p:pic>
        <p:nvPicPr>
          <p:cNvPr id="9" name="COQB Inst Introduction">
            <a:hlinkClick r:id="" action="ppaction://media"/>
            <a:extLst>
              <a:ext uri="{FF2B5EF4-FFF2-40B4-BE49-F238E27FC236}">
                <a16:creationId xmlns:a16="http://schemas.microsoft.com/office/drawing/2014/main" id="{4CB912BF-3015-73D1-710C-2B59A292192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34665" y="208580"/>
            <a:ext cx="487363" cy="487363"/>
          </a:xfrm>
          <a:prstGeom prst="rect">
            <a:avLst/>
          </a:prstGeom>
        </p:spPr>
      </p:pic>
    </p:spTree>
    <p:extLst>
      <p:ext uri="{BB962C8B-B14F-4D97-AF65-F5344CB8AC3E}">
        <p14:creationId xmlns:p14="http://schemas.microsoft.com/office/powerpoint/2010/main" val="126742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7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97586-7CA0-723E-BB6B-E95436DA42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261A6-6E9C-AA5D-EEEC-62B0E9ECCA9D}"/>
              </a:ext>
            </a:extLst>
          </p:cNvPr>
          <p:cNvSpPr>
            <a:spLocks noGrp="1"/>
          </p:cNvSpPr>
          <p:nvPr>
            <p:ph type="title"/>
          </p:nvPr>
        </p:nvSpPr>
        <p:spPr>
          <a:xfrm>
            <a:off x="2995612" y="380340"/>
            <a:ext cx="6089121" cy="516470"/>
          </a:xfrm>
          <a:ln w="28575">
            <a:solidFill>
              <a:schemeClr val="tx1"/>
            </a:solidFill>
          </a:ln>
        </p:spPr>
        <p:txBody>
          <a:bodyPr>
            <a:noAutofit/>
          </a:bodyPr>
          <a:lstStyle/>
          <a:p>
            <a:r>
              <a:rPr lang="en-US" sz="3600" b="1" dirty="0"/>
              <a:t>BEFORE SCHEDULING A TEST</a:t>
            </a:r>
          </a:p>
        </p:txBody>
      </p:sp>
      <p:pic>
        <p:nvPicPr>
          <p:cNvPr id="5" name="Picture 4">
            <a:extLst>
              <a:ext uri="{FF2B5EF4-FFF2-40B4-BE49-F238E27FC236}">
                <a16:creationId xmlns:a16="http://schemas.microsoft.com/office/drawing/2014/main" id="{72BD8E92-6072-DF52-8F71-26F237EA44FC}"/>
              </a:ext>
            </a:extLst>
          </p:cNvPr>
          <p:cNvPicPr>
            <a:picLocks noChangeAspect="1"/>
          </p:cNvPicPr>
          <p:nvPr/>
        </p:nvPicPr>
        <p:blipFill>
          <a:blip r:embed="rId5"/>
          <a:stretch>
            <a:fillRect/>
          </a:stretch>
        </p:blipFill>
        <p:spPr>
          <a:xfrm>
            <a:off x="4207432" y="3767950"/>
            <a:ext cx="4677275" cy="2619274"/>
          </a:xfrm>
          <a:prstGeom prst="rect">
            <a:avLst/>
          </a:prstGeom>
        </p:spPr>
      </p:pic>
      <p:graphicFrame>
        <p:nvGraphicFramePr>
          <p:cNvPr id="1028" name="TextBox 3">
            <a:extLst>
              <a:ext uri="{FF2B5EF4-FFF2-40B4-BE49-F238E27FC236}">
                <a16:creationId xmlns:a16="http://schemas.microsoft.com/office/drawing/2014/main" id="{E9A6FF65-F410-6309-660F-973725609200}"/>
              </a:ext>
            </a:extLst>
          </p:cNvPr>
          <p:cNvGraphicFramePr/>
          <p:nvPr>
            <p:extLst>
              <p:ext uri="{D42A27DB-BD31-4B8C-83A1-F6EECF244321}">
                <p14:modId xmlns:p14="http://schemas.microsoft.com/office/powerpoint/2010/main" val="1771009778"/>
              </p:ext>
            </p:extLst>
          </p:nvPr>
        </p:nvGraphicFramePr>
        <p:xfrm>
          <a:off x="743285" y="1580591"/>
          <a:ext cx="11096625" cy="19736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COQB Inst Before Scheduling">
            <a:hlinkClick r:id="" action="ppaction://media"/>
            <a:extLst>
              <a:ext uri="{FF2B5EF4-FFF2-40B4-BE49-F238E27FC236}">
                <a16:creationId xmlns:a16="http://schemas.microsoft.com/office/drawing/2014/main" id="{F2C7E670-3171-BEF6-CA04-261B8D616CC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13507" y="186772"/>
            <a:ext cx="487363" cy="487363"/>
          </a:xfrm>
          <a:prstGeom prst="rect">
            <a:avLst/>
          </a:prstGeom>
        </p:spPr>
      </p:pic>
      <p:pic>
        <p:nvPicPr>
          <p:cNvPr id="6" name="Picture 5">
            <a:extLst>
              <a:ext uri="{FF2B5EF4-FFF2-40B4-BE49-F238E27FC236}">
                <a16:creationId xmlns:a16="http://schemas.microsoft.com/office/drawing/2014/main" id="{E8B1E603-5A7A-D68E-8AC2-B8631018E3C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116937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8F9D5-BFBF-6FC3-7663-01733AFF85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65DCF7-D19A-8EB8-CC72-CE36FCB076B9}"/>
              </a:ext>
            </a:extLst>
          </p:cNvPr>
          <p:cNvSpPr>
            <a:spLocks noGrp="1"/>
          </p:cNvSpPr>
          <p:nvPr>
            <p:ph type="title"/>
          </p:nvPr>
        </p:nvSpPr>
        <p:spPr>
          <a:xfrm>
            <a:off x="2171698" y="323190"/>
            <a:ext cx="7848599" cy="516470"/>
          </a:xfrm>
          <a:ln w="28575">
            <a:solidFill>
              <a:schemeClr val="tx1"/>
            </a:solidFill>
          </a:ln>
        </p:spPr>
        <p:txBody>
          <a:bodyPr>
            <a:noAutofit/>
          </a:bodyPr>
          <a:lstStyle/>
          <a:p>
            <a:r>
              <a:rPr lang="en-US" sz="3600" b="1" dirty="0"/>
              <a:t>TEST PURCHASING AND SCHEDULING</a:t>
            </a:r>
          </a:p>
        </p:txBody>
      </p:sp>
      <p:sp>
        <p:nvSpPr>
          <p:cNvPr id="4" name="TextBox 3">
            <a:extLst>
              <a:ext uri="{FF2B5EF4-FFF2-40B4-BE49-F238E27FC236}">
                <a16:creationId xmlns:a16="http://schemas.microsoft.com/office/drawing/2014/main" id="{8444FFF7-8E06-8916-3935-D4AF227F276A}"/>
              </a:ext>
            </a:extLst>
          </p:cNvPr>
          <p:cNvSpPr txBox="1"/>
          <p:nvPr/>
        </p:nvSpPr>
        <p:spPr>
          <a:xfrm>
            <a:off x="203200" y="1198878"/>
            <a:ext cx="11802533" cy="3577903"/>
          </a:xfrm>
          <a:prstGeom prst="rect">
            <a:avLst/>
          </a:prstGeom>
          <a:noFill/>
        </p:spPr>
        <p:txBody>
          <a:bodyPr wrap="square">
            <a:spAutoFit/>
          </a:bodyPr>
          <a:lstStyle/>
          <a:p>
            <a:r>
              <a:rPr lang="en-US" sz="2800" b="1" dirty="0"/>
              <a:t> </a:t>
            </a:r>
            <a:r>
              <a:rPr lang="en-US" sz="2800" b="1" dirty="0">
                <a:solidFill>
                  <a:srgbClr val="0070C0"/>
                </a:solidFill>
              </a:rPr>
              <a:t>Be prepared to test at your scheduled time to avoid additional test fees.</a:t>
            </a:r>
          </a:p>
          <a:p>
            <a:endParaRPr lang="en-US" sz="1600" b="1" dirty="0">
              <a:solidFill>
                <a:srgbClr val="0070C0"/>
              </a:solidFill>
            </a:endParaRPr>
          </a:p>
          <a:p>
            <a:pPr marL="342900" indent="-342900">
              <a:buAutoNum type="arabicPeriod"/>
            </a:pPr>
            <a:r>
              <a:rPr lang="en-US" sz="2000" dirty="0"/>
              <a:t>Valid Eligibility</a:t>
            </a:r>
          </a:p>
          <a:p>
            <a:pPr marL="342900" indent="-342900">
              <a:buAutoNum type="arabicPeriod"/>
            </a:pPr>
            <a:r>
              <a:rPr lang="en-US" sz="2000" dirty="0"/>
              <a:t>Test Your Equipment</a:t>
            </a:r>
          </a:p>
          <a:p>
            <a:pPr marL="342900" indent="-342900">
              <a:buAutoNum type="arabicPeriod"/>
            </a:pPr>
            <a:r>
              <a:rPr lang="en-US" sz="2000" dirty="0"/>
              <a:t>If needed, accommodation approval</a:t>
            </a:r>
          </a:p>
          <a:p>
            <a:pPr marL="342900" indent="-342900">
              <a:buAutoNum type="arabicPeriod"/>
            </a:pPr>
            <a:r>
              <a:rPr lang="en-US" sz="2000" dirty="0"/>
              <a:t>An appropriate testing area (More about this later)</a:t>
            </a:r>
          </a:p>
          <a:p>
            <a:endParaRPr lang="en-US" sz="1050" b="1" dirty="0">
              <a:solidFill>
                <a:srgbClr val="0070C0"/>
              </a:solidFill>
            </a:endParaRPr>
          </a:p>
          <a:p>
            <a:r>
              <a:rPr lang="en-US" sz="2800" b="1" dirty="0"/>
              <a:t>In an </a:t>
            </a:r>
            <a:r>
              <a:rPr lang="en-US" sz="2800" b="1" dirty="0">
                <a:solidFill>
                  <a:schemeClr val="accent2"/>
                </a:solidFill>
              </a:rPr>
              <a:t>emergency</a:t>
            </a:r>
            <a:r>
              <a:rPr lang="en-US" sz="2800" b="1" dirty="0"/>
              <a:t>, you may cancel and reschedule. Instructions may be found in the CIB, Reservation email and Reminder emails.</a:t>
            </a:r>
            <a:endParaRPr lang="en-US" sz="2800" dirty="0"/>
          </a:p>
          <a:p>
            <a:endParaRPr lang="en-US" dirty="0"/>
          </a:p>
          <a:p>
            <a:pPr algn="r"/>
            <a:endParaRPr lang="en-US" dirty="0"/>
          </a:p>
        </p:txBody>
      </p:sp>
      <p:pic>
        <p:nvPicPr>
          <p:cNvPr id="5" name="Picture 4">
            <a:extLst>
              <a:ext uri="{FF2B5EF4-FFF2-40B4-BE49-F238E27FC236}">
                <a16:creationId xmlns:a16="http://schemas.microsoft.com/office/drawing/2014/main" id="{2634A9FA-9082-AF7E-C934-595AFC13E9AA}"/>
              </a:ext>
            </a:extLst>
          </p:cNvPr>
          <p:cNvPicPr>
            <a:picLocks noChangeAspect="1"/>
          </p:cNvPicPr>
          <p:nvPr/>
        </p:nvPicPr>
        <p:blipFill>
          <a:blip r:embed="rId5"/>
          <a:srcRect b="7390"/>
          <a:stretch>
            <a:fillRect/>
          </a:stretch>
        </p:blipFill>
        <p:spPr>
          <a:xfrm>
            <a:off x="4035212" y="4170910"/>
            <a:ext cx="4138507" cy="2555096"/>
          </a:xfrm>
          <a:prstGeom prst="rect">
            <a:avLst/>
          </a:prstGeom>
        </p:spPr>
      </p:pic>
      <p:sp>
        <p:nvSpPr>
          <p:cNvPr id="3" name="TextBox 2">
            <a:extLst>
              <a:ext uri="{FF2B5EF4-FFF2-40B4-BE49-F238E27FC236}">
                <a16:creationId xmlns:a16="http://schemas.microsoft.com/office/drawing/2014/main" id="{36A38F7F-2183-B5A0-F01C-5D0629135844}"/>
              </a:ext>
            </a:extLst>
          </p:cNvPr>
          <p:cNvSpPr txBox="1"/>
          <p:nvPr/>
        </p:nvSpPr>
        <p:spPr>
          <a:xfrm>
            <a:off x="160867" y="6449007"/>
            <a:ext cx="2192866" cy="276999"/>
          </a:xfrm>
          <a:prstGeom prst="rect">
            <a:avLst/>
          </a:prstGeom>
          <a:noFill/>
        </p:spPr>
        <p:txBody>
          <a:bodyPr wrap="squar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Section IV of the CIB</a:t>
            </a:r>
          </a:p>
        </p:txBody>
      </p:sp>
      <p:pic>
        <p:nvPicPr>
          <p:cNvPr id="10" name="COQB Inst Purchase Schedule">
            <a:hlinkClick r:id="" action="ppaction://media"/>
            <a:extLst>
              <a:ext uri="{FF2B5EF4-FFF2-40B4-BE49-F238E27FC236}">
                <a16:creationId xmlns:a16="http://schemas.microsoft.com/office/drawing/2014/main" id="{04109BBE-EFE2-0A01-D4F7-DC8C24F154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00629" y="288225"/>
            <a:ext cx="487363" cy="487363"/>
          </a:xfrm>
          <a:prstGeom prst="rect">
            <a:avLst/>
          </a:prstGeom>
        </p:spPr>
      </p:pic>
      <p:pic>
        <p:nvPicPr>
          <p:cNvPr id="7" name="Picture 6">
            <a:extLst>
              <a:ext uri="{FF2B5EF4-FFF2-40B4-BE49-F238E27FC236}">
                <a16:creationId xmlns:a16="http://schemas.microsoft.com/office/drawing/2014/main" id="{6A2A1B80-0EF1-D917-FB0A-5AC6FC901A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56771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5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1F743-5A04-A408-D188-40F301DF36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20FBD7-6574-FBC0-067C-BE40084F34F6}"/>
              </a:ext>
            </a:extLst>
          </p:cNvPr>
          <p:cNvSpPr>
            <a:spLocks noGrp="1"/>
          </p:cNvSpPr>
          <p:nvPr>
            <p:ph type="title"/>
          </p:nvPr>
        </p:nvSpPr>
        <p:spPr>
          <a:xfrm>
            <a:off x="637287" y="223730"/>
            <a:ext cx="10562618" cy="516470"/>
          </a:xfrm>
          <a:ln w="28575">
            <a:solidFill>
              <a:schemeClr val="tx1"/>
            </a:solidFill>
          </a:ln>
        </p:spPr>
        <p:txBody>
          <a:bodyPr>
            <a:noAutofit/>
          </a:bodyPr>
          <a:lstStyle/>
          <a:p>
            <a:r>
              <a:rPr lang="en-US" sz="3400" b="1" dirty="0"/>
              <a:t>CANCELED OR MISSED APPOINTMENTS AND REFUNDS</a:t>
            </a:r>
          </a:p>
        </p:txBody>
      </p:sp>
      <p:sp>
        <p:nvSpPr>
          <p:cNvPr id="8" name="TextBox 7">
            <a:extLst>
              <a:ext uri="{FF2B5EF4-FFF2-40B4-BE49-F238E27FC236}">
                <a16:creationId xmlns:a16="http://schemas.microsoft.com/office/drawing/2014/main" id="{0B153732-361E-C11D-FF38-A3ECF0AD51AB}"/>
              </a:ext>
            </a:extLst>
          </p:cNvPr>
          <p:cNvSpPr txBox="1"/>
          <p:nvPr/>
        </p:nvSpPr>
        <p:spPr>
          <a:xfrm>
            <a:off x="407192" y="1300077"/>
            <a:ext cx="11022809" cy="4124078"/>
          </a:xfrm>
          <a:prstGeom prst="rect">
            <a:avLst/>
          </a:prstGeom>
          <a:noFill/>
        </p:spPr>
        <p:txBody>
          <a:bodyPr wrap="square">
            <a:spAutoFit/>
          </a:bodyPr>
          <a:lstStyle/>
          <a:p>
            <a:pPr marL="0" marR="0">
              <a:lnSpc>
                <a:spcPct val="107000"/>
              </a:lnSpc>
              <a:spcAft>
                <a:spcPts val="800"/>
              </a:spcAft>
              <a:buNone/>
            </a:pPr>
            <a:r>
              <a:rPr lang="en-US" sz="2000" b="1" u="sng" kern="100" dirty="0">
                <a:effectLst/>
                <a:latin typeface="Arial" panose="020B0604020202020204" pitchFamily="34" charset="0"/>
                <a:ea typeface="Calibri" panose="020F0502020204030204" pitchFamily="34" charset="0"/>
                <a:cs typeface="Arial" panose="020B0604020202020204" pitchFamily="34" charset="0"/>
              </a:rPr>
              <a:t>Canceling Test Appointment</a:t>
            </a:r>
            <a:endParaRPr lang="en-US" sz="2000" b="1" u="sng" kern="100" dirty="0">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Aft>
                <a:spcPts val="800"/>
              </a:spcAft>
              <a:buNone/>
            </a:pPr>
            <a:r>
              <a:rPr lang="en-US" dirty="0">
                <a:effectLst/>
                <a:latin typeface="Arial" panose="020B0604020202020204" pitchFamily="34" charset="0"/>
                <a:ea typeface="Calibri" panose="020F0502020204030204" pitchFamily="34" charset="0"/>
                <a:cs typeface="Arial" panose="020B0604020202020204" pitchFamily="34" charset="0"/>
              </a:rPr>
              <a:t>Candidates may reschedule their test 24 hours prior to the start time. </a:t>
            </a:r>
          </a:p>
          <a:p>
            <a:pPr>
              <a:buNone/>
            </a:pPr>
            <a:endParaRPr lang="en-US" sz="1200" dirty="0">
              <a:latin typeface="Arial" panose="020B0604020202020204" pitchFamily="34" charset="0"/>
              <a:ea typeface="Calibri" panose="020F0502020204030204" pitchFamily="34" charset="0"/>
              <a:cs typeface="Arial" panose="020B0604020202020204" pitchFamily="34" charset="0"/>
            </a:endParaRPr>
          </a:p>
          <a:p>
            <a:r>
              <a:rPr lang="en-US" sz="2000" b="1" u="sng" dirty="0">
                <a:latin typeface="Arial" panose="020B0604020202020204" pitchFamily="34" charset="0"/>
                <a:cs typeface="Arial" panose="020B0604020202020204" pitchFamily="34" charset="0"/>
              </a:rPr>
              <a:t>Missing Test Appointment</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								</a:t>
            </a:r>
          </a:p>
          <a:p>
            <a:r>
              <a:rPr lang="en-US" b="1" dirty="0">
                <a:solidFill>
                  <a:srgbClr val="FF0000"/>
                </a:solidFill>
                <a:latin typeface="Arial" panose="020B0604020202020204" pitchFamily="34" charset="0"/>
                <a:cs typeface="Arial" panose="020B0604020202020204" pitchFamily="34" charset="0"/>
              </a:rPr>
              <a:t>IMPORTANT</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If you miss your appointment, you will not be able to take the test as scheduled, and you will         forfeit your test fee.</a:t>
            </a:r>
          </a:p>
          <a:p>
            <a:r>
              <a:rPr lang="en-US" dirty="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a:p>
            <a:r>
              <a:rPr lang="en-US" sz="2000" b="1" u="sng" dirty="0">
                <a:latin typeface="Arial" panose="020B0604020202020204" pitchFamily="34" charset="0"/>
                <a:cs typeface="Arial" panose="020B0604020202020204" pitchFamily="34" charset="0"/>
              </a:rPr>
              <a:t>Refunds</a:t>
            </a:r>
          </a:p>
          <a:p>
            <a:endParaRPr lang="en-US" u="sng"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Change in life circumstances, illness, or no longer need the license.</a:t>
            </a:r>
          </a:p>
          <a:p>
            <a:endParaRPr lang="en-US" sz="12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Cases of an erroneous transaction, such as a candidate being accidentally charged or paying twice. </a:t>
            </a:r>
            <a:endParaRPr lang="en-US" dirty="0">
              <a:solidFill>
                <a:schemeClr val="tx2">
                  <a:lumMod val="50000"/>
                  <a:lumOff val="50000"/>
                </a:schemeClr>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4" name="COQB Inst Canceling Appts">
            <a:hlinkClick r:id="" action="ppaction://media"/>
            <a:extLst>
              <a:ext uri="{FF2B5EF4-FFF2-40B4-BE49-F238E27FC236}">
                <a16:creationId xmlns:a16="http://schemas.microsoft.com/office/drawing/2014/main" id="{5802D5B8-A8AF-6634-8715-CE0EA978A3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13174" y="481965"/>
            <a:ext cx="487363" cy="487363"/>
          </a:xfrm>
          <a:prstGeom prst="rect">
            <a:avLst/>
          </a:prstGeom>
        </p:spPr>
      </p:pic>
      <p:pic>
        <p:nvPicPr>
          <p:cNvPr id="5" name="Picture 4">
            <a:extLst>
              <a:ext uri="{FF2B5EF4-FFF2-40B4-BE49-F238E27FC236}">
                <a16:creationId xmlns:a16="http://schemas.microsoft.com/office/drawing/2014/main" id="{8A7F6DE3-F5D7-50CA-E68F-871CAB136B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183270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1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8CFF3-A375-F223-FFA2-3EF94F60E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DE0A4-2D66-261C-594F-C385670D3181}"/>
              </a:ext>
            </a:extLst>
          </p:cNvPr>
          <p:cNvSpPr>
            <a:spLocks noGrp="1"/>
          </p:cNvSpPr>
          <p:nvPr>
            <p:ph type="title"/>
          </p:nvPr>
        </p:nvSpPr>
        <p:spPr>
          <a:xfrm>
            <a:off x="2652099" y="388498"/>
            <a:ext cx="6552861" cy="547512"/>
          </a:xfrm>
          <a:ln w="28575">
            <a:solidFill>
              <a:schemeClr val="tx1"/>
            </a:solidFill>
          </a:ln>
        </p:spPr>
        <p:txBody>
          <a:bodyPr>
            <a:noAutofit/>
          </a:bodyPr>
          <a:lstStyle/>
          <a:p>
            <a:r>
              <a:rPr lang="en-US" sz="3600" b="1" dirty="0"/>
              <a:t>REFERENCE MATERIALS &amp; TIME</a:t>
            </a:r>
          </a:p>
        </p:txBody>
      </p:sp>
      <p:sp>
        <p:nvSpPr>
          <p:cNvPr id="3" name="TextBox 2">
            <a:extLst>
              <a:ext uri="{FF2B5EF4-FFF2-40B4-BE49-F238E27FC236}">
                <a16:creationId xmlns:a16="http://schemas.microsoft.com/office/drawing/2014/main" id="{4066C56B-C7AC-A253-D5BA-07FDEC22AA45}"/>
              </a:ext>
            </a:extLst>
          </p:cNvPr>
          <p:cNvSpPr txBox="1"/>
          <p:nvPr/>
        </p:nvSpPr>
        <p:spPr>
          <a:xfrm>
            <a:off x="3465576" y="1909656"/>
            <a:ext cx="5373624" cy="3816429"/>
          </a:xfrm>
          <a:prstGeom prst="rect">
            <a:avLst/>
          </a:prstGeom>
          <a:noFill/>
          <a:ln w="28575">
            <a:solidFill>
              <a:srgbClr val="0070C0"/>
            </a:solidFill>
          </a:ln>
        </p:spPr>
        <p:txBody>
          <a:bodyPr wrap="square" rtlCol="0">
            <a:spAutoFit/>
          </a:bodyPr>
          <a:lstStyle/>
          <a:p>
            <a:r>
              <a:rPr lang="en-US" sz="3200" dirty="0"/>
              <a:t>COQB Approved References</a:t>
            </a:r>
          </a:p>
          <a:p>
            <a:endParaRPr lang="en-US" sz="3200" dirty="0"/>
          </a:p>
          <a:p>
            <a:r>
              <a:rPr lang="en-US" sz="3200" dirty="0"/>
              <a:t>3.5 Hours</a:t>
            </a:r>
          </a:p>
          <a:p>
            <a:endParaRPr lang="en-US" sz="3200" dirty="0"/>
          </a:p>
          <a:p>
            <a:r>
              <a:rPr lang="en-US" sz="3200" dirty="0"/>
              <a:t>130 Multiple Choice</a:t>
            </a:r>
          </a:p>
          <a:p>
            <a:endParaRPr lang="en-US" sz="3200" dirty="0"/>
          </a:p>
          <a:p>
            <a:r>
              <a:rPr lang="en-US" sz="3200" dirty="0"/>
              <a:t>Average 1.5 minutes per item</a:t>
            </a:r>
          </a:p>
          <a:p>
            <a:endParaRPr lang="en-US" dirty="0"/>
          </a:p>
        </p:txBody>
      </p:sp>
      <p:pic>
        <p:nvPicPr>
          <p:cNvPr id="5" name="COQB Inst References">
            <a:hlinkClick r:id="" action="ppaction://media"/>
            <a:extLst>
              <a:ext uri="{FF2B5EF4-FFF2-40B4-BE49-F238E27FC236}">
                <a16:creationId xmlns:a16="http://schemas.microsoft.com/office/drawing/2014/main" id="{432E33C6-6B70-AB47-09FE-4500A9E648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82325" y="388498"/>
            <a:ext cx="487363" cy="487363"/>
          </a:xfrm>
          <a:prstGeom prst="rect">
            <a:avLst/>
          </a:prstGeom>
        </p:spPr>
      </p:pic>
      <p:sp>
        <p:nvSpPr>
          <p:cNvPr id="6" name="TextBox 5">
            <a:extLst>
              <a:ext uri="{FF2B5EF4-FFF2-40B4-BE49-F238E27FC236}">
                <a16:creationId xmlns:a16="http://schemas.microsoft.com/office/drawing/2014/main" id="{48519A3F-2FBB-DA65-593A-7D7A8DF329C0}"/>
              </a:ext>
            </a:extLst>
          </p:cNvPr>
          <p:cNvSpPr txBox="1"/>
          <p:nvPr/>
        </p:nvSpPr>
        <p:spPr>
          <a:xfrm>
            <a:off x="180870" y="6581001"/>
            <a:ext cx="1257384" cy="276999"/>
          </a:xfrm>
          <a:prstGeom prst="rect">
            <a:avLst/>
          </a:prstGeom>
          <a:noFill/>
        </p:spPr>
        <p:txBody>
          <a:bodyPr wrap="square" rtlCol="0">
            <a:spAutoFit/>
          </a:bodyPr>
          <a:lstStyle/>
          <a:p>
            <a:pPr algn="r"/>
            <a:r>
              <a:rPr lang="en-US" sz="1200" dirty="0">
                <a:latin typeface="Calibri" panose="020F0502020204030204" pitchFamily="34" charset="0"/>
                <a:ea typeface="Calibri" panose="020F0502020204030204" pitchFamily="34" charset="0"/>
                <a:cs typeface="Calibri" panose="020F0502020204030204" pitchFamily="34" charset="0"/>
              </a:rPr>
              <a:t>Part III Reference</a:t>
            </a:r>
          </a:p>
        </p:txBody>
      </p:sp>
      <p:pic>
        <p:nvPicPr>
          <p:cNvPr id="7" name="Picture 6">
            <a:extLst>
              <a:ext uri="{FF2B5EF4-FFF2-40B4-BE49-F238E27FC236}">
                <a16:creationId xmlns:a16="http://schemas.microsoft.com/office/drawing/2014/main" id="{F625E2E5-1248-5E08-4EC5-6C1482F9FD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98766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416CA-D193-D4F1-ED19-D5488E917A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0044F-AAD1-DAD4-6A41-A6159408977C}"/>
              </a:ext>
            </a:extLst>
          </p:cNvPr>
          <p:cNvSpPr>
            <a:spLocks noGrp="1"/>
          </p:cNvSpPr>
          <p:nvPr>
            <p:ph type="title"/>
          </p:nvPr>
        </p:nvSpPr>
        <p:spPr>
          <a:xfrm>
            <a:off x="4285287" y="209398"/>
            <a:ext cx="2078937" cy="516470"/>
          </a:xfrm>
          <a:ln w="28575">
            <a:solidFill>
              <a:schemeClr val="tx1"/>
            </a:solidFill>
          </a:ln>
        </p:spPr>
        <p:txBody>
          <a:bodyPr>
            <a:noAutofit/>
          </a:bodyPr>
          <a:lstStyle/>
          <a:p>
            <a:r>
              <a:rPr lang="en-US" sz="3600" b="1" dirty="0"/>
              <a:t>WEBSITE</a:t>
            </a:r>
          </a:p>
        </p:txBody>
      </p:sp>
      <p:sp>
        <p:nvSpPr>
          <p:cNvPr id="8" name="TextBox 7">
            <a:extLst>
              <a:ext uri="{FF2B5EF4-FFF2-40B4-BE49-F238E27FC236}">
                <a16:creationId xmlns:a16="http://schemas.microsoft.com/office/drawing/2014/main" id="{1E305D94-1A50-ED2A-B6DD-CBC95C011676}"/>
              </a:ext>
            </a:extLst>
          </p:cNvPr>
          <p:cNvSpPr txBox="1"/>
          <p:nvPr/>
        </p:nvSpPr>
        <p:spPr>
          <a:xfrm>
            <a:off x="427972" y="995277"/>
            <a:ext cx="6441665" cy="276999"/>
          </a:xfrm>
          <a:prstGeom prst="rect">
            <a:avLst/>
          </a:prstGeom>
          <a:noFill/>
        </p:spPr>
        <p:txBody>
          <a:bodyPr wrap="square">
            <a:spAutoFit/>
          </a:bodyPr>
          <a:lstStyle/>
          <a:p>
            <a:r>
              <a:rPr lang="en-US" sz="1200" b="1" dirty="0"/>
              <a:t> </a:t>
            </a:r>
            <a:endParaRPr lang="en-US" sz="1200" dirty="0"/>
          </a:p>
        </p:txBody>
      </p:sp>
      <p:pic>
        <p:nvPicPr>
          <p:cNvPr id="7" name="Picture 6">
            <a:extLst>
              <a:ext uri="{FF2B5EF4-FFF2-40B4-BE49-F238E27FC236}">
                <a16:creationId xmlns:a16="http://schemas.microsoft.com/office/drawing/2014/main" id="{2FDBBFA5-8E92-4B9D-95D1-30969656D7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6821" y="995277"/>
            <a:ext cx="4096305" cy="2298444"/>
          </a:xfrm>
          <a:prstGeom prst="rect">
            <a:avLst/>
          </a:prstGeom>
        </p:spPr>
      </p:pic>
      <p:pic>
        <p:nvPicPr>
          <p:cNvPr id="10" name="Picture 9">
            <a:extLst>
              <a:ext uri="{FF2B5EF4-FFF2-40B4-BE49-F238E27FC236}">
                <a16:creationId xmlns:a16="http://schemas.microsoft.com/office/drawing/2014/main" id="{54BEB80D-7CAD-E9F8-838F-33550C986C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972" y="3429000"/>
            <a:ext cx="8649123" cy="3193466"/>
          </a:xfrm>
          <a:prstGeom prst="rect">
            <a:avLst/>
          </a:prstGeom>
        </p:spPr>
      </p:pic>
      <p:sp>
        <p:nvSpPr>
          <p:cNvPr id="11" name="TextBox 10">
            <a:extLst>
              <a:ext uri="{FF2B5EF4-FFF2-40B4-BE49-F238E27FC236}">
                <a16:creationId xmlns:a16="http://schemas.microsoft.com/office/drawing/2014/main" id="{6DDBA582-CB1F-9C5F-5639-812096CABE7C}"/>
              </a:ext>
            </a:extLst>
          </p:cNvPr>
          <p:cNvSpPr txBox="1"/>
          <p:nvPr/>
        </p:nvSpPr>
        <p:spPr>
          <a:xfrm>
            <a:off x="758952" y="995277"/>
            <a:ext cx="3749040" cy="923330"/>
          </a:xfrm>
          <a:prstGeom prst="rect">
            <a:avLst/>
          </a:prstGeom>
          <a:noFill/>
          <a:ln w="19050">
            <a:solidFill>
              <a:srgbClr val="0070C0"/>
            </a:solidFill>
          </a:ln>
        </p:spPr>
        <p:txBody>
          <a:bodyPr wrap="square" rtlCol="0">
            <a:spAutoFit/>
          </a:bodyPr>
          <a:lstStyle/>
          <a:p>
            <a:r>
              <a:rPr lang="en-US" dirty="0"/>
              <a:t>NCOSFM.gov</a:t>
            </a:r>
          </a:p>
          <a:p>
            <a:endParaRPr lang="en-US" dirty="0"/>
          </a:p>
          <a:p>
            <a:r>
              <a:rPr lang="en-US" dirty="0"/>
              <a:t>NCOSFM.gov/licensing-certification</a:t>
            </a:r>
          </a:p>
        </p:txBody>
      </p:sp>
      <p:pic>
        <p:nvPicPr>
          <p:cNvPr id="3" name="COQB Inst Website">
            <a:hlinkClick r:id="" action="ppaction://media"/>
            <a:extLst>
              <a:ext uri="{FF2B5EF4-FFF2-40B4-BE49-F238E27FC236}">
                <a16:creationId xmlns:a16="http://schemas.microsoft.com/office/drawing/2014/main" id="{4C071660-84AA-4CD2-2916-57CE9F4E75F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66805" y="238505"/>
            <a:ext cx="487363" cy="487363"/>
          </a:xfrm>
          <a:prstGeom prst="rect">
            <a:avLst/>
          </a:prstGeom>
        </p:spPr>
      </p:pic>
      <p:pic>
        <p:nvPicPr>
          <p:cNvPr id="5" name="Picture 4">
            <a:extLst>
              <a:ext uri="{FF2B5EF4-FFF2-40B4-BE49-F238E27FC236}">
                <a16:creationId xmlns:a16="http://schemas.microsoft.com/office/drawing/2014/main" id="{2E02FB33-016E-60F7-6468-F6E324C12BA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
        <p:nvSpPr>
          <p:cNvPr id="6" name="Speech Bubble: Rectangle with Corners Rounded 5">
            <a:extLst>
              <a:ext uri="{FF2B5EF4-FFF2-40B4-BE49-F238E27FC236}">
                <a16:creationId xmlns:a16="http://schemas.microsoft.com/office/drawing/2014/main" id="{09651BF8-6173-F17E-98A6-0B99E8E71B79}"/>
              </a:ext>
            </a:extLst>
          </p:cNvPr>
          <p:cNvSpPr/>
          <p:nvPr/>
        </p:nvSpPr>
        <p:spPr>
          <a:xfrm>
            <a:off x="1591356" y="3807240"/>
            <a:ext cx="1139869" cy="714518"/>
          </a:xfrm>
          <a:prstGeom prst="wedgeRoundRectCallout">
            <a:avLst>
              <a:gd name="adj1" fmla="val -67555"/>
              <a:gd name="adj2" fmla="val 154800"/>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Scheduling Exam</a:t>
            </a:r>
          </a:p>
        </p:txBody>
      </p:sp>
    </p:spTree>
    <p:extLst>
      <p:ext uri="{BB962C8B-B14F-4D97-AF65-F5344CB8AC3E}">
        <p14:creationId xmlns:p14="http://schemas.microsoft.com/office/powerpoint/2010/main" val="413078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D329-EDF7-CE98-8F3A-57206DD8B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35375-7A52-C106-35FE-DC5579239504}"/>
              </a:ext>
            </a:extLst>
          </p:cNvPr>
          <p:cNvSpPr>
            <a:spLocks noGrp="1"/>
          </p:cNvSpPr>
          <p:nvPr>
            <p:ph type="title"/>
          </p:nvPr>
        </p:nvSpPr>
        <p:spPr>
          <a:xfrm>
            <a:off x="2462212" y="369772"/>
            <a:ext cx="5276322" cy="516470"/>
          </a:xfrm>
          <a:ln w="28575">
            <a:solidFill>
              <a:schemeClr val="tx1"/>
            </a:solidFill>
          </a:ln>
        </p:spPr>
        <p:txBody>
          <a:bodyPr>
            <a:noAutofit/>
          </a:bodyPr>
          <a:lstStyle/>
          <a:p>
            <a:r>
              <a:rPr lang="en-US" sz="3600" b="1" dirty="0"/>
              <a:t>TESTING REQUIREMENTS </a:t>
            </a:r>
          </a:p>
        </p:txBody>
      </p:sp>
      <p:sp>
        <p:nvSpPr>
          <p:cNvPr id="8" name="TextBox 7">
            <a:extLst>
              <a:ext uri="{FF2B5EF4-FFF2-40B4-BE49-F238E27FC236}">
                <a16:creationId xmlns:a16="http://schemas.microsoft.com/office/drawing/2014/main" id="{06E5679E-0A0E-0D67-CDB6-F7010EA53E02}"/>
              </a:ext>
            </a:extLst>
          </p:cNvPr>
          <p:cNvSpPr txBox="1"/>
          <p:nvPr/>
        </p:nvSpPr>
        <p:spPr>
          <a:xfrm>
            <a:off x="407194" y="1447443"/>
            <a:ext cx="11377611" cy="4524315"/>
          </a:xfrm>
          <a:prstGeom prst="rect">
            <a:avLst/>
          </a:prstGeom>
          <a:noFill/>
        </p:spPr>
        <p:txBody>
          <a:bodyPr wrap="square">
            <a:spAutoFit/>
          </a:bodyPr>
          <a:lstStyle/>
          <a:p>
            <a:pPr fontAlgn="base"/>
            <a:endParaRPr lang="en-US" b="1" dirty="0">
              <a:solidFill>
                <a:srgbClr val="FF0000"/>
              </a:solidFill>
            </a:endParaRPr>
          </a:p>
          <a:p>
            <a:pPr fontAlgn="base"/>
            <a:r>
              <a:rPr lang="en-US" b="1" dirty="0">
                <a:solidFill>
                  <a:srgbClr val="0070C0"/>
                </a:solidFill>
              </a:rPr>
              <a:t>Computer</a:t>
            </a:r>
            <a:endParaRPr lang="en-US" dirty="0">
              <a:solidFill>
                <a:srgbClr val="0070C0"/>
              </a:solidFill>
            </a:endParaRPr>
          </a:p>
          <a:p>
            <a:pPr marL="285750" indent="-285750" fontAlgn="base">
              <a:buFont typeface="Wingdings" panose="05000000000000000000" pitchFamily="2" charset="2"/>
              <a:buChar char="q"/>
            </a:pPr>
            <a:r>
              <a:rPr lang="en-US" dirty="0"/>
              <a:t>Stable power source</a:t>
            </a:r>
          </a:p>
          <a:p>
            <a:pPr marL="285750" indent="-285750" fontAlgn="base">
              <a:buFont typeface="Wingdings" panose="05000000000000000000" pitchFamily="2" charset="2"/>
              <a:buChar char="q"/>
            </a:pPr>
            <a:r>
              <a:rPr lang="en-US" dirty="0"/>
              <a:t>Reliable internet connection</a:t>
            </a:r>
          </a:p>
          <a:p>
            <a:pPr marL="285750" indent="-285750" fontAlgn="base">
              <a:buFont typeface="Wingdings" panose="05000000000000000000" pitchFamily="2" charset="2"/>
              <a:buChar char="q"/>
            </a:pPr>
            <a:r>
              <a:rPr lang="en-US" dirty="0"/>
              <a:t>Working internal or external webcam</a:t>
            </a:r>
          </a:p>
          <a:p>
            <a:pPr marL="285750" indent="-285750" fontAlgn="base">
              <a:buFont typeface="Wingdings" panose="05000000000000000000" pitchFamily="2" charset="2"/>
              <a:buChar char="q"/>
            </a:pPr>
            <a:r>
              <a:rPr lang="en-US" dirty="0"/>
              <a:t>Microphone</a:t>
            </a:r>
          </a:p>
          <a:p>
            <a:pPr marL="285750" indent="-285750" fontAlgn="base">
              <a:buFont typeface="Wingdings" panose="05000000000000000000" pitchFamily="2" charset="2"/>
              <a:buChar char="q"/>
            </a:pPr>
            <a:r>
              <a:rPr lang="en-US" dirty="0"/>
              <a:t>Speaker</a:t>
            </a:r>
          </a:p>
          <a:p>
            <a:pPr marL="285750" indent="-285750" fontAlgn="base">
              <a:buFont typeface="Wingdings" panose="05000000000000000000" pitchFamily="2" charset="2"/>
              <a:buChar char="q"/>
            </a:pPr>
            <a:r>
              <a:rPr lang="en-US" dirty="0"/>
              <a:t>Testing location</a:t>
            </a:r>
          </a:p>
          <a:p>
            <a:endParaRPr lang="en-US" b="1" dirty="0"/>
          </a:p>
          <a:p>
            <a:r>
              <a:rPr lang="en-US" b="1" dirty="0"/>
              <a:t> </a:t>
            </a:r>
            <a:r>
              <a:rPr lang="en-US" b="1" dirty="0">
                <a:solidFill>
                  <a:srgbClr val="0070C0"/>
                </a:solidFill>
              </a:rPr>
              <a:t>WARNING! </a:t>
            </a:r>
            <a:r>
              <a:rPr lang="en-US" b="1" dirty="0"/>
              <a:t>(Prior to scheduled test date)</a:t>
            </a:r>
          </a:p>
          <a:p>
            <a:pPr marL="285750" indent="-285750">
              <a:buFont typeface="Wingdings" panose="05000000000000000000" pitchFamily="2" charset="2"/>
              <a:buChar char="q"/>
            </a:pPr>
            <a:r>
              <a:rPr lang="en-US" dirty="0"/>
              <a:t>Read the </a:t>
            </a:r>
            <a:r>
              <a:rPr lang="en-US" dirty="0">
                <a:solidFill>
                  <a:srgbClr val="FF0000"/>
                </a:solidFill>
              </a:rPr>
              <a:t>Candidate Information Bulletin </a:t>
            </a:r>
            <a:r>
              <a:rPr lang="en-US" dirty="0"/>
              <a:t>thoroughly.</a:t>
            </a:r>
          </a:p>
          <a:p>
            <a:pPr marL="285750" indent="-285750">
              <a:buFont typeface="Wingdings" panose="05000000000000000000" pitchFamily="2" charset="2"/>
              <a:buChar char="q"/>
            </a:pPr>
            <a:r>
              <a:rPr lang="en-US" dirty="0"/>
              <a:t>Prepare for the test.</a:t>
            </a:r>
          </a:p>
          <a:p>
            <a:pPr marL="285750" indent="-285750">
              <a:buFont typeface="Wingdings" panose="05000000000000000000" pitchFamily="2" charset="2"/>
              <a:buChar char="q"/>
            </a:pPr>
            <a:r>
              <a:rPr lang="en-US" dirty="0"/>
              <a:t>Test your computer </a:t>
            </a:r>
            <a:r>
              <a:rPr lang="en-US" b="1" dirty="0"/>
              <a:t>BEFORE</a:t>
            </a:r>
            <a:r>
              <a:rPr lang="en-US" dirty="0"/>
              <a:t> scheduled test date. Failure to follow instructions may result in additional test fees.</a:t>
            </a:r>
          </a:p>
          <a:p>
            <a:pPr marL="285750" indent="-285750">
              <a:buFont typeface="Wingdings" panose="05000000000000000000" pitchFamily="2" charset="2"/>
              <a:buChar char="q"/>
            </a:pPr>
            <a:r>
              <a:rPr lang="en-US" dirty="0"/>
              <a:t> Download Guardian Browser prior to scheduled test date. </a:t>
            </a:r>
          </a:p>
          <a:p>
            <a:r>
              <a:rPr lang="en-US" b="1" dirty="0"/>
              <a:t> </a:t>
            </a:r>
          </a:p>
        </p:txBody>
      </p:sp>
      <p:sp>
        <p:nvSpPr>
          <p:cNvPr id="4" name="TextBox 3">
            <a:extLst>
              <a:ext uri="{FF2B5EF4-FFF2-40B4-BE49-F238E27FC236}">
                <a16:creationId xmlns:a16="http://schemas.microsoft.com/office/drawing/2014/main" id="{848A49EE-FF01-F4D5-654F-0725C9E1132E}"/>
              </a:ext>
            </a:extLst>
          </p:cNvPr>
          <p:cNvSpPr txBox="1"/>
          <p:nvPr/>
        </p:nvSpPr>
        <p:spPr>
          <a:xfrm>
            <a:off x="3242733" y="1185333"/>
            <a:ext cx="4495800" cy="523220"/>
          </a:xfrm>
          <a:prstGeom prst="rect">
            <a:avLst/>
          </a:prstGeom>
          <a:noFill/>
        </p:spPr>
        <p:txBody>
          <a:bodyPr wrap="square" rtlCol="0">
            <a:spAutoFit/>
          </a:bodyPr>
          <a:lstStyle/>
          <a:p>
            <a:r>
              <a:rPr lang="en-US" sz="2800" b="1" dirty="0">
                <a:solidFill>
                  <a:srgbClr val="FF0000"/>
                </a:solidFill>
              </a:rPr>
              <a:t>Test Taker Responsibilities</a:t>
            </a:r>
          </a:p>
        </p:txBody>
      </p:sp>
      <p:pic>
        <p:nvPicPr>
          <p:cNvPr id="2054" name="Picture 6" descr="Responsible Clipart | Free Images at ...">
            <a:extLst>
              <a:ext uri="{FF2B5EF4-FFF2-40B4-BE49-F238E27FC236}">
                <a16:creationId xmlns:a16="http://schemas.microsoft.com/office/drawing/2014/main" id="{C7A1B425-CAFE-B0BB-0791-46F3357C52CE}"/>
              </a:ext>
            </a:extLst>
          </p:cNvPr>
          <p:cNvPicPr>
            <a:picLocks noChangeAspect="1" noChangeArrowheads="1"/>
          </p:cNvPicPr>
          <p:nvPr/>
        </p:nvPicPr>
        <p:blipFill rotWithShape="1">
          <a:blip r:embed="rId5">
            <a:alphaModFix amt="92000"/>
            <a:extLst>
              <a:ext uri="{28A0092B-C50C-407E-A947-70E740481C1C}">
                <a14:useLocalDpi xmlns:a14="http://schemas.microsoft.com/office/drawing/2010/main" val="0"/>
              </a:ext>
            </a:extLst>
          </a:blip>
          <a:srcRect b="6282"/>
          <a:stretch>
            <a:fillRect/>
          </a:stretch>
        </p:blipFill>
        <p:spPr bwMode="auto">
          <a:xfrm>
            <a:off x="8477250" y="1708553"/>
            <a:ext cx="2066925" cy="2070973"/>
          </a:xfrm>
          <a:custGeom>
            <a:avLst/>
            <a:gdLst>
              <a:gd name="csX0" fmla="*/ 0 w 2066925"/>
              <a:gd name="csY0" fmla="*/ 0 h 2070973"/>
              <a:gd name="csX1" fmla="*/ 2066925 w 2066925"/>
              <a:gd name="csY1" fmla="*/ 0 h 2070973"/>
              <a:gd name="csX2" fmla="*/ 2066925 w 2066925"/>
              <a:gd name="csY2" fmla="*/ 2070973 h 2070973"/>
              <a:gd name="csX3" fmla="*/ 0 w 2066925"/>
              <a:gd name="csY3" fmla="*/ 2070973 h 2070973"/>
              <a:gd name="csX4" fmla="*/ 0 w 2066925"/>
              <a:gd name="csY4" fmla="*/ 0 h 2070973"/>
            </a:gdLst>
            <a:ahLst/>
            <a:cxnLst>
              <a:cxn ang="0">
                <a:pos x="csX0" y="csY0"/>
              </a:cxn>
              <a:cxn ang="0">
                <a:pos x="csX1" y="csY1"/>
              </a:cxn>
              <a:cxn ang="0">
                <a:pos x="csX2" y="csY2"/>
              </a:cxn>
              <a:cxn ang="0">
                <a:pos x="csX3" y="csY3"/>
              </a:cxn>
              <a:cxn ang="0">
                <a:pos x="csX4" y="csY4"/>
              </a:cxn>
            </a:cxnLst>
            <a:rect l="l" t="t" r="r" b="b"/>
            <a:pathLst>
              <a:path w="2066925" h="2070973" fill="none" extrusionOk="0">
                <a:moveTo>
                  <a:pt x="0" y="0"/>
                </a:moveTo>
                <a:cubicBezTo>
                  <a:pt x="622631" y="-49533"/>
                  <a:pt x="1482467" y="-14809"/>
                  <a:pt x="2066925" y="0"/>
                </a:cubicBezTo>
                <a:cubicBezTo>
                  <a:pt x="2154564" y="675084"/>
                  <a:pt x="1994246" y="1818377"/>
                  <a:pt x="2066925" y="2070973"/>
                </a:cubicBezTo>
                <a:cubicBezTo>
                  <a:pt x="1655652" y="2022742"/>
                  <a:pt x="742901" y="2155428"/>
                  <a:pt x="0" y="2070973"/>
                </a:cubicBezTo>
                <a:cubicBezTo>
                  <a:pt x="-38581" y="1137131"/>
                  <a:pt x="63341" y="247541"/>
                  <a:pt x="0" y="0"/>
                </a:cubicBezTo>
                <a:close/>
              </a:path>
              <a:path w="2066925" h="2070973" stroke="0" extrusionOk="0">
                <a:moveTo>
                  <a:pt x="0" y="0"/>
                </a:moveTo>
                <a:cubicBezTo>
                  <a:pt x="697730" y="118645"/>
                  <a:pt x="1636102" y="116012"/>
                  <a:pt x="2066925" y="0"/>
                </a:cubicBezTo>
                <a:cubicBezTo>
                  <a:pt x="1934043" y="492551"/>
                  <a:pt x="2151876" y="1827687"/>
                  <a:pt x="2066925" y="2070973"/>
                </a:cubicBezTo>
                <a:cubicBezTo>
                  <a:pt x="1761244" y="2205573"/>
                  <a:pt x="794768" y="1913777"/>
                  <a:pt x="0" y="2070973"/>
                </a:cubicBezTo>
                <a:cubicBezTo>
                  <a:pt x="-20187" y="1781091"/>
                  <a:pt x="-152480" y="508666"/>
                  <a:pt x="0" y="0"/>
                </a:cubicBezTo>
                <a:close/>
              </a:path>
            </a:pathLst>
          </a:custGeom>
          <a:solidFill>
            <a:schemeClr val="accent1"/>
          </a:solidFill>
          <a:ln>
            <a:solidFill>
              <a:schemeClr val="accent1"/>
            </a:solidFill>
            <a:extLst>
              <a:ext uri="{C807C97D-BFC1-408E-A445-0C87EB9F89A2}">
                <ask:lineSketchStyleProps xmlns:ask="http://schemas.microsoft.com/office/drawing/2018/sketchyshapes" sd="1219033472">
                  <a:prstGeom prst="rect">
                    <a:avLst/>
                  </a:prstGeom>
                  <ask:type>
                    <ask:lineSketchCurved/>
                  </ask:type>
                </ask:lineSketchStyleProps>
              </a:ext>
            </a:extLst>
          </a:ln>
          <a:effectLst>
            <a:outerShdw blurRad="50800" dist="50800" dir="5400000" algn="ctr" rotWithShape="0">
              <a:schemeClr val="tx2">
                <a:lumMod val="50000"/>
                <a:lumOff val="50000"/>
              </a:schemeClr>
            </a:outerShdw>
          </a:effectLst>
        </p:spPr>
      </p:pic>
      <p:pic>
        <p:nvPicPr>
          <p:cNvPr id="3" name="COQB Inst Test Requirements">
            <a:hlinkClick r:id="" action="ppaction://media"/>
            <a:extLst>
              <a:ext uri="{FF2B5EF4-FFF2-40B4-BE49-F238E27FC236}">
                <a16:creationId xmlns:a16="http://schemas.microsoft.com/office/drawing/2014/main" id="{11A6E93A-2B69-ED0B-9F17-B0998CA0D31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24565" y="369772"/>
            <a:ext cx="487363" cy="487363"/>
          </a:xfrm>
          <a:prstGeom prst="rect">
            <a:avLst/>
          </a:prstGeom>
        </p:spPr>
      </p:pic>
      <p:sp>
        <p:nvSpPr>
          <p:cNvPr id="6" name="TextBox 5">
            <a:extLst>
              <a:ext uri="{FF2B5EF4-FFF2-40B4-BE49-F238E27FC236}">
                <a16:creationId xmlns:a16="http://schemas.microsoft.com/office/drawing/2014/main" id="{1BE6FC42-17FE-5E05-C6FE-24CAA8B16137}"/>
              </a:ext>
            </a:extLst>
          </p:cNvPr>
          <p:cNvSpPr txBox="1"/>
          <p:nvPr/>
        </p:nvSpPr>
        <p:spPr>
          <a:xfrm>
            <a:off x="1" y="6581001"/>
            <a:ext cx="2462212" cy="276999"/>
          </a:xfrm>
          <a:prstGeom prst="rect">
            <a:avLst/>
          </a:prstGeom>
          <a:noFill/>
        </p:spPr>
        <p:txBody>
          <a:bodyPr wrap="squar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PART IV – TESTING REQUIREMENTS </a:t>
            </a:r>
          </a:p>
        </p:txBody>
      </p:sp>
      <p:pic>
        <p:nvPicPr>
          <p:cNvPr id="7" name="Picture 6">
            <a:extLst>
              <a:ext uri="{FF2B5EF4-FFF2-40B4-BE49-F238E27FC236}">
                <a16:creationId xmlns:a16="http://schemas.microsoft.com/office/drawing/2014/main" id="{B76AE675-1CED-7F87-2852-9F4D2557B2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91218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7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A3E5F-6276-EAA6-2BE4-586605B2B5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005A5D-C34C-20E0-5B95-5E170D80809B}"/>
              </a:ext>
            </a:extLst>
          </p:cNvPr>
          <p:cNvSpPr>
            <a:spLocks noGrp="1"/>
          </p:cNvSpPr>
          <p:nvPr>
            <p:ph type="title"/>
          </p:nvPr>
        </p:nvSpPr>
        <p:spPr>
          <a:xfrm>
            <a:off x="1725084" y="231041"/>
            <a:ext cx="8741832" cy="991625"/>
          </a:xfrm>
          <a:ln w="28575">
            <a:solidFill>
              <a:schemeClr val="tx1"/>
            </a:solidFill>
          </a:ln>
        </p:spPr>
        <p:txBody>
          <a:bodyPr>
            <a:noAutofit/>
          </a:bodyPr>
          <a:lstStyle/>
          <a:p>
            <a:pPr algn="ctr"/>
            <a:r>
              <a:rPr lang="en-US" sz="3600" b="1" dirty="0"/>
              <a:t>GUARDIAN BROWSER State of NC Approval</a:t>
            </a:r>
          </a:p>
        </p:txBody>
      </p:sp>
      <p:sp>
        <p:nvSpPr>
          <p:cNvPr id="4" name="TextBox 3">
            <a:extLst>
              <a:ext uri="{FF2B5EF4-FFF2-40B4-BE49-F238E27FC236}">
                <a16:creationId xmlns:a16="http://schemas.microsoft.com/office/drawing/2014/main" id="{331D529B-48DC-AF64-7745-44DA4050D75E}"/>
              </a:ext>
            </a:extLst>
          </p:cNvPr>
          <p:cNvSpPr txBox="1"/>
          <p:nvPr/>
        </p:nvSpPr>
        <p:spPr>
          <a:xfrm>
            <a:off x="495300" y="1410355"/>
            <a:ext cx="11201400" cy="1508105"/>
          </a:xfrm>
          <a:prstGeom prst="rect">
            <a:avLst/>
          </a:prstGeom>
          <a:noFill/>
        </p:spPr>
        <p:txBody>
          <a:bodyPr wrap="square">
            <a:spAutoFit/>
          </a:bodyPr>
          <a:lstStyle/>
          <a:p>
            <a:r>
              <a:rPr lang="en-US" dirty="0">
                <a:latin typeface="Calibri" panose="020F0502020204030204" pitchFamily="34" charset="0"/>
                <a:ea typeface="Calibri" panose="020F0502020204030204" pitchFamily="34" charset="0"/>
                <a:cs typeface="Calibri" panose="020F0502020204030204" pitchFamily="34" charset="0"/>
              </a:rPr>
              <a:t>QUEST tests require the ProctorU Guardian Browser to be downloaded and run on the computer used for testing.</a:t>
            </a:r>
          </a:p>
          <a:p>
            <a:endParaRPr lang="en-US" sz="1400" dirty="0">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We strongly urge the use of personal computers for the QUEST tests.</a:t>
            </a:r>
          </a:p>
          <a:p>
            <a:r>
              <a:rPr lang="en-US" sz="1400" b="1" dirty="0">
                <a:latin typeface="Calibri" panose="020F0502020204030204" pitchFamily="34" charset="0"/>
                <a:ea typeface="Calibri" panose="020F0502020204030204" pitchFamily="34" charset="0"/>
                <a:cs typeface="Calibri" panose="020F0502020204030204" pitchFamily="34" charset="0"/>
              </a:rPr>
              <a:t> </a:t>
            </a:r>
            <a:endParaRPr lang="en-US" sz="1400"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descr="Free Computer Clipart Transparent Background, Download Free Computer  Clipart Transparent Background png images, Free ClipArts on Clipart Library">
            <a:extLst>
              <a:ext uri="{FF2B5EF4-FFF2-40B4-BE49-F238E27FC236}">
                <a16:creationId xmlns:a16="http://schemas.microsoft.com/office/drawing/2014/main" id="{3B841B75-58CC-C86D-5C5B-079F023C74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3972" y="2493298"/>
            <a:ext cx="2838300" cy="28383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C1C19DD-3443-7623-F929-B1E85CDD5F6F}"/>
              </a:ext>
            </a:extLst>
          </p:cNvPr>
          <p:cNvSpPr txBox="1"/>
          <p:nvPr/>
        </p:nvSpPr>
        <p:spPr>
          <a:xfrm>
            <a:off x="880533" y="4766733"/>
            <a:ext cx="10816166" cy="1508105"/>
          </a:xfrm>
          <a:prstGeom prst="rect">
            <a:avLst/>
          </a:prstGeom>
          <a:noFill/>
        </p:spPr>
        <p:txBody>
          <a:bodyPr wrap="square" rtlCol="0">
            <a:spAutoFit/>
          </a:bodyPr>
          <a:lstStyle/>
          <a:p>
            <a:r>
              <a:rPr lang="en-US" sz="2000" b="1" dirty="0">
                <a:solidFill>
                  <a:srgbClr val="FF0000"/>
                </a:solidFill>
                <a:latin typeface="Calibri" panose="020F0502020204030204" pitchFamily="34" charset="0"/>
                <a:ea typeface="Calibri" panose="020F0502020204030204" pitchFamily="34" charset="0"/>
                <a:cs typeface="Calibri" panose="020F0502020204030204" pitchFamily="34" charset="0"/>
              </a:rPr>
              <a:t>IMPORTANT: Notice to Businesses</a:t>
            </a:r>
          </a:p>
          <a:p>
            <a:endParaRPr lang="en-US"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r>
              <a:rPr lang="en-US" dirty="0">
                <a:latin typeface="Calibri" panose="020F0502020204030204" pitchFamily="34" charset="0"/>
                <a:ea typeface="Calibri" panose="020F0502020204030204" pitchFamily="34" charset="0"/>
                <a:cs typeface="Calibri" panose="020F0502020204030204" pitchFamily="34" charset="0"/>
              </a:rPr>
              <a:t>OSFM IT Support crafted a letter regarding the safety of the Guardian Browser for appropriate use with QUEST tests. If you need a copy, please email </a:t>
            </a:r>
            <a:r>
              <a:rPr lang="en-US" dirty="0">
                <a:latin typeface="Calibri" panose="020F0502020204030204" pitchFamily="34" charset="0"/>
                <a:ea typeface="Calibri" panose="020F0502020204030204" pitchFamily="34" charset="0"/>
                <a:cs typeface="Calibri" panose="020F0502020204030204" pitchFamily="34" charset="0"/>
                <a:hlinkClick r:id="rId6"/>
              </a:rPr>
              <a:t>OSFM.QUEST@ncdoi.gov</a:t>
            </a:r>
            <a:r>
              <a:rPr lang="en-US" dirty="0">
                <a:latin typeface="Calibri" panose="020F0502020204030204" pitchFamily="34" charset="0"/>
                <a:ea typeface="Calibri" panose="020F0502020204030204" pitchFamily="34" charset="0"/>
                <a:cs typeface="Calibri" panose="020F0502020204030204" pitchFamily="34" charset="0"/>
              </a:rPr>
              <a:t>.</a:t>
            </a:r>
          </a:p>
          <a:p>
            <a:endParaRPr lang="en-US" dirty="0"/>
          </a:p>
        </p:txBody>
      </p:sp>
      <p:pic>
        <p:nvPicPr>
          <p:cNvPr id="6" name="COQB Inst GB Approval">
            <a:hlinkClick r:id="" action="ppaction://media"/>
            <a:extLst>
              <a:ext uri="{FF2B5EF4-FFF2-40B4-BE49-F238E27FC236}">
                <a16:creationId xmlns:a16="http://schemas.microsoft.com/office/drawing/2014/main" id="{47DDC42F-BE21-2309-A2A0-051133AE7EF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07445" y="483171"/>
            <a:ext cx="487363" cy="487363"/>
          </a:xfrm>
          <a:prstGeom prst="rect">
            <a:avLst/>
          </a:prstGeom>
        </p:spPr>
      </p:pic>
      <p:pic>
        <p:nvPicPr>
          <p:cNvPr id="7" name="Picture 6">
            <a:extLst>
              <a:ext uri="{FF2B5EF4-FFF2-40B4-BE49-F238E27FC236}">
                <a16:creationId xmlns:a16="http://schemas.microsoft.com/office/drawing/2014/main" id="{280E4FB9-8A4C-9E4F-B9BD-529A268997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349085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9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8B14A-6274-5DC4-B367-BD2E5BE48F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5C5A5-E53F-DBA1-B017-538E62F64F0B}"/>
              </a:ext>
            </a:extLst>
          </p:cNvPr>
          <p:cNvSpPr>
            <a:spLocks noGrp="1"/>
          </p:cNvSpPr>
          <p:nvPr>
            <p:ph type="title"/>
          </p:nvPr>
        </p:nvSpPr>
        <p:spPr>
          <a:xfrm>
            <a:off x="495299" y="239491"/>
            <a:ext cx="11201400" cy="991625"/>
          </a:xfrm>
          <a:ln w="28575">
            <a:solidFill>
              <a:schemeClr val="tx1"/>
            </a:solidFill>
          </a:ln>
        </p:spPr>
        <p:txBody>
          <a:bodyPr>
            <a:noAutofit/>
          </a:bodyPr>
          <a:lstStyle/>
          <a:p>
            <a:pPr algn="ctr"/>
            <a:r>
              <a:rPr lang="en-US" sz="3600" b="1" dirty="0"/>
              <a:t>GUARDIAN BROWSER AND TESTING YOUR COMPUTER</a:t>
            </a:r>
          </a:p>
        </p:txBody>
      </p:sp>
      <p:sp>
        <p:nvSpPr>
          <p:cNvPr id="5" name="Rectangle 4">
            <a:extLst>
              <a:ext uri="{FF2B5EF4-FFF2-40B4-BE49-F238E27FC236}">
                <a16:creationId xmlns:a16="http://schemas.microsoft.com/office/drawing/2014/main" id="{6E03D716-F349-0FDB-0A91-F38DA292B84A}"/>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F11665EC-E023-F763-C888-4A1479A42236}"/>
              </a:ext>
            </a:extLst>
          </p:cNvPr>
          <p:cNvSpPr txBox="1"/>
          <p:nvPr/>
        </p:nvSpPr>
        <p:spPr>
          <a:xfrm>
            <a:off x="495299" y="1425119"/>
            <a:ext cx="11201400" cy="1754326"/>
          </a:xfrm>
          <a:prstGeom prst="rect">
            <a:avLst/>
          </a:prstGeom>
          <a:noFill/>
        </p:spPr>
        <p:txBody>
          <a:bodyPr wrap="square">
            <a:spAutoFit/>
          </a:bodyPr>
          <a:lstStyle/>
          <a:p>
            <a:pPr marL="0" marR="0">
              <a:buNone/>
            </a:pPr>
            <a:r>
              <a:rPr lang="en-US" sz="18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WARNING!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If you do not test your equipment and your computer disconnects during the test, you will </a:t>
            </a:r>
            <a:r>
              <a:rPr lang="en-US" kern="100" dirty="0">
                <a:latin typeface="Arial" panose="020B0604020202020204" pitchFamily="34" charset="0"/>
                <a:ea typeface="Calibri" panose="020F0502020204030204" pitchFamily="34" charset="0"/>
                <a:cs typeface="Times New Roman" panose="02020603050405020304" pitchFamily="18" charset="0"/>
              </a:rPr>
              <a:t>pay another test fee to reschedule</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Test your equipment before scheduling</a:t>
            </a:r>
            <a:r>
              <a:rPr lang="en-US" kern="100" dirty="0">
                <a:latin typeface="Arial" panose="020B0604020202020204" pitchFamily="34" charset="0"/>
                <a:ea typeface="Calibri" panose="020F0502020204030204" pitchFamily="34" charset="0"/>
                <a:cs typeface="Times New Roman" panose="02020603050405020304" pitchFamily="18" charset="0"/>
              </a:rPr>
              <a:t> and before the</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appointment time. Take a screenshot for your records in the case of a dispute.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buNone/>
            </a:pPr>
            <a:r>
              <a:rPr lang="en-US" sz="1800" kern="100" dirty="0">
                <a:effectLst/>
                <a:latin typeface="Arial" panose="020B0604020202020204" pitchFamily="34" charset="0"/>
                <a:ea typeface="Times New Roman" panose="02020603050405020304" pitchFamily="18" charset="0"/>
                <a:cs typeface="Times New Roman" panose="02020603050405020304" pitchFamily="18" charset="0"/>
              </a:rPr>
              <a:t> </a:t>
            </a:r>
          </a:p>
          <a:p>
            <a:pPr marL="0" marR="0">
              <a:buNone/>
            </a:pPr>
            <a:r>
              <a:rPr lang="en-US" kern="100" dirty="0">
                <a:latin typeface="Arial" panose="020B0604020202020204" pitchFamily="34" charset="0"/>
                <a:ea typeface="Calibri" panose="020F0502020204030204" pitchFamily="34" charset="0"/>
                <a:cs typeface="Times New Roman" panose="02020603050405020304" pitchFamily="18" charset="0"/>
              </a:rPr>
              <a:t>Hyperlinks for the Guardian Browser and Testing Your Equipment are in CIB, Reservation Email and all Reminder Emails.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Graphical user interface, website&#10;&#10;AI-generated content may be incorrect.">
            <a:extLst>
              <a:ext uri="{FF2B5EF4-FFF2-40B4-BE49-F238E27FC236}">
                <a16:creationId xmlns:a16="http://schemas.microsoft.com/office/drawing/2014/main" id="{9210C63C-7D15-4114-8D1D-6F88FC60A929}"/>
              </a:ext>
            </a:extLst>
          </p:cNvPr>
          <p:cNvPicPr>
            <a:picLocks noChangeAspect="1"/>
          </p:cNvPicPr>
          <p:nvPr/>
        </p:nvPicPr>
        <p:blipFill rotWithShape="1">
          <a:blip r:embed="rId5"/>
          <a:srcRect l="19308" t="33935" r="53412" b="6096"/>
          <a:stretch>
            <a:fillRect/>
          </a:stretch>
        </p:blipFill>
        <p:spPr bwMode="auto">
          <a:xfrm>
            <a:off x="832554" y="3429001"/>
            <a:ext cx="2494915" cy="2947722"/>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0" name="Picture 9" descr="Graphical user interface, application, PowerPoint&#10;&#10;AI-generated content may be incorrect.">
            <a:extLst>
              <a:ext uri="{FF2B5EF4-FFF2-40B4-BE49-F238E27FC236}">
                <a16:creationId xmlns:a16="http://schemas.microsoft.com/office/drawing/2014/main" id="{B15BBD10-F956-09EE-B645-124A27841416}"/>
              </a:ext>
            </a:extLst>
          </p:cNvPr>
          <p:cNvPicPr>
            <a:picLocks noChangeAspect="1"/>
          </p:cNvPicPr>
          <p:nvPr/>
        </p:nvPicPr>
        <p:blipFill rotWithShape="1">
          <a:blip r:embed="rId6"/>
          <a:srcRect l="28520" t="31355" r="30137" b="17764"/>
          <a:stretch>
            <a:fillRect/>
          </a:stretch>
        </p:blipFill>
        <p:spPr bwMode="auto">
          <a:xfrm>
            <a:off x="4303735" y="3429004"/>
            <a:ext cx="4456628" cy="2947719"/>
          </a:xfrm>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3" name="COQB Inst GB and TYE">
            <a:hlinkClick r:id="" action="ppaction://media"/>
            <a:extLst>
              <a:ext uri="{FF2B5EF4-FFF2-40B4-BE49-F238E27FC236}">
                <a16:creationId xmlns:a16="http://schemas.microsoft.com/office/drawing/2014/main" id="{CA0357B0-4DBA-85B1-0042-63C84B64014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53017" y="485318"/>
            <a:ext cx="487363" cy="487363"/>
          </a:xfrm>
          <a:prstGeom prst="rect">
            <a:avLst/>
          </a:prstGeom>
        </p:spPr>
      </p:pic>
      <p:pic>
        <p:nvPicPr>
          <p:cNvPr id="6" name="Picture 5">
            <a:extLst>
              <a:ext uri="{FF2B5EF4-FFF2-40B4-BE49-F238E27FC236}">
                <a16:creationId xmlns:a16="http://schemas.microsoft.com/office/drawing/2014/main" id="{60F45BC3-D645-2AC7-5C17-BD56B46FB4D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99764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8B1FB-BB17-451E-0D3B-74E9784C76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9A4C18-7032-BB3A-8009-F4FC6D466361}"/>
              </a:ext>
            </a:extLst>
          </p:cNvPr>
          <p:cNvSpPr>
            <a:spLocks noGrp="1"/>
          </p:cNvSpPr>
          <p:nvPr>
            <p:ph type="title"/>
          </p:nvPr>
        </p:nvSpPr>
        <p:spPr>
          <a:xfrm>
            <a:off x="1743075" y="294846"/>
            <a:ext cx="8705850" cy="991625"/>
          </a:xfrm>
          <a:ln w="28575">
            <a:solidFill>
              <a:schemeClr val="tx1"/>
            </a:solidFill>
          </a:ln>
        </p:spPr>
        <p:txBody>
          <a:bodyPr>
            <a:noAutofit/>
          </a:bodyPr>
          <a:lstStyle/>
          <a:p>
            <a:pPr algn="ctr"/>
            <a:r>
              <a:rPr lang="en-US" sz="3600" b="1" dirty="0"/>
              <a:t>PROHIBITED COMPUTER APPLICATIONS</a:t>
            </a:r>
            <a:br>
              <a:rPr lang="en-US" sz="3600" b="1" dirty="0"/>
            </a:br>
            <a:r>
              <a:rPr lang="en-US" sz="1600" b="1" dirty="0"/>
              <a:t>(3</a:t>
            </a:r>
            <a:r>
              <a:rPr lang="en-US" sz="1600" b="1" baseline="30000" dirty="0"/>
              <a:t>rd</a:t>
            </a:r>
            <a:r>
              <a:rPr lang="en-US" sz="1600" b="1" dirty="0"/>
              <a:t> party applications)</a:t>
            </a:r>
          </a:p>
        </p:txBody>
      </p:sp>
      <p:sp>
        <p:nvSpPr>
          <p:cNvPr id="4" name="TextBox 3">
            <a:extLst>
              <a:ext uri="{FF2B5EF4-FFF2-40B4-BE49-F238E27FC236}">
                <a16:creationId xmlns:a16="http://schemas.microsoft.com/office/drawing/2014/main" id="{36BFA389-63D3-ABAA-80F9-2E0EDE7B14DC}"/>
              </a:ext>
            </a:extLst>
          </p:cNvPr>
          <p:cNvSpPr txBox="1"/>
          <p:nvPr/>
        </p:nvSpPr>
        <p:spPr>
          <a:xfrm>
            <a:off x="768097" y="1615411"/>
            <a:ext cx="10452353" cy="4070602"/>
          </a:xfrm>
          <a:prstGeom prst="rect">
            <a:avLst/>
          </a:prstGeom>
          <a:noFill/>
        </p:spPr>
        <p:txBody>
          <a:bodyPr wrap="square" numCol="1" spcCol="365760">
            <a:spAutoFit/>
          </a:bodyPr>
          <a:lstStyle/>
          <a:p>
            <a:pPr marL="0" marR="0">
              <a:lnSpc>
                <a:spcPct val="107000"/>
              </a:lnSpc>
              <a:spcAft>
                <a:spcPts val="800"/>
              </a:spcAft>
              <a:buNone/>
            </a:pPr>
            <a:r>
              <a:rPr lang="en-US" b="1" kern="1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Screenshot and Remote Access Applications</a:t>
            </a:r>
            <a:r>
              <a:rPr lang="en-US" kern="1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t>
            </a:r>
          </a:p>
          <a:p>
            <a:pPr marL="0" marR="0">
              <a:spcAft>
                <a:spcPts val="800"/>
              </a:spcAft>
              <a:buNone/>
            </a:pPr>
            <a:r>
              <a:rPr lang="en-US" kern="1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The Guardian Browser detects prohibited applications after you connect with a proctor.</a:t>
            </a:r>
          </a:p>
          <a:p>
            <a:pPr marL="0" marR="0">
              <a:spcAft>
                <a:spcPts val="800"/>
              </a:spcAft>
              <a:buNone/>
            </a:pPr>
            <a:r>
              <a:rPr lang="en-US" kern="1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If you are unable to uninstall the application/program, you will need to reschedule and may forfeit the test fee.</a:t>
            </a:r>
            <a:endParaRPr lang="en-US" kern="100" dirty="0">
              <a:solidFill>
                <a:srgbClr val="222222"/>
              </a:solidFill>
              <a:latin typeface="Calibri" panose="020F0502020204030204" pitchFamily="34" charset="0"/>
              <a:ea typeface="Calibri" panose="020F0502020204030204" pitchFamily="34" charset="0"/>
              <a:cs typeface="Calibri" panose="020F0502020204030204" pitchFamily="34" charset="0"/>
            </a:endParaRPr>
          </a:p>
          <a:p>
            <a:pPr marL="0" marR="0">
              <a:spcAft>
                <a:spcPts val="800"/>
              </a:spcAft>
              <a:buNone/>
            </a:pPr>
            <a:r>
              <a:rPr lang="en-US" kern="100" dirty="0">
                <a:solidFill>
                  <a:srgbClr val="222222"/>
                </a:solidFill>
                <a:latin typeface="Calibri" panose="020F0502020204030204" pitchFamily="34" charset="0"/>
                <a:ea typeface="Calibri" panose="020F0502020204030204" pitchFamily="34" charset="0"/>
                <a:cs typeface="Calibri" panose="020F0502020204030204" pitchFamily="34" charset="0"/>
              </a:rPr>
              <a:t>Prohibited apps or programs </a:t>
            </a:r>
            <a:r>
              <a:rPr lang="en-US" kern="1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discovered during the test will be considered cheating. </a:t>
            </a:r>
            <a:endParaRPr lang="en-US" kern="100" dirty="0">
              <a:solidFill>
                <a:srgbClr val="222222"/>
              </a:solidFill>
              <a:latin typeface="Calibri" panose="020F0502020204030204" pitchFamily="34" charset="0"/>
              <a:ea typeface="Calibri" panose="020F0502020204030204" pitchFamily="34" charset="0"/>
              <a:cs typeface="Calibri" panose="020F0502020204030204" pitchFamily="34" charset="0"/>
            </a:endParaRPr>
          </a:p>
          <a:p>
            <a:pPr marL="0" marR="0">
              <a:spcAft>
                <a:spcPts val="800"/>
              </a:spcAft>
              <a:buNone/>
            </a:pPr>
            <a:r>
              <a:rPr lang="en-US" kern="1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***Note: “Gaming” computers tend to have prohibited applications.</a:t>
            </a:r>
            <a:endParaRPr lang="en-US" b="1" kern="100" dirty="0">
              <a:solidFill>
                <a:srgbClr val="222222"/>
              </a:solidFill>
              <a:latin typeface="Calibri" panose="020F0502020204030204" pitchFamily="34" charset="0"/>
              <a:ea typeface="Calibri" panose="020F0502020204030204" pitchFamily="34" charset="0"/>
              <a:cs typeface="Calibri" panose="020F0502020204030204" pitchFamily="34" charset="0"/>
            </a:endParaRPr>
          </a:p>
          <a:p>
            <a:pPr marL="91440" marR="0">
              <a:lnSpc>
                <a:spcPct val="107000"/>
              </a:lnSpc>
              <a:spcAft>
                <a:spcPts val="800"/>
              </a:spcAft>
              <a:buNone/>
            </a:pPr>
            <a:endParaRPr lang="en-US" b="1" kern="100" dirty="0">
              <a:solidFill>
                <a:srgbClr val="222222"/>
              </a:solidFill>
              <a:latin typeface="Calibri" panose="020F0502020204030204" pitchFamily="34" charset="0"/>
              <a:ea typeface="Calibri" panose="020F0502020204030204" pitchFamily="34" charset="0"/>
              <a:cs typeface="Calibri" panose="020F0502020204030204" pitchFamily="34" charset="0"/>
            </a:endParaRPr>
          </a:p>
          <a:p>
            <a:pPr marL="91440" marR="0">
              <a:buNone/>
            </a:pPr>
            <a:r>
              <a:rPr lang="en-US" b="1" kern="100" dirty="0">
                <a:solidFill>
                  <a:srgbClr val="FF0000"/>
                </a:solidFill>
                <a:latin typeface="Calibri" panose="020F0502020204030204" pitchFamily="34" charset="0"/>
                <a:ea typeface="Calibri" panose="020F0502020204030204" pitchFamily="34" charset="0"/>
                <a:cs typeface="Calibri" panose="020F0502020204030204" pitchFamily="34" charset="0"/>
              </a:rPr>
              <a:t>Prohibited</a:t>
            </a:r>
            <a:r>
              <a:rPr lang="en-US" b="1" kern="100" dirty="0">
                <a:solidFill>
                  <a:srgbClr val="222222"/>
                </a:solidFill>
                <a:latin typeface="Calibri" panose="020F0502020204030204" pitchFamily="34" charset="0"/>
                <a:ea typeface="Calibri" panose="020F0502020204030204" pitchFamily="34" charset="0"/>
                <a:cs typeface="Calibri" panose="020F0502020204030204" pitchFamily="34" charset="0"/>
              </a:rPr>
              <a:t> </a:t>
            </a:r>
          </a:p>
          <a:p>
            <a:pPr marL="91440" marR="0">
              <a:buNone/>
            </a:pPr>
            <a:r>
              <a:rPr lang="en-US" kern="100" dirty="0">
                <a:solidFill>
                  <a:srgbClr val="222222"/>
                </a:solidFill>
                <a:latin typeface="Calibri" panose="020F0502020204030204" pitchFamily="34" charset="0"/>
                <a:ea typeface="Calibri" panose="020F0502020204030204" pitchFamily="34" charset="0"/>
                <a:cs typeface="Calibri" panose="020F0502020204030204" pitchFamily="34" charset="0"/>
              </a:rPr>
              <a:t>Virtual Machines</a:t>
            </a:r>
            <a:br>
              <a:rPr lang="en-US" kern="100" dirty="0">
                <a:solidFill>
                  <a:srgbClr val="222222"/>
                </a:solidFill>
                <a:latin typeface="Calibri" panose="020F0502020204030204" pitchFamily="34" charset="0"/>
                <a:ea typeface="Calibri" panose="020F0502020204030204" pitchFamily="34" charset="0"/>
                <a:cs typeface="Calibri" panose="020F0502020204030204" pitchFamily="34" charset="0"/>
              </a:rPr>
            </a:br>
            <a:r>
              <a:rPr lang="en-US" kern="100" dirty="0">
                <a:solidFill>
                  <a:srgbClr val="222222"/>
                </a:solidFill>
                <a:latin typeface="Calibri" panose="020F0502020204030204" pitchFamily="34" charset="0"/>
                <a:ea typeface="Calibri" panose="020F0502020204030204" pitchFamily="34" charset="0"/>
                <a:cs typeface="Calibri" panose="020F0502020204030204" pitchFamily="34" charset="0"/>
              </a:rPr>
              <a:t>Remote Access Programs</a:t>
            </a:r>
          </a:p>
          <a:p>
            <a:pPr marL="91440" marR="0">
              <a:buNone/>
            </a:pPr>
            <a:r>
              <a:rPr lang="en-US" kern="100" dirty="0">
                <a:solidFill>
                  <a:srgbClr val="222222"/>
                </a:solidFill>
                <a:latin typeface="Calibri" panose="020F0502020204030204" pitchFamily="34" charset="0"/>
                <a:ea typeface="Calibri" panose="020F0502020204030204" pitchFamily="34" charset="0"/>
                <a:cs typeface="Calibri" panose="020F0502020204030204" pitchFamily="34" charset="0"/>
              </a:rPr>
              <a:t>Screenshot Applications</a:t>
            </a:r>
          </a:p>
          <a:p>
            <a:pPr marL="91440" marR="0">
              <a:buNone/>
            </a:pPr>
            <a:r>
              <a:rPr lang="en-US" kern="100" dirty="0">
                <a:solidFill>
                  <a:srgbClr val="222222"/>
                </a:solidFill>
                <a:highlight>
                  <a:srgbClr val="00FF00"/>
                </a:highlight>
                <a:latin typeface="Calibri" panose="020F0502020204030204" pitchFamily="34" charset="0"/>
                <a:ea typeface="Calibri" panose="020F0502020204030204" pitchFamily="34" charset="0"/>
                <a:cs typeface="Calibri" panose="020F0502020204030204" pitchFamily="34" charset="0"/>
              </a:rPr>
              <a:t>See CIB for more information</a:t>
            </a:r>
            <a:endParaRPr lang="en-US" kern="100" dirty="0">
              <a:solidFill>
                <a:srgbClr val="222222"/>
              </a:solidFill>
              <a:effectLst/>
              <a:highlight>
                <a:srgbClr val="00FF00"/>
              </a:highlight>
              <a:latin typeface="Calibri" panose="020F0502020204030204" pitchFamily="34" charset="0"/>
              <a:ea typeface="Calibri" panose="020F0502020204030204" pitchFamily="34" charset="0"/>
              <a:cs typeface="Calibri" panose="020F0502020204030204" pitchFamily="34" charset="0"/>
            </a:endParaRPr>
          </a:p>
        </p:txBody>
      </p:sp>
      <p:pic>
        <p:nvPicPr>
          <p:cNvPr id="5" name="COQB Inst Prohibited Apps">
            <a:hlinkClick r:id="" action="ppaction://media"/>
            <a:extLst>
              <a:ext uri="{FF2B5EF4-FFF2-40B4-BE49-F238E27FC236}">
                <a16:creationId xmlns:a16="http://schemas.microsoft.com/office/drawing/2014/main" id="{127AA7A4-F56F-DB9C-4969-29B8CD02AD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71250" y="207645"/>
            <a:ext cx="487363" cy="487363"/>
          </a:xfrm>
          <a:prstGeom prst="rect">
            <a:avLst/>
          </a:prstGeom>
        </p:spPr>
      </p:pic>
      <p:pic>
        <p:nvPicPr>
          <p:cNvPr id="6" name="Picture 5">
            <a:extLst>
              <a:ext uri="{FF2B5EF4-FFF2-40B4-BE49-F238E27FC236}">
                <a16:creationId xmlns:a16="http://schemas.microsoft.com/office/drawing/2014/main" id="{A4F57400-9564-4BD6-3E19-F606A4E2F9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pic>
        <p:nvPicPr>
          <p:cNvPr id="8" name="Picture 7">
            <a:extLst>
              <a:ext uri="{FF2B5EF4-FFF2-40B4-BE49-F238E27FC236}">
                <a16:creationId xmlns:a16="http://schemas.microsoft.com/office/drawing/2014/main" id="{C938355E-7CCC-FA63-CC9A-BB58AE0457BC}"/>
              </a:ext>
            </a:extLst>
          </p:cNvPr>
          <p:cNvPicPr>
            <a:picLocks noChangeAspect="1"/>
          </p:cNvPicPr>
          <p:nvPr/>
        </p:nvPicPr>
        <p:blipFill>
          <a:blip r:embed="rId7"/>
          <a:stretch>
            <a:fillRect/>
          </a:stretch>
        </p:blipFill>
        <p:spPr>
          <a:xfrm>
            <a:off x="4953671" y="3786970"/>
            <a:ext cx="3072973" cy="2911237"/>
          </a:xfrm>
          <a:prstGeom prst="rect">
            <a:avLst/>
          </a:prstGeom>
        </p:spPr>
      </p:pic>
    </p:spTree>
    <p:extLst>
      <p:ext uri="{BB962C8B-B14F-4D97-AF65-F5344CB8AC3E}">
        <p14:creationId xmlns:p14="http://schemas.microsoft.com/office/powerpoint/2010/main" val="403570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3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CD6CE-D718-E1BF-844E-AEA7C816E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CE1EAA-C181-F17C-DE95-2D5FC1B0B5C9}"/>
              </a:ext>
            </a:extLst>
          </p:cNvPr>
          <p:cNvSpPr>
            <a:spLocks noGrp="1"/>
          </p:cNvSpPr>
          <p:nvPr>
            <p:ph type="title"/>
          </p:nvPr>
        </p:nvSpPr>
        <p:spPr>
          <a:xfrm>
            <a:off x="1394618" y="225577"/>
            <a:ext cx="9402759" cy="646334"/>
          </a:xfrm>
          <a:ln w="28575">
            <a:solidFill>
              <a:schemeClr val="tx1"/>
            </a:solidFill>
          </a:ln>
        </p:spPr>
        <p:txBody>
          <a:bodyPr>
            <a:noAutofit/>
          </a:bodyPr>
          <a:lstStyle/>
          <a:p>
            <a:r>
              <a:rPr lang="en-US" b="1" i="1" dirty="0"/>
              <a:t>PHYSICAL LAYOUT OF TESTING ROOM</a:t>
            </a:r>
            <a:endParaRPr lang="en-US" dirty="0"/>
          </a:p>
        </p:txBody>
      </p:sp>
      <p:sp>
        <p:nvSpPr>
          <p:cNvPr id="5" name="Rectangle 4">
            <a:extLst>
              <a:ext uri="{FF2B5EF4-FFF2-40B4-BE49-F238E27FC236}">
                <a16:creationId xmlns:a16="http://schemas.microsoft.com/office/drawing/2014/main" id="{F530742B-C0D0-28CF-0B75-26D284D4F10E}"/>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550F4A2C-DFF6-D2F1-DFE3-1CA86E0D9629}"/>
              </a:ext>
            </a:extLst>
          </p:cNvPr>
          <p:cNvSpPr txBox="1"/>
          <p:nvPr/>
        </p:nvSpPr>
        <p:spPr>
          <a:xfrm>
            <a:off x="271461" y="1185710"/>
            <a:ext cx="11649075" cy="646331"/>
          </a:xfrm>
          <a:prstGeom prst="rect">
            <a:avLst/>
          </a:prstGeom>
          <a:noFill/>
        </p:spPr>
        <p:txBody>
          <a:bodyPr wrap="square">
            <a:spAutoFit/>
          </a:bodyPr>
          <a:lstStyle/>
          <a:p>
            <a:r>
              <a:rPr lang="en-US" b="1" dirty="0">
                <a:solidFill>
                  <a:srgbClr val="FF0000"/>
                </a:solidFill>
              </a:rPr>
              <a:t>OSFM, QuestionMark, and Meazure Learning do NOT approve testing rooms ahead of the test.</a:t>
            </a:r>
            <a:r>
              <a:rPr lang="en-US" dirty="0">
                <a:solidFill>
                  <a:srgbClr val="FF0000"/>
                </a:solidFill>
              </a:rPr>
              <a:t> </a:t>
            </a:r>
            <a:r>
              <a:rPr lang="en-US" dirty="0"/>
              <a:t>The proctor will grant final approval at the time of the test.</a:t>
            </a:r>
          </a:p>
        </p:txBody>
      </p:sp>
      <p:pic>
        <p:nvPicPr>
          <p:cNvPr id="3" name="Picture 2" descr="Graphical user interface, application&#10;&#10;AI-generated content may be incorrect.">
            <a:extLst>
              <a:ext uri="{FF2B5EF4-FFF2-40B4-BE49-F238E27FC236}">
                <a16:creationId xmlns:a16="http://schemas.microsoft.com/office/drawing/2014/main" id="{44CED630-C7A8-A7B0-2567-A9AB94AD8DEA}"/>
              </a:ext>
            </a:extLst>
          </p:cNvPr>
          <p:cNvPicPr>
            <a:picLocks noChangeAspect="1"/>
          </p:cNvPicPr>
          <p:nvPr/>
        </p:nvPicPr>
        <p:blipFill rotWithShape="1">
          <a:blip r:embed="rId5"/>
          <a:srcRect l="35777" t="29147" r="35778" b="2532"/>
          <a:stretch>
            <a:fillRect/>
          </a:stretch>
        </p:blipFill>
        <p:spPr bwMode="auto">
          <a:xfrm>
            <a:off x="729812" y="2775471"/>
            <a:ext cx="2398477" cy="3096359"/>
          </a:xfrm>
          <a:prstGeom prst="rect">
            <a:avLst/>
          </a:prstGeom>
          <a:ln w="6350">
            <a:solidFill>
              <a:schemeClr val="tx1"/>
            </a:solidFill>
          </a:ln>
          <a:extLst>
            <a:ext uri="{53640926-AAD7-44D8-BBD7-CCE9431645EC}">
              <a14:shadowObscured xmlns:a14="http://schemas.microsoft.com/office/drawing/2010/main"/>
            </a:ext>
          </a:extLst>
        </p:spPr>
      </p:pic>
      <p:pic>
        <p:nvPicPr>
          <p:cNvPr id="4" name="Picture 3" descr="A picture containing text, indoor, computer, kitchen appliance&#10;&#10;AI-generated content may be incorrect.">
            <a:extLst>
              <a:ext uri="{FF2B5EF4-FFF2-40B4-BE49-F238E27FC236}">
                <a16:creationId xmlns:a16="http://schemas.microsoft.com/office/drawing/2014/main" id="{B8436B0B-4774-575A-47F8-606B08BE2320}"/>
              </a:ext>
            </a:extLst>
          </p:cNvPr>
          <p:cNvPicPr>
            <a:picLocks noChangeAspect="1"/>
          </p:cNvPicPr>
          <p:nvPr/>
        </p:nvPicPr>
        <p:blipFill rotWithShape="1">
          <a:blip r:embed="rId6"/>
          <a:srcRect l="36061" t="20865" r="42119" b="17284"/>
          <a:stretch>
            <a:fillRect/>
          </a:stretch>
        </p:blipFill>
        <p:spPr bwMode="auto">
          <a:xfrm>
            <a:off x="3776034" y="2775472"/>
            <a:ext cx="2031924" cy="3096359"/>
          </a:xfrm>
          <a:prstGeom prst="rect">
            <a:avLst/>
          </a:prstGeom>
          <a:ln>
            <a:solidFill>
              <a:schemeClr val="tx1"/>
            </a:solidFill>
          </a:ln>
          <a:extLst>
            <a:ext uri="{53640926-AAD7-44D8-BBD7-CCE9431645EC}">
              <a14:shadowObscured xmlns:a14="http://schemas.microsoft.com/office/drawing/2010/main"/>
            </a:ext>
          </a:extLst>
        </p:spPr>
      </p:pic>
      <p:pic>
        <p:nvPicPr>
          <p:cNvPr id="7" name="Picture 6" descr="A picture containing wall, indoor, tiled&#10;&#10;AI-generated content may be incorrect.">
            <a:extLst>
              <a:ext uri="{FF2B5EF4-FFF2-40B4-BE49-F238E27FC236}">
                <a16:creationId xmlns:a16="http://schemas.microsoft.com/office/drawing/2014/main" id="{46011BE2-91CE-2343-D12D-08BD1D236AB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6066761" y="3164414"/>
            <a:ext cx="3109867" cy="2331983"/>
          </a:xfrm>
          <a:prstGeom prst="rect">
            <a:avLst/>
          </a:prstGeom>
          <a:noFill/>
          <a:ln>
            <a:solidFill>
              <a:schemeClr val="tx1"/>
            </a:solidFill>
          </a:ln>
        </p:spPr>
      </p:pic>
      <p:pic>
        <p:nvPicPr>
          <p:cNvPr id="8" name="Picture 7" descr="A picture containing text, indoor, television, screen&#10;&#10;AI-generated content may be incorrect.">
            <a:extLst>
              <a:ext uri="{FF2B5EF4-FFF2-40B4-BE49-F238E27FC236}">
                <a16:creationId xmlns:a16="http://schemas.microsoft.com/office/drawing/2014/main" id="{5FA7E284-F1EE-EB8D-72B0-6531BFC0DF59}"/>
              </a:ext>
            </a:extLst>
          </p:cNvPr>
          <p:cNvPicPr>
            <a:picLocks noChangeAspect="1"/>
          </p:cNvPicPr>
          <p:nvPr/>
        </p:nvPicPr>
        <p:blipFill rotWithShape="1">
          <a:blip r:embed="rId8"/>
          <a:srcRect l="32320" t="6885" r="41434" b="15453"/>
          <a:stretch>
            <a:fillRect/>
          </a:stretch>
        </p:blipFill>
        <p:spPr bwMode="auto">
          <a:xfrm>
            <a:off x="9435430" y="2798568"/>
            <a:ext cx="1958635" cy="3115705"/>
          </a:xfrm>
          <a:prstGeom prst="rect">
            <a:avLst/>
          </a:prstGeom>
          <a:ln>
            <a:solidFill>
              <a:schemeClr val="tx1"/>
            </a:solid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61F59121-7DCD-5352-82B1-89333447FE68}"/>
              </a:ext>
            </a:extLst>
          </p:cNvPr>
          <p:cNvSpPr txBox="1"/>
          <p:nvPr/>
        </p:nvSpPr>
        <p:spPr>
          <a:xfrm>
            <a:off x="1000527" y="2406140"/>
            <a:ext cx="1444752" cy="369332"/>
          </a:xfrm>
          <a:prstGeom prst="rect">
            <a:avLst/>
          </a:prstGeom>
          <a:noFill/>
        </p:spPr>
        <p:txBody>
          <a:bodyPr wrap="square" rtlCol="0">
            <a:spAutoFit/>
          </a:bodyPr>
          <a:lstStyle/>
          <a:p>
            <a:r>
              <a:rPr lang="en-US" dirty="0"/>
              <a:t>Sign on Door</a:t>
            </a:r>
          </a:p>
        </p:txBody>
      </p:sp>
      <p:sp>
        <p:nvSpPr>
          <p:cNvPr id="11" name="TextBox 10">
            <a:extLst>
              <a:ext uri="{FF2B5EF4-FFF2-40B4-BE49-F238E27FC236}">
                <a16:creationId xmlns:a16="http://schemas.microsoft.com/office/drawing/2014/main" id="{87DFC363-3E69-F41D-C5B1-812D996329A0}"/>
              </a:ext>
            </a:extLst>
          </p:cNvPr>
          <p:cNvSpPr txBox="1"/>
          <p:nvPr/>
        </p:nvSpPr>
        <p:spPr>
          <a:xfrm>
            <a:off x="3582016" y="2152237"/>
            <a:ext cx="1769787" cy="646331"/>
          </a:xfrm>
          <a:prstGeom prst="rect">
            <a:avLst/>
          </a:prstGeom>
          <a:noFill/>
        </p:spPr>
        <p:txBody>
          <a:bodyPr wrap="square" rtlCol="0">
            <a:spAutoFit/>
          </a:bodyPr>
          <a:lstStyle/>
          <a:p>
            <a:r>
              <a:rPr lang="en-US" dirty="0"/>
              <a:t>Door closed &amp; Frosted window</a:t>
            </a:r>
          </a:p>
        </p:txBody>
      </p:sp>
      <p:sp>
        <p:nvSpPr>
          <p:cNvPr id="12" name="TextBox 11">
            <a:extLst>
              <a:ext uri="{FF2B5EF4-FFF2-40B4-BE49-F238E27FC236}">
                <a16:creationId xmlns:a16="http://schemas.microsoft.com/office/drawing/2014/main" id="{DAD08FA7-F0F2-ED2E-0007-398C0D36858A}"/>
              </a:ext>
            </a:extLst>
          </p:cNvPr>
          <p:cNvSpPr txBox="1"/>
          <p:nvPr/>
        </p:nvSpPr>
        <p:spPr>
          <a:xfrm>
            <a:off x="6363631" y="2140245"/>
            <a:ext cx="1977771" cy="646331"/>
          </a:xfrm>
          <a:prstGeom prst="rect">
            <a:avLst/>
          </a:prstGeom>
          <a:noFill/>
        </p:spPr>
        <p:txBody>
          <a:bodyPr wrap="square" rtlCol="0">
            <a:spAutoFit/>
          </a:bodyPr>
          <a:lstStyle/>
          <a:p>
            <a:r>
              <a:rPr lang="en-US" dirty="0"/>
              <a:t>Nothing on walls related to test</a:t>
            </a:r>
          </a:p>
        </p:txBody>
      </p:sp>
      <p:sp>
        <p:nvSpPr>
          <p:cNvPr id="13" name="TextBox 12">
            <a:extLst>
              <a:ext uri="{FF2B5EF4-FFF2-40B4-BE49-F238E27FC236}">
                <a16:creationId xmlns:a16="http://schemas.microsoft.com/office/drawing/2014/main" id="{96E08EA5-977F-9794-50E4-7BCD702BFEA8}"/>
              </a:ext>
            </a:extLst>
          </p:cNvPr>
          <p:cNvSpPr txBox="1"/>
          <p:nvPr/>
        </p:nvSpPr>
        <p:spPr>
          <a:xfrm>
            <a:off x="9318201" y="2129141"/>
            <a:ext cx="2070947" cy="646331"/>
          </a:xfrm>
          <a:prstGeom prst="rect">
            <a:avLst/>
          </a:prstGeom>
          <a:noFill/>
        </p:spPr>
        <p:txBody>
          <a:bodyPr wrap="square" rtlCol="0">
            <a:spAutoFit/>
          </a:bodyPr>
          <a:lstStyle/>
          <a:p>
            <a:r>
              <a:rPr lang="en-US" dirty="0"/>
              <a:t>Clear desk &amp; “daylight” lighting</a:t>
            </a:r>
          </a:p>
        </p:txBody>
      </p:sp>
      <p:pic>
        <p:nvPicPr>
          <p:cNvPr id="9" name="COQB Inst Test Area">
            <a:hlinkClick r:id="" action="ppaction://media"/>
            <a:extLst>
              <a:ext uri="{FF2B5EF4-FFF2-40B4-BE49-F238E27FC236}">
                <a16:creationId xmlns:a16="http://schemas.microsoft.com/office/drawing/2014/main" id="{8E7116D9-D9E5-54FB-6A94-E7A028F6E2D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89148" y="292268"/>
            <a:ext cx="487363" cy="487363"/>
          </a:xfrm>
          <a:prstGeom prst="rect">
            <a:avLst/>
          </a:prstGeom>
        </p:spPr>
      </p:pic>
      <p:pic>
        <p:nvPicPr>
          <p:cNvPr id="15" name="Picture 14">
            <a:extLst>
              <a:ext uri="{FF2B5EF4-FFF2-40B4-BE49-F238E27FC236}">
                <a16:creationId xmlns:a16="http://schemas.microsoft.com/office/drawing/2014/main" id="{989EDB8B-2380-B13B-6705-39619577AB4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93312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7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4C680-6A3A-BF32-D467-D6E805DFC9E3}"/>
              </a:ext>
            </a:extLst>
          </p:cNvPr>
          <p:cNvSpPr>
            <a:spLocks noGrp="1"/>
          </p:cNvSpPr>
          <p:nvPr>
            <p:ph type="title"/>
          </p:nvPr>
        </p:nvSpPr>
        <p:spPr>
          <a:xfrm>
            <a:off x="5009550" y="226181"/>
            <a:ext cx="2172897" cy="547512"/>
          </a:xfrm>
          <a:ln w="28575">
            <a:solidFill>
              <a:schemeClr val="tx1"/>
            </a:solidFill>
          </a:ln>
        </p:spPr>
        <p:txBody>
          <a:bodyPr>
            <a:normAutofit fontScale="90000"/>
          </a:bodyPr>
          <a:lstStyle/>
          <a:p>
            <a:r>
              <a:rPr lang="en-US" sz="3600" b="1" dirty="0"/>
              <a:t>OVERVIEW</a:t>
            </a:r>
          </a:p>
        </p:txBody>
      </p:sp>
      <p:sp>
        <p:nvSpPr>
          <p:cNvPr id="5" name="TextBox 4">
            <a:extLst>
              <a:ext uri="{FF2B5EF4-FFF2-40B4-BE49-F238E27FC236}">
                <a16:creationId xmlns:a16="http://schemas.microsoft.com/office/drawing/2014/main" id="{2A1F0960-83EA-CE6A-E8D1-180345BFA55B}"/>
              </a:ext>
            </a:extLst>
          </p:cNvPr>
          <p:cNvSpPr txBox="1"/>
          <p:nvPr/>
        </p:nvSpPr>
        <p:spPr>
          <a:xfrm>
            <a:off x="788503" y="1514092"/>
            <a:ext cx="10614992" cy="2827121"/>
          </a:xfrm>
          <a:prstGeom prst="rect">
            <a:avLst/>
          </a:prstGeom>
          <a:noFill/>
        </p:spPr>
        <p:txBody>
          <a:bodyPr wrap="square">
            <a:spAutoFit/>
          </a:bodyPr>
          <a:lstStyle/>
          <a:p>
            <a:pPr marR="0">
              <a:lnSpc>
                <a:spcPct val="107000"/>
              </a:lnSpc>
              <a:spcAft>
                <a:spcPts val="800"/>
              </a:spcAft>
            </a:pPr>
            <a:r>
              <a:rPr lang="en-US" sz="2400" kern="100" dirty="0">
                <a:effectLst/>
                <a:latin typeface="Arial" panose="020B0604020202020204" pitchFamily="34" charset="0"/>
                <a:ea typeface="Calibri" panose="020F0502020204030204" pitchFamily="34" charset="0"/>
                <a:cs typeface="Arial" panose="020B0604020202020204" pitchFamily="34" charset="0"/>
              </a:rPr>
              <a:t>This section is an overview of the OSFM QUEST Test.</a:t>
            </a:r>
          </a:p>
          <a:p>
            <a:pPr marL="285750" marR="0" indent="-285750">
              <a:lnSpc>
                <a:spcPct val="107000"/>
              </a:lnSpc>
              <a:spcAft>
                <a:spcPts val="800"/>
              </a:spcAft>
              <a:buFont typeface="Arial" panose="020B0604020202020204" pitchFamily="34" charset="0"/>
              <a:buChar char="•"/>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Aft>
                <a:spcPts val="800"/>
              </a:spcAft>
              <a:buFont typeface="+mj-lt"/>
              <a:buAutoNum type="arabicPeriod"/>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What is the </a:t>
            </a:r>
            <a:r>
              <a:rPr lang="en-US" sz="2400" kern="100" dirty="0">
                <a:latin typeface="Calibri" panose="020F0502020204030204" pitchFamily="34" charset="0"/>
                <a:ea typeface="Calibri" panose="020F0502020204030204" pitchFamily="34" charset="0"/>
                <a:cs typeface="Times New Roman" panose="02020603050405020304" pitchFamily="18" charset="0"/>
              </a:rPr>
              <a:t>OSFM QUEST Test?</a:t>
            </a:r>
          </a:p>
          <a:p>
            <a:pPr marL="457200" marR="0" indent="-457200">
              <a:lnSpc>
                <a:spcPct val="107000"/>
              </a:lnSpc>
              <a:spcAft>
                <a:spcPts val="800"/>
              </a:spcAft>
              <a:buFont typeface="+mj-lt"/>
              <a:buAutoNum type="arabicPeriod"/>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Test Blocks</a:t>
            </a:r>
          </a:p>
          <a:p>
            <a:pPr marL="457200" marR="0" indent="-457200">
              <a:lnSpc>
                <a:spcPct val="107000"/>
              </a:lnSpc>
              <a:spcAft>
                <a:spcPts val="800"/>
              </a:spcAft>
              <a:buFont typeface="+mj-lt"/>
              <a:buAutoNum type="arabicPeriod"/>
            </a:pPr>
            <a:r>
              <a:rPr lang="en-US" sz="2400" kern="100" dirty="0">
                <a:latin typeface="Calibri" panose="020F0502020204030204" pitchFamily="34" charset="0"/>
                <a:ea typeface="Calibri" panose="020F0502020204030204" pitchFamily="34" charset="0"/>
                <a:cs typeface="Times New Roman" panose="02020603050405020304" pitchFamily="18" charset="0"/>
              </a:rPr>
              <a:t>Navigation</a:t>
            </a:r>
          </a:p>
          <a:p>
            <a:pPr marL="457200" marR="0" indent="-457200">
              <a:lnSpc>
                <a:spcPct val="107000"/>
              </a:lnSpc>
              <a:spcAft>
                <a:spcPts val="800"/>
              </a:spcAft>
              <a:buFont typeface="+mj-lt"/>
              <a:buAutoNum type="arabicPeriod"/>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Computer R</a:t>
            </a:r>
            <a:r>
              <a:rPr lang="en-US" sz="2400" kern="100" dirty="0">
                <a:latin typeface="Calibri" panose="020F0502020204030204" pitchFamily="34" charset="0"/>
                <a:ea typeface="Calibri" panose="020F0502020204030204" pitchFamily="34" charset="0"/>
                <a:cs typeface="Times New Roman" panose="02020603050405020304" pitchFamily="18" charset="0"/>
              </a:rPr>
              <a:t>equirements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hought Bubble: Cloud 3">
            <a:extLst>
              <a:ext uri="{FF2B5EF4-FFF2-40B4-BE49-F238E27FC236}">
                <a16:creationId xmlns:a16="http://schemas.microsoft.com/office/drawing/2014/main" id="{2634BF96-3B16-2FA5-237E-2C0BE2AF037D}"/>
              </a:ext>
            </a:extLst>
          </p:cNvPr>
          <p:cNvSpPr/>
          <p:nvPr/>
        </p:nvSpPr>
        <p:spPr>
          <a:xfrm>
            <a:off x="4547705" y="2994890"/>
            <a:ext cx="6628295" cy="3182271"/>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a:p>
            <a:pPr algn="ctr"/>
            <a:r>
              <a:rPr lang="en-US" sz="2000" dirty="0"/>
              <a:t>I hate waterlemons.</a:t>
            </a:r>
          </a:p>
          <a:p>
            <a:pPr algn="ctr"/>
            <a:r>
              <a:rPr lang="en-US" sz="2000" dirty="0"/>
              <a:t>You that read wrong.</a:t>
            </a:r>
          </a:p>
          <a:p>
            <a:pPr algn="ctr"/>
            <a:r>
              <a:rPr lang="en-US" sz="2000" dirty="0"/>
              <a:t>You read that wrong too.</a:t>
            </a:r>
          </a:p>
          <a:p>
            <a:pPr algn="ctr"/>
            <a:r>
              <a:rPr lang="en-US" sz="2000" dirty="0"/>
              <a:t>This is how your test attempt may fail and cost you additional fees.</a:t>
            </a:r>
          </a:p>
          <a:p>
            <a:pPr algn="ctr"/>
            <a:endParaRPr lang="en-US" sz="1600" dirty="0"/>
          </a:p>
          <a:p>
            <a:pPr algn="ctr"/>
            <a:r>
              <a:rPr lang="en-US" sz="3200" dirty="0"/>
              <a:t>Read the CIB carefully.</a:t>
            </a:r>
          </a:p>
          <a:p>
            <a:pPr algn="ctr"/>
            <a:endParaRPr lang="en-US" dirty="0"/>
          </a:p>
        </p:txBody>
      </p:sp>
      <p:pic>
        <p:nvPicPr>
          <p:cNvPr id="6" name="COQB Inst General Info">
            <a:hlinkClick r:id="" action="ppaction://media"/>
            <a:extLst>
              <a:ext uri="{FF2B5EF4-FFF2-40B4-BE49-F238E27FC236}">
                <a16:creationId xmlns:a16="http://schemas.microsoft.com/office/drawing/2014/main" id="{6681BDEC-688A-55BB-D602-9FCCC4190D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76965" y="449108"/>
            <a:ext cx="487363" cy="487363"/>
          </a:xfrm>
          <a:prstGeom prst="rect">
            <a:avLst/>
          </a:prstGeom>
        </p:spPr>
      </p:pic>
      <p:sp>
        <p:nvSpPr>
          <p:cNvPr id="3" name="Title 1">
            <a:extLst>
              <a:ext uri="{FF2B5EF4-FFF2-40B4-BE49-F238E27FC236}">
                <a16:creationId xmlns:a16="http://schemas.microsoft.com/office/drawing/2014/main" id="{11CF41E4-C88C-1C38-EE58-C7459A311037}"/>
              </a:ext>
            </a:extLst>
          </p:cNvPr>
          <p:cNvSpPr txBox="1">
            <a:spLocks/>
          </p:cNvSpPr>
          <p:nvPr/>
        </p:nvSpPr>
        <p:spPr>
          <a:xfrm>
            <a:off x="70338" y="6310488"/>
            <a:ext cx="2227140" cy="547512"/>
          </a:xfrm>
          <a:prstGeom prst="rect">
            <a:avLst/>
          </a:prstGeom>
          <a:ln w="28575">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100" b="1" dirty="0">
                <a:latin typeface="Calibri" panose="020F0502020204030204" pitchFamily="34" charset="0"/>
                <a:ea typeface="Calibri" panose="020F0502020204030204" pitchFamily="34" charset="0"/>
                <a:cs typeface="Calibri" panose="020F0502020204030204" pitchFamily="34" charset="0"/>
              </a:rPr>
              <a:t>PART I – GENERAL INFORMATION</a:t>
            </a:r>
          </a:p>
        </p:txBody>
      </p:sp>
      <p:pic>
        <p:nvPicPr>
          <p:cNvPr id="8" name="Picture 7">
            <a:extLst>
              <a:ext uri="{FF2B5EF4-FFF2-40B4-BE49-F238E27FC236}">
                <a16:creationId xmlns:a16="http://schemas.microsoft.com/office/drawing/2014/main" id="{5DE525F9-4439-BB83-0350-0EE6117346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317663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3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6A2EE-ABB6-F778-E5CE-5180D725A5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116DD-A298-43E6-F65C-E6BF07F81A6F}"/>
              </a:ext>
            </a:extLst>
          </p:cNvPr>
          <p:cNvSpPr>
            <a:spLocks noGrp="1"/>
          </p:cNvSpPr>
          <p:nvPr>
            <p:ph type="title"/>
          </p:nvPr>
        </p:nvSpPr>
        <p:spPr>
          <a:xfrm>
            <a:off x="3496437" y="66261"/>
            <a:ext cx="5199126" cy="1216119"/>
          </a:xfrm>
          <a:ln w="28575">
            <a:solidFill>
              <a:schemeClr val="tx1"/>
            </a:solidFill>
          </a:ln>
        </p:spPr>
        <p:txBody>
          <a:bodyPr>
            <a:noAutofit/>
          </a:bodyPr>
          <a:lstStyle/>
          <a:p>
            <a:pPr algn="ctr"/>
            <a:r>
              <a:rPr lang="en-US" b="1" dirty="0"/>
              <a:t>TEST ENVIRONMENT </a:t>
            </a:r>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(Top 10)</a:t>
            </a:r>
            <a:endParaRPr lang="en-US" sz="3600"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C918DD94-739A-B3A3-7740-58F46D2AA3D2}"/>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CC97003C-91E6-D05A-1919-30D358063C84}"/>
              </a:ext>
            </a:extLst>
          </p:cNvPr>
          <p:cNvSpPr txBox="1"/>
          <p:nvPr/>
        </p:nvSpPr>
        <p:spPr>
          <a:xfrm>
            <a:off x="495300" y="1445693"/>
            <a:ext cx="11696700" cy="4365106"/>
          </a:xfrm>
          <a:prstGeom prst="rect">
            <a:avLst/>
          </a:prstGeom>
          <a:noFill/>
        </p:spPr>
        <p:txBody>
          <a:bodyPr wrap="square">
            <a:spAutoFit/>
          </a:bodyPr>
          <a:lstStyle/>
          <a:p>
            <a:pPr marL="0" marR="0" fontAlgn="base">
              <a:lnSpc>
                <a:spcPct val="107000"/>
              </a:lnSpc>
              <a:spcAft>
                <a:spcPts val="800"/>
              </a:spcAft>
              <a:buNone/>
            </a:pPr>
            <a:r>
              <a:rPr lang="en-US" kern="1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The online testing environment should mimic “in-class” testing</a:t>
            </a:r>
            <a:r>
              <a:rPr lang="en-US" kern="100" dirty="0">
                <a:solidFill>
                  <a:srgbClr val="222222"/>
                </a:solidFill>
                <a:latin typeface="Calibri" panose="020F0502020204030204" pitchFamily="34" charset="0"/>
                <a:ea typeface="Calibri" panose="020F0502020204030204" pitchFamily="34" charset="0"/>
                <a:cs typeface="Calibri" panose="020F0502020204030204" pitchFamily="34" charset="0"/>
              </a:rPr>
              <a:t>.</a:t>
            </a:r>
          </a:p>
          <a:p>
            <a:pPr marL="342900" indent="-342900" fontAlgn="base">
              <a:lnSpc>
                <a:spcPct val="107000"/>
              </a:lnSpc>
              <a:spcAft>
                <a:spcPts val="800"/>
              </a:spcAft>
              <a:buClr>
                <a:srgbClr val="0070C0"/>
              </a:buClr>
              <a:buSzPct val="100000"/>
              <a:buFont typeface="+mj-lt"/>
              <a:buAutoNum type="arabicPeriod"/>
              <a:tabLst>
                <a:tab pos="4572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Stable power source and secure internet connection</a:t>
            </a:r>
          </a:p>
          <a:p>
            <a:pPr marL="342900" indent="-342900" fontAlgn="base">
              <a:lnSpc>
                <a:spcPct val="107000"/>
              </a:lnSpc>
              <a:spcAft>
                <a:spcPts val="800"/>
              </a:spcAft>
              <a:buClr>
                <a:srgbClr val="0070C0"/>
              </a:buClr>
              <a:buSzPct val="100000"/>
              <a:buFont typeface="+mj-lt"/>
              <a:buAutoNum type="arabicPeriod"/>
              <a:tabLst>
                <a:tab pos="457200" algn="l"/>
              </a:tabLst>
              <a:defRPr/>
            </a:pPr>
            <a:r>
              <a:rPr lang="en-US" kern="100" dirty="0">
                <a:latin typeface="Calibri" panose="020F0502020204030204" pitchFamily="34" charset="0"/>
                <a:ea typeface="Calibri" panose="020F0502020204030204" pitchFamily="34" charset="0"/>
                <a:cs typeface="Calibri" panose="020F0502020204030204" pitchFamily="34" charset="0"/>
              </a:rPr>
              <a:t>Clear desk or table</a:t>
            </a:r>
            <a:endParaRPr kumimoji="0" lang="en-US"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indent="-342900" fontAlgn="base">
              <a:lnSpc>
                <a:spcPct val="107000"/>
              </a:lnSpc>
              <a:spcAft>
                <a:spcPts val="800"/>
              </a:spcAft>
              <a:buClr>
                <a:srgbClr val="0070C0"/>
              </a:buClr>
              <a:buFont typeface="+mj-lt"/>
              <a:buAutoNum type="arabicPeriod"/>
            </a:pPr>
            <a:r>
              <a:rPr lang="en-US" kern="100" dirty="0">
                <a:solidFill>
                  <a:prstClr val="black"/>
                </a:solidFill>
                <a:latin typeface="Calibri" panose="020F0502020204030204" pitchFamily="34" charset="0"/>
                <a:ea typeface="Calibri" panose="020F0502020204030204" pitchFamily="34" charset="0"/>
                <a:cs typeface="Calibri" panose="020F0502020204030204" pitchFamily="34" charset="0"/>
              </a:rPr>
              <a:t>Single monitor</a:t>
            </a:r>
          </a:p>
          <a:p>
            <a:pPr marL="342900" indent="-342900" fontAlgn="base">
              <a:lnSpc>
                <a:spcPct val="107000"/>
              </a:lnSpc>
              <a:spcAft>
                <a:spcPts val="800"/>
              </a:spcAft>
              <a:buClr>
                <a:srgbClr val="0070C0"/>
              </a:buClr>
              <a:buFont typeface="+mj-lt"/>
              <a:buAutoNum type="arabicPeriod"/>
            </a:pPr>
            <a:r>
              <a:rPr lang="en-US" kern="100" dirty="0">
                <a:solidFill>
                  <a:srgbClr val="000000"/>
                </a:solidFill>
                <a:latin typeface="Calibri" panose="020F0502020204030204" pitchFamily="34" charset="0"/>
                <a:ea typeface="Calibri" panose="020F0502020204030204" pitchFamily="34" charset="0"/>
                <a:cs typeface="Calibri" panose="020F0502020204030204" pitchFamily="34" charset="0"/>
              </a:rPr>
              <a:t>No pets or children in the room or where they may be a distraction</a:t>
            </a:r>
            <a:endParaRPr lang="en-US" kern="1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342900" indent="-342900" fontAlgn="base">
              <a:lnSpc>
                <a:spcPct val="107000"/>
              </a:lnSpc>
              <a:spcAft>
                <a:spcPts val="800"/>
              </a:spcAft>
              <a:buClr>
                <a:srgbClr val="0070C0"/>
              </a:buClr>
              <a:buFont typeface="+mj-lt"/>
              <a:buAutoNum type="arabicPeriod"/>
            </a:pPr>
            <a:r>
              <a:rPr lang="en-US" kern="100" dirty="0">
                <a:latin typeface="Calibri" panose="020F0502020204030204" pitchFamily="34" charset="0"/>
                <a:ea typeface="Calibri" panose="020F0502020204030204" pitchFamily="34" charset="0"/>
                <a:cs typeface="Calibri" panose="020F0502020204030204" pitchFamily="34" charset="0"/>
              </a:rPr>
              <a:t>Room lighting bright - “daylight” quality</a:t>
            </a:r>
          </a:p>
          <a:p>
            <a:pPr marL="342900" indent="-342900" fontAlgn="base">
              <a:lnSpc>
                <a:spcPct val="107000"/>
              </a:lnSpc>
              <a:spcAft>
                <a:spcPts val="800"/>
              </a:spcAft>
              <a:buClr>
                <a:srgbClr val="0070C0"/>
              </a:buClr>
              <a:buFont typeface="+mj-lt"/>
              <a:buAutoNum type="arabicPeriod"/>
            </a:pPr>
            <a:r>
              <a:rPr lang="en-US" kern="100" dirty="0">
                <a:solidFill>
                  <a:srgbClr val="000000"/>
                </a:solidFill>
                <a:latin typeface="Calibri" panose="020F0502020204030204" pitchFamily="34" charset="0"/>
                <a:ea typeface="Calibri" panose="020F0502020204030204" pitchFamily="34" charset="0"/>
                <a:cs typeface="Calibri" panose="020F0502020204030204" pitchFamily="34" charset="0"/>
              </a:rPr>
              <a:t>Proctor must be able to see you for the duration of the test </a:t>
            </a:r>
          </a:p>
          <a:p>
            <a:pPr marL="342900" indent="-342900" fontAlgn="base">
              <a:lnSpc>
                <a:spcPct val="107000"/>
              </a:lnSpc>
              <a:spcAft>
                <a:spcPts val="800"/>
              </a:spcAft>
              <a:buClr>
                <a:srgbClr val="0070C0"/>
              </a:buClr>
              <a:buFont typeface="+mj-lt"/>
              <a:buAutoNum type="arabicPeriod"/>
            </a:pPr>
            <a:r>
              <a:rPr lang="en-US" kern="100" dirty="0">
                <a:latin typeface="Calibri" panose="020F0502020204030204" pitchFamily="34" charset="0"/>
                <a:ea typeface="Calibri" panose="020F0502020204030204" pitchFamily="34" charset="0"/>
                <a:cs typeface="Calibri" panose="020F0502020204030204" pitchFamily="34" charset="0"/>
              </a:rPr>
              <a:t>Internal or external cameras allowed</a:t>
            </a:r>
            <a:endParaRPr lang="en-US" kern="1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fontAlgn="base">
              <a:lnSpc>
                <a:spcPct val="107000"/>
              </a:lnSpc>
              <a:spcAft>
                <a:spcPts val="800"/>
              </a:spcAft>
              <a:buClr>
                <a:srgbClr val="0070C0"/>
              </a:buClr>
              <a:buSzPct val="100000"/>
              <a:buFont typeface="+mj-lt"/>
              <a:buAutoNum type="arabicPeriod"/>
              <a:tabLst>
                <a:tab pos="457200" algn="l"/>
              </a:tabLst>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Testing from a hard surface (No bed, couch, floor, etc.)</a:t>
            </a:r>
            <a:endParaRPr lang="en-US" kern="100" dirty="0">
              <a:solidFill>
                <a:srgbClr val="1E1E1E"/>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fontAlgn="base">
              <a:lnSpc>
                <a:spcPct val="107000"/>
              </a:lnSpc>
              <a:spcAft>
                <a:spcPts val="800"/>
              </a:spcAft>
              <a:buClr>
                <a:srgbClr val="0070C0"/>
              </a:buClr>
              <a:buSzPct val="100000"/>
              <a:buFont typeface="+mj-lt"/>
              <a:buAutoNum type="arabicPeriod"/>
              <a:tabLst>
                <a:tab pos="457200" algn="l"/>
              </a:tabLst>
            </a:pPr>
            <a:r>
              <a:rPr lang="en-US" kern="1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Room with a door, preferably a private room with restricted access. </a:t>
            </a:r>
          </a:p>
          <a:p>
            <a:pPr marL="342900" indent="-342900" fontAlgn="base">
              <a:lnSpc>
                <a:spcPct val="107000"/>
              </a:lnSpc>
              <a:spcAft>
                <a:spcPts val="800"/>
              </a:spcAft>
              <a:buClr>
                <a:srgbClr val="0070C0"/>
              </a:buClr>
              <a:buSzPct val="100000"/>
              <a:buFont typeface="+mj-lt"/>
              <a:buAutoNum type="arabicPeriod"/>
              <a:tabLst>
                <a:tab pos="457200" algn="l"/>
              </a:tabLst>
            </a:pPr>
            <a:r>
              <a:rPr lang="en-US"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Webcam, speakers, and microphone must remain on throughout the test </a:t>
            </a:r>
            <a:endParaRPr lang="en-US" kern="100" dirty="0">
              <a:solidFill>
                <a:srgbClr val="1E1E1E"/>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909DF7C-1F0B-C9E6-43BF-CAADC37BE50E}"/>
              </a:ext>
            </a:extLst>
          </p:cNvPr>
          <p:cNvSpPr txBox="1"/>
          <p:nvPr/>
        </p:nvSpPr>
        <p:spPr>
          <a:xfrm>
            <a:off x="7872078" y="4490207"/>
            <a:ext cx="1911097" cy="346826"/>
          </a:xfrm>
          <a:prstGeom prst="rect">
            <a:avLst/>
          </a:prstGeom>
          <a:noFill/>
        </p:spPr>
        <p:txBody>
          <a:bodyPr wrap="square">
            <a:spAutoFit/>
          </a:bodyPr>
          <a:lstStyle/>
          <a:p>
            <a:pPr fontAlgn="base">
              <a:lnSpc>
                <a:spcPct val="107000"/>
              </a:lnSpc>
              <a:spcAft>
                <a:spcPts val="800"/>
              </a:spcAft>
              <a:buSzPts val="1000"/>
              <a:tabLst>
                <a:tab pos="457200" algn="l"/>
              </a:tabLst>
            </a:pPr>
            <a:r>
              <a:rPr lang="en-US" sz="1600" b="1" i="1" dirty="0"/>
              <a:t>External Camera</a:t>
            </a:r>
            <a:endParaRPr lang="en-US" sz="1600" dirty="0"/>
          </a:p>
        </p:txBody>
      </p:sp>
      <p:pic>
        <p:nvPicPr>
          <p:cNvPr id="7" name="Picture 6" descr="Sponsored Ad - Akyta Webcam with Microphone, 1080P Webcams with Tripod/Privacy Cover/Wide Angle 110°, USB Web Camera for L...">
            <a:extLst>
              <a:ext uri="{FF2B5EF4-FFF2-40B4-BE49-F238E27FC236}">
                <a16:creationId xmlns:a16="http://schemas.microsoft.com/office/drawing/2014/main" id="{E12CD803-77AE-42A4-BCD2-92AAE769A01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95943" y="4869001"/>
            <a:ext cx="1092422" cy="1155630"/>
          </a:xfrm>
          <a:prstGeom prst="rect">
            <a:avLst/>
          </a:prstGeom>
          <a:noFill/>
          <a:ln>
            <a:noFill/>
          </a:ln>
        </p:spPr>
      </p:pic>
      <p:sp>
        <p:nvSpPr>
          <p:cNvPr id="8" name="Rectangle 7">
            <a:extLst>
              <a:ext uri="{FF2B5EF4-FFF2-40B4-BE49-F238E27FC236}">
                <a16:creationId xmlns:a16="http://schemas.microsoft.com/office/drawing/2014/main" id="{766E94AB-F08F-8F5A-BC77-A00EBD5BF246}"/>
              </a:ext>
            </a:extLst>
          </p:cNvPr>
          <p:cNvSpPr/>
          <p:nvPr/>
        </p:nvSpPr>
        <p:spPr>
          <a:xfrm>
            <a:off x="9370824" y="5312182"/>
            <a:ext cx="1319358" cy="2110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Aft>
                <a:spcPts val="800"/>
              </a:spcAft>
              <a:buNone/>
            </a:pPr>
            <a:r>
              <a:rPr lang="en-US" sz="16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Sample Only</a:t>
            </a:r>
            <a:endParaRPr lang="en-US" sz="1600" kern="1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descr="Online Test Pictures | Download Free Images on Unsplash">
            <a:extLst>
              <a:ext uri="{FF2B5EF4-FFF2-40B4-BE49-F238E27FC236}">
                <a16:creationId xmlns:a16="http://schemas.microsoft.com/office/drawing/2014/main" id="{C316D424-E6BE-9597-8218-EDFBD6500F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2894" y="1465424"/>
            <a:ext cx="3685398" cy="2461871"/>
          </a:xfrm>
          <a:prstGeom prst="rect">
            <a:avLst/>
          </a:prstGeom>
          <a:noFill/>
          <a:extLst>
            <a:ext uri="{909E8E84-426E-40DD-AFC4-6F175D3DCCD1}">
              <a14:hiddenFill xmlns:a14="http://schemas.microsoft.com/office/drawing/2010/main">
                <a:solidFill>
                  <a:srgbClr val="FFFFFF"/>
                </a:solidFill>
              </a14:hiddenFill>
            </a:ext>
          </a:extLst>
        </p:spPr>
      </p:pic>
      <p:pic>
        <p:nvPicPr>
          <p:cNvPr id="6" name="COQB Inst Top 10">
            <a:hlinkClick r:id="" action="ppaction://media"/>
            <a:extLst>
              <a:ext uri="{FF2B5EF4-FFF2-40B4-BE49-F238E27FC236}">
                <a16:creationId xmlns:a16="http://schemas.microsoft.com/office/drawing/2014/main" id="{8A9C7E04-D5C4-F3A3-DC08-D45E1136C5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40929" y="283464"/>
            <a:ext cx="487363" cy="487363"/>
          </a:xfrm>
          <a:prstGeom prst="rect">
            <a:avLst/>
          </a:prstGeom>
        </p:spPr>
      </p:pic>
      <p:pic>
        <p:nvPicPr>
          <p:cNvPr id="10" name="Picture 9">
            <a:extLst>
              <a:ext uri="{FF2B5EF4-FFF2-40B4-BE49-F238E27FC236}">
                <a16:creationId xmlns:a16="http://schemas.microsoft.com/office/drawing/2014/main" id="{2FA90806-A955-9ACC-8108-97B38B8EC36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157767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CDE0-4CC2-5B95-8E61-0BAA3A85C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146A6-DD97-167E-B8F2-5228EF155839}"/>
              </a:ext>
            </a:extLst>
          </p:cNvPr>
          <p:cNvSpPr>
            <a:spLocks noGrp="1"/>
          </p:cNvSpPr>
          <p:nvPr>
            <p:ph type="title"/>
          </p:nvPr>
        </p:nvSpPr>
        <p:spPr>
          <a:xfrm>
            <a:off x="3763301" y="233459"/>
            <a:ext cx="4665398" cy="646334"/>
          </a:xfrm>
          <a:ln w="28575">
            <a:solidFill>
              <a:schemeClr val="tx1"/>
            </a:solidFill>
          </a:ln>
        </p:spPr>
        <p:txBody>
          <a:bodyPr>
            <a:noAutofit/>
          </a:bodyPr>
          <a:lstStyle/>
          <a:p>
            <a:r>
              <a:rPr lang="en-US" b="1" dirty="0"/>
              <a:t>DAY BEFORE TEST </a:t>
            </a:r>
            <a:endParaRPr lang="en-US" dirty="0"/>
          </a:p>
        </p:txBody>
      </p:sp>
      <p:sp>
        <p:nvSpPr>
          <p:cNvPr id="5" name="Rectangle 4">
            <a:extLst>
              <a:ext uri="{FF2B5EF4-FFF2-40B4-BE49-F238E27FC236}">
                <a16:creationId xmlns:a16="http://schemas.microsoft.com/office/drawing/2014/main" id="{266E13EF-F957-FAE9-26D2-9E50D3EF5B91}"/>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29C31BE3-7BE9-4306-B223-97919E106F95}"/>
              </a:ext>
            </a:extLst>
          </p:cNvPr>
          <p:cNvSpPr txBox="1"/>
          <p:nvPr/>
        </p:nvSpPr>
        <p:spPr>
          <a:xfrm>
            <a:off x="323850" y="1078421"/>
            <a:ext cx="8430683" cy="5399299"/>
          </a:xfrm>
          <a:prstGeom prst="rect">
            <a:avLst/>
          </a:prstGeom>
          <a:noFill/>
        </p:spPr>
        <p:txBody>
          <a:bodyPr wrap="square">
            <a:spAutoFit/>
          </a:bodyPr>
          <a:lstStyle/>
          <a:p>
            <a:pPr marL="342900" marR="0" lvl="0" indent="-342900">
              <a:lnSpc>
                <a:spcPct val="107000"/>
              </a:lnSpc>
              <a:spcAft>
                <a:spcPts val="800"/>
              </a:spcAft>
              <a:buSzPct val="90000"/>
              <a:buFont typeface="Wingdings" panose="05000000000000000000" pitchFamily="2" charset="2"/>
              <a:buChar char="q"/>
              <a:tabLst>
                <a:tab pos="457200" algn="l"/>
              </a:tabLst>
            </a:pPr>
            <a:r>
              <a:rPr lang="en-US" sz="2200" kern="1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Desk area - meets requirements. </a:t>
            </a:r>
          </a:p>
          <a:p>
            <a:pPr marL="342900" marR="0" lvl="0" indent="-342900">
              <a:lnSpc>
                <a:spcPct val="107000"/>
              </a:lnSpc>
              <a:spcAft>
                <a:spcPts val="800"/>
              </a:spcAft>
              <a:buSzPct val="90000"/>
              <a:buFont typeface="Wingdings" panose="05000000000000000000" pitchFamily="2" charset="2"/>
              <a:buChar char="q"/>
              <a:tabLst>
                <a:tab pos="457200" algn="l"/>
              </a:tabLst>
            </a:pPr>
            <a:r>
              <a:rPr lang="en-US" sz="2200" kern="1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Prepare a “Do Not Disturb” sign to be posted on test day.</a:t>
            </a:r>
            <a:endParaRPr lang="en-US" sz="2200" kern="100" dirty="0">
              <a:solidFill>
                <a:srgbClr val="1E1E1E"/>
              </a:solidFill>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7000"/>
              </a:lnSpc>
              <a:spcAft>
                <a:spcPts val="800"/>
              </a:spcAft>
              <a:buSzPct val="90000"/>
              <a:buFont typeface="Wingdings" panose="05000000000000000000" pitchFamily="2" charset="2"/>
              <a:buChar char="q"/>
              <a:tabLst>
                <a:tab pos="457200" algn="l"/>
              </a:tabLst>
            </a:pPr>
            <a:r>
              <a:rPr lang="en-US" sz="2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IMPORTANT:</a:t>
            </a:r>
            <a:r>
              <a:rPr lang="en-US" sz="2200"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2200" kern="1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People entering the test area may result in score cancellation</a:t>
            </a:r>
            <a:r>
              <a:rPr lang="en-US" sz="2200" kern="100" dirty="0">
                <a:solidFill>
                  <a:srgbClr val="1E1E1E"/>
                </a:solidFill>
                <a:latin typeface="Calibri" panose="020F0502020204030204" pitchFamily="34" charset="0"/>
                <a:ea typeface="Calibri" panose="020F0502020204030204" pitchFamily="34" charset="0"/>
                <a:cs typeface="Calibri" panose="020F0502020204030204" pitchFamily="34" charset="0"/>
              </a:rPr>
              <a:t> and forfeiture of your test fee.</a:t>
            </a:r>
            <a:endParaRPr lang="en-US" sz="2200" kern="1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7000"/>
              </a:lnSpc>
              <a:spcAft>
                <a:spcPts val="800"/>
              </a:spcAft>
              <a:buSzPct val="90000"/>
              <a:buFont typeface="Wingdings" panose="05000000000000000000" pitchFamily="2" charset="2"/>
              <a:buChar char="q"/>
              <a:tabLst>
                <a:tab pos="457200" algn="l"/>
              </a:tabLst>
            </a:pPr>
            <a:r>
              <a:rPr lang="en-US" sz="2200" kern="100" dirty="0">
                <a:solidFill>
                  <a:srgbClr val="1E1E1E"/>
                </a:solidFill>
                <a:effectLst/>
                <a:latin typeface="Calibri" panose="020F0502020204030204" pitchFamily="34" charset="0"/>
                <a:ea typeface="Calibri" panose="020F0502020204030204" pitchFamily="34" charset="0"/>
                <a:cs typeface="Calibri" panose="020F0502020204030204" pitchFamily="34" charset="0"/>
              </a:rPr>
              <a:t>Check your set-up – your head (chin to forehead) visible from your camera</a:t>
            </a:r>
          </a:p>
          <a:p>
            <a:pPr marL="342900" marR="0" lvl="0" indent="-342900">
              <a:lnSpc>
                <a:spcPct val="107000"/>
              </a:lnSpc>
              <a:spcAft>
                <a:spcPts val="800"/>
              </a:spcAft>
              <a:buSzPct val="90000"/>
              <a:buFont typeface="Wingdings" panose="05000000000000000000" pitchFamily="2" charset="2"/>
              <a:buChar char="q"/>
              <a:tabLst>
                <a:tab pos="457200" algn="l"/>
              </a:tabLst>
            </a:pPr>
            <a:r>
              <a:rPr lang="en-US" sz="22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IMPORTANT: </a:t>
            </a:r>
            <a:r>
              <a:rPr lang="en-US" sz="2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If you are not ready for your test due to lack of preparation, you will not be allowed to take the test and will forfeit your test payment. </a:t>
            </a:r>
            <a:endParaRPr lang="en-US" sz="2200" kern="1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07000"/>
              </a:lnSpc>
              <a:spcAft>
                <a:spcPts val="800"/>
              </a:spcAft>
              <a:buSzPct val="90000"/>
              <a:buFont typeface="Wingdings" panose="05000000000000000000" pitchFamily="2" charset="2"/>
              <a:buChar char="q"/>
              <a:tabLst>
                <a:tab pos="457200" algn="l"/>
              </a:tabLst>
            </a:pPr>
            <a:r>
              <a:rPr lang="en-US" sz="2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Review the Candidate Information Bulletin regarding the ID policy. </a:t>
            </a:r>
            <a:endParaRPr lang="en-US" sz="2200" kern="100" dirty="0">
              <a:effectLst/>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7000"/>
              </a:lnSpc>
              <a:spcAft>
                <a:spcPts val="800"/>
              </a:spcAft>
              <a:buSzPct val="90000"/>
              <a:buFont typeface="Wingdings" panose="05000000000000000000" pitchFamily="2" charset="2"/>
              <a:buChar char="q"/>
              <a:tabLst>
                <a:tab pos="457200" algn="l"/>
              </a:tabLst>
            </a:pPr>
            <a:r>
              <a:rPr lang="en-US" sz="2200" b="1" dirty="0">
                <a:solidFill>
                  <a:srgbClr val="FF0000"/>
                </a:solidFill>
                <a:latin typeface="Calibri" panose="020F0502020204030204" pitchFamily="34" charset="0"/>
                <a:ea typeface="Calibri" panose="020F0502020204030204" pitchFamily="34" charset="0"/>
                <a:cs typeface="Calibri" panose="020F0502020204030204" pitchFamily="34" charset="0"/>
              </a:rPr>
              <a:t>IMPORTANT: </a:t>
            </a:r>
            <a:r>
              <a:rPr lang="en-US" sz="2200" dirty="0">
                <a:latin typeface="Calibri" panose="020F0502020204030204" pitchFamily="34" charset="0"/>
                <a:ea typeface="Calibri" panose="020F0502020204030204" pitchFamily="34" charset="0"/>
                <a:cs typeface="Calibri" panose="020F0502020204030204" pitchFamily="34" charset="0"/>
              </a:rPr>
              <a:t>If you do not have OSFM approval for your accommodation, you will not receive it. We recommend cancelling your appointment and rescheduling.</a:t>
            </a:r>
            <a:endParaRPr lang="en-US" sz="2200"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8F8911EB-6676-E74A-DD66-70D4C6CADBAD}"/>
              </a:ext>
            </a:extLst>
          </p:cNvPr>
          <p:cNvSpPr txBox="1"/>
          <p:nvPr/>
        </p:nvSpPr>
        <p:spPr>
          <a:xfrm>
            <a:off x="8030" y="6537848"/>
            <a:ext cx="2288990" cy="276999"/>
          </a:xfrm>
          <a:prstGeom prst="rect">
            <a:avLst/>
          </a:prstGeom>
          <a:noFill/>
          <a:ln>
            <a:noFill/>
          </a:ln>
        </p:spPr>
        <p:txBody>
          <a:bodyPr wrap="square" rtlCol="0">
            <a:spAutoFit/>
          </a:bodyPr>
          <a:lstStyle/>
          <a:p>
            <a:r>
              <a:rPr lang="en-US" sz="1200" kern="100" dirty="0">
                <a:latin typeface="Calibri" panose="020F0502020204030204" pitchFamily="34" charset="0"/>
                <a:ea typeface="Calibri" panose="020F0502020204030204" pitchFamily="34" charset="0"/>
                <a:cs typeface="Calibri" panose="020F0502020204030204" pitchFamily="34" charset="0"/>
              </a:rPr>
              <a:t>Test screenshots see APPENDIX A</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1026" name="Picture 2" descr="Preparedness clipart images and royalty-free illustrations | Clipart.com">
            <a:extLst>
              <a:ext uri="{FF2B5EF4-FFF2-40B4-BE49-F238E27FC236}">
                <a16:creationId xmlns:a16="http://schemas.microsoft.com/office/drawing/2014/main" id="{421DC4D3-7670-66A3-A16F-D61D09AFA6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4479" y="1231893"/>
            <a:ext cx="333375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3" name="COQB Inst Day Before Test">
            <a:hlinkClick r:id="" action="ppaction://media"/>
            <a:extLst>
              <a:ext uri="{FF2B5EF4-FFF2-40B4-BE49-F238E27FC236}">
                <a16:creationId xmlns:a16="http://schemas.microsoft.com/office/drawing/2014/main" id="{6B4412DE-CE62-025C-B7C5-1E6E18D657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165" y="177508"/>
            <a:ext cx="487363" cy="487363"/>
          </a:xfrm>
          <a:prstGeom prst="rect">
            <a:avLst/>
          </a:prstGeom>
        </p:spPr>
      </p:pic>
      <p:pic>
        <p:nvPicPr>
          <p:cNvPr id="8" name="Picture 7">
            <a:extLst>
              <a:ext uri="{FF2B5EF4-FFF2-40B4-BE49-F238E27FC236}">
                <a16:creationId xmlns:a16="http://schemas.microsoft.com/office/drawing/2014/main" id="{FBF137E2-E765-F774-91E9-CE0BE62ADA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34278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8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2DBBE-F923-B33A-B362-F66E0E163C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BB59A2-3409-2CB0-F52E-BC192BDB4554}"/>
              </a:ext>
            </a:extLst>
          </p:cNvPr>
          <p:cNvSpPr>
            <a:spLocks noGrp="1"/>
          </p:cNvSpPr>
          <p:nvPr>
            <p:ph type="title"/>
          </p:nvPr>
        </p:nvSpPr>
        <p:spPr>
          <a:xfrm>
            <a:off x="4856327" y="322153"/>
            <a:ext cx="2479343" cy="646334"/>
          </a:xfrm>
          <a:ln w="28575">
            <a:solidFill>
              <a:schemeClr val="tx1"/>
            </a:solidFill>
          </a:ln>
        </p:spPr>
        <p:txBody>
          <a:bodyPr>
            <a:noAutofit/>
          </a:bodyPr>
          <a:lstStyle/>
          <a:p>
            <a:r>
              <a:rPr lang="en-US" b="1" dirty="0"/>
              <a:t>TEST DAY</a:t>
            </a:r>
            <a:endParaRPr lang="en-US" dirty="0"/>
          </a:p>
        </p:txBody>
      </p:sp>
      <p:sp>
        <p:nvSpPr>
          <p:cNvPr id="5" name="Rectangle 4">
            <a:extLst>
              <a:ext uri="{FF2B5EF4-FFF2-40B4-BE49-F238E27FC236}">
                <a16:creationId xmlns:a16="http://schemas.microsoft.com/office/drawing/2014/main" id="{42E8B556-B62F-DB83-6237-22AA84DFF1A2}"/>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041A3356-1B0A-9320-82DC-FA35726F49B0}"/>
              </a:ext>
            </a:extLst>
          </p:cNvPr>
          <p:cNvSpPr txBox="1"/>
          <p:nvPr/>
        </p:nvSpPr>
        <p:spPr>
          <a:xfrm>
            <a:off x="583405" y="1326261"/>
            <a:ext cx="11025188" cy="4524315"/>
          </a:xfrm>
          <a:prstGeom prst="rect">
            <a:avLst/>
          </a:prstGeom>
          <a:noFill/>
        </p:spPr>
        <p:txBody>
          <a:bodyPr wrap="square">
            <a:spAutoFit/>
          </a:bodyPr>
          <a:lstStyle/>
          <a:p>
            <a:pPr marR="0" lvl="0">
              <a:buSzPts val="1000"/>
              <a:tabLst>
                <a:tab pos="457200" algn="l"/>
              </a:tabLst>
            </a:pPr>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The COQB Test is a remote, on-line, </a:t>
            </a: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live proctored test. Therefore, if there is a system failure such as a power outage, loss of network connectivity, software failure, or a candidate closes their browser window, the candidate may use the resume feature. If a connection cannot be re-established, the test must be reschedule</a:t>
            </a:r>
            <a:r>
              <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rPr>
              <a:t>d</a:t>
            </a: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R="0" lvl="0">
              <a:buSzPts val="1000"/>
              <a:tabLst>
                <a:tab pos="457200" algn="l"/>
              </a:tabLst>
            </a:pPr>
            <a:endParaRPr lang="en-US" kern="100" dirty="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buSzPct val="100000"/>
              <a:buFont typeface="Wingdings" panose="05000000000000000000" pitchFamily="2" charset="2"/>
              <a:buChar char="Ø"/>
              <a:tabLst>
                <a:tab pos="914400" algn="l"/>
              </a:tabLst>
            </a:pP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If the technical issue is on the QUEST side, a fee will not be charged for rescheduling.</a:t>
            </a:r>
          </a:p>
          <a:p>
            <a:pPr marL="742950" marR="0" lvl="1" indent="-285750">
              <a:buSzPct val="100000"/>
              <a:buFont typeface="Wingdings" panose="05000000000000000000" pitchFamily="2" charset="2"/>
              <a:buChar char="Ø"/>
              <a:tabLst>
                <a:tab pos="914400" algn="l"/>
              </a:tabLst>
            </a:pPr>
            <a:endParaRPr lang="en-US" kern="100" dirty="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buSzPct val="100000"/>
              <a:buFont typeface="Wingdings" panose="05000000000000000000" pitchFamily="2" charset="2"/>
              <a:buChar char="Ø"/>
              <a:tabLst>
                <a:tab pos="914400" algn="l"/>
              </a:tabLst>
            </a:pP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If the technical issue is on the candidate side, an additional test fee may be required. </a:t>
            </a:r>
          </a:p>
          <a:p>
            <a:pPr marL="742950" marR="0" lvl="1" indent="-285750">
              <a:buSzPct val="100000"/>
              <a:buFont typeface="Wingdings" panose="05000000000000000000" pitchFamily="2" charset="2"/>
              <a:buChar char="Ø"/>
              <a:tabLst>
                <a:tab pos="914400" algn="l"/>
              </a:tabLst>
            </a:pPr>
            <a:endParaRPr lang="en-US" kern="100" dirty="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buSzPct val="100000"/>
              <a:buFont typeface="Wingdings" panose="05000000000000000000" pitchFamily="2" charset="2"/>
              <a:buChar char="Ø"/>
              <a:tabLst>
                <a:tab pos="914400" algn="l"/>
              </a:tabLst>
            </a:pP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As stated in the Reservation Confirmation and Reservation Reminder emails, be sure to test your system prior to test day.</a:t>
            </a:r>
          </a:p>
          <a:p>
            <a:pPr marL="742950" marR="0" lvl="1" indent="-285750">
              <a:buSzPct val="100000"/>
              <a:buFont typeface="Wingdings" panose="05000000000000000000" pitchFamily="2" charset="2"/>
              <a:buChar char="Ø"/>
              <a:tabLst>
                <a:tab pos="914400" algn="l"/>
              </a:tabLst>
            </a:pPr>
            <a:endPar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marR="0" lvl="1" indent="-285750">
              <a:buSzPct val="100000"/>
              <a:buFont typeface="Wingdings" panose="05000000000000000000" pitchFamily="2" charset="2"/>
              <a:buChar char="Ø"/>
              <a:tabLst>
                <a:tab pos="914400" algn="l"/>
              </a:tabLst>
            </a:pP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If unable to reconnect to the test, send a detailed email to </a:t>
            </a: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hlinkClick r:id="rId5"/>
              </a:rPr>
              <a:t>osfmexamsupport@questionmark.com</a:t>
            </a:r>
            <a:endPar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buSzPct val="100000"/>
              <a:buFont typeface="Wingdings" panose="05000000000000000000" pitchFamily="2" charset="2"/>
              <a:buChar char="Ø"/>
              <a:tabLst>
                <a:tab pos="914400" algn="l"/>
              </a:tabLst>
            </a:pPr>
            <a:endParaRPr lang="en-US" kern="1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742950" marR="0" lvl="1" indent="-285750">
              <a:buSzPct val="100000"/>
              <a:buFont typeface="Wingdings" panose="05000000000000000000" pitchFamily="2" charset="2"/>
              <a:buChar char="Ø"/>
              <a:tabLst>
                <a:tab pos="914400" algn="l"/>
              </a:tabLst>
            </a:pP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Unresolved testing issues: </a:t>
            </a:r>
            <a:r>
              <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hlinkClick r:id="rId6"/>
              </a:rPr>
              <a:t>osfm.quest@ncdoi.gov</a:t>
            </a:r>
            <a:endParaRPr lang="en-US" kern="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buSzPts val="1000"/>
              <a:buFont typeface="Arial" panose="020B0604020202020204" pitchFamily="34" charset="0"/>
              <a:buChar char="•"/>
              <a:tabLst>
                <a:tab pos="914400" algn="l"/>
              </a:tabLst>
            </a:pP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COQB Inst Test Day">
            <a:hlinkClick r:id="" action="ppaction://media"/>
            <a:extLst>
              <a:ext uri="{FF2B5EF4-FFF2-40B4-BE49-F238E27FC236}">
                <a16:creationId xmlns:a16="http://schemas.microsoft.com/office/drawing/2014/main" id="{E7769C7D-8F52-B8D3-AA06-F5CAE5B299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11070" y="248285"/>
            <a:ext cx="487363" cy="487363"/>
          </a:xfrm>
          <a:prstGeom prst="rect">
            <a:avLst/>
          </a:prstGeom>
        </p:spPr>
      </p:pic>
      <p:pic>
        <p:nvPicPr>
          <p:cNvPr id="7" name="Picture 6">
            <a:extLst>
              <a:ext uri="{FF2B5EF4-FFF2-40B4-BE49-F238E27FC236}">
                <a16:creationId xmlns:a16="http://schemas.microsoft.com/office/drawing/2014/main" id="{ECEB6970-D25F-66F8-1FEF-4A57000B63C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403709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6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06424-9B9E-2FD8-51ED-FC9EBED6D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BEC91-A4C6-1400-E7ED-07F9E4455CFD}"/>
              </a:ext>
            </a:extLst>
          </p:cNvPr>
          <p:cNvSpPr>
            <a:spLocks noGrp="1"/>
          </p:cNvSpPr>
          <p:nvPr>
            <p:ph type="title"/>
          </p:nvPr>
        </p:nvSpPr>
        <p:spPr>
          <a:xfrm>
            <a:off x="3917731" y="282921"/>
            <a:ext cx="4356537" cy="547512"/>
          </a:xfrm>
          <a:ln w="28575">
            <a:solidFill>
              <a:schemeClr val="tx1"/>
            </a:solidFill>
          </a:ln>
        </p:spPr>
        <p:txBody>
          <a:bodyPr>
            <a:normAutofit fontScale="90000"/>
          </a:bodyPr>
          <a:lstStyle/>
          <a:p>
            <a:r>
              <a:rPr lang="en-US" sz="4000" b="1" dirty="0"/>
              <a:t>RULES OF CONDUCT</a:t>
            </a:r>
          </a:p>
        </p:txBody>
      </p:sp>
      <p:sp>
        <p:nvSpPr>
          <p:cNvPr id="5" name="TextBox 4">
            <a:extLst>
              <a:ext uri="{FF2B5EF4-FFF2-40B4-BE49-F238E27FC236}">
                <a16:creationId xmlns:a16="http://schemas.microsoft.com/office/drawing/2014/main" id="{B28F7F04-7BB0-44CE-EC7E-7693FAE62C52}"/>
              </a:ext>
            </a:extLst>
          </p:cNvPr>
          <p:cNvSpPr txBox="1"/>
          <p:nvPr/>
        </p:nvSpPr>
        <p:spPr>
          <a:xfrm>
            <a:off x="550944" y="1720840"/>
            <a:ext cx="6164170" cy="4524315"/>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This section describes the rules of conduct adhered to and enforced by the proctoring service.</a:t>
            </a:r>
          </a:p>
          <a:p>
            <a:endParaRPr lang="en-US" b="1" dirty="0">
              <a:latin typeface="Arial" panose="020B0604020202020204" pitchFamily="34" charset="0"/>
              <a:cs typeface="Arial" panose="020B0604020202020204" pitchFamily="34" charset="0"/>
            </a:endParaRPr>
          </a:p>
          <a:p>
            <a:pPr algn="ctr"/>
            <a:r>
              <a:rPr lang="en-US" b="1" dirty="0">
                <a:solidFill>
                  <a:srgbClr val="FF0000"/>
                </a:solidFill>
                <a:latin typeface="Arial" panose="020B0604020202020204" pitchFamily="34" charset="0"/>
                <a:cs typeface="Arial" panose="020B0604020202020204" pitchFamily="34" charset="0"/>
              </a:rPr>
              <a:t>WARNING!</a:t>
            </a:r>
          </a:p>
          <a:p>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Candidates are responsible for </a:t>
            </a:r>
            <a:r>
              <a:rPr lang="en-US" dirty="0">
                <a:solidFill>
                  <a:srgbClr val="FF0000"/>
                </a:solidFill>
                <a:latin typeface="Arial" panose="020B0604020202020204" pitchFamily="34" charset="0"/>
                <a:cs typeface="Arial" panose="020B0604020202020204" pitchFamily="34" charset="0"/>
              </a:rPr>
              <a:t>ALL</a:t>
            </a:r>
            <a:r>
              <a:rPr lang="en-US" dirty="0">
                <a:latin typeface="Arial" panose="020B0604020202020204" pitchFamily="34" charset="0"/>
                <a:cs typeface="Arial" panose="020B0604020202020204" pitchFamily="34" charset="0"/>
              </a:rPr>
              <a:t> content within the COQB CIB. </a:t>
            </a:r>
          </a:p>
          <a:p>
            <a:endParaRPr lang="en-US" dirty="0">
              <a:latin typeface="Arial" panose="020B0604020202020204" pitchFamily="34" charset="0"/>
              <a:cs typeface="Arial" panose="020B0604020202020204" pitchFamily="34" charset="0"/>
            </a:endParaRPr>
          </a:p>
          <a:p>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Respectful behavior is expected and required!</a:t>
            </a:r>
          </a:p>
          <a:p>
            <a:endParaRPr lang="en-US"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Aggressive behavior will not be tolerated including, but not limited to, verbal harassment, abusive or foul language, threats, and failure to respond to proctor instructions. </a:t>
            </a:r>
          </a:p>
          <a:p>
            <a:endParaRPr lang="en-US"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Incidents may result in test termination and additional test fees.</a:t>
            </a:r>
            <a:endParaRPr lang="en-US"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5E0857A-2CA3-141B-E231-5C702D697206}"/>
              </a:ext>
            </a:extLst>
          </p:cNvPr>
          <p:cNvPicPr>
            <a:picLocks noChangeAspect="1"/>
          </p:cNvPicPr>
          <p:nvPr/>
        </p:nvPicPr>
        <p:blipFill>
          <a:blip r:embed="rId5"/>
          <a:stretch>
            <a:fillRect/>
          </a:stretch>
        </p:blipFill>
        <p:spPr>
          <a:xfrm>
            <a:off x="7579607" y="1720840"/>
            <a:ext cx="4274095" cy="2844944"/>
          </a:xfrm>
          <a:prstGeom prst="rect">
            <a:avLst/>
          </a:prstGeom>
        </p:spPr>
      </p:pic>
      <p:pic>
        <p:nvPicPr>
          <p:cNvPr id="3" name="COQB Inst Rules of Conduct">
            <a:hlinkClick r:id="" action="ppaction://media"/>
            <a:extLst>
              <a:ext uri="{FF2B5EF4-FFF2-40B4-BE49-F238E27FC236}">
                <a16:creationId xmlns:a16="http://schemas.microsoft.com/office/drawing/2014/main" id="{BA106315-E24E-A88D-3801-8A44D7D7DC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34725" y="312996"/>
            <a:ext cx="487363" cy="487363"/>
          </a:xfrm>
          <a:prstGeom prst="rect">
            <a:avLst/>
          </a:prstGeom>
        </p:spPr>
      </p:pic>
      <p:pic>
        <p:nvPicPr>
          <p:cNvPr id="7" name="Picture 6">
            <a:extLst>
              <a:ext uri="{FF2B5EF4-FFF2-40B4-BE49-F238E27FC236}">
                <a16:creationId xmlns:a16="http://schemas.microsoft.com/office/drawing/2014/main" id="{3523BD58-C1F1-8B21-A458-788F62D208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
        <p:nvSpPr>
          <p:cNvPr id="4" name="Title 1">
            <a:extLst>
              <a:ext uri="{FF2B5EF4-FFF2-40B4-BE49-F238E27FC236}">
                <a16:creationId xmlns:a16="http://schemas.microsoft.com/office/drawing/2014/main" id="{C7E01279-6592-B8BC-5F07-EFC3A45F23D1}"/>
              </a:ext>
            </a:extLst>
          </p:cNvPr>
          <p:cNvSpPr txBox="1">
            <a:spLocks/>
          </p:cNvSpPr>
          <p:nvPr/>
        </p:nvSpPr>
        <p:spPr>
          <a:xfrm>
            <a:off x="197041" y="6476397"/>
            <a:ext cx="2033693" cy="347013"/>
          </a:xfrm>
          <a:prstGeom prst="rect">
            <a:avLst/>
          </a:prstGeom>
          <a:ln w="28575">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100">
                <a:latin typeface="Calibri" panose="020F0502020204030204" pitchFamily="34" charset="0"/>
                <a:ea typeface="Calibri" panose="020F0502020204030204" pitchFamily="34" charset="0"/>
                <a:cs typeface="Calibri" panose="020F0502020204030204" pitchFamily="34" charset="0"/>
              </a:rPr>
              <a:t>PART V – RULES OF CONDUCT</a:t>
            </a:r>
            <a:endParaRPr lang="en-US" sz="11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192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8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73774-9442-DAA0-A272-77CC049EB9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F59FCB-0EF7-0252-6449-9C6BC4FE86E0}"/>
              </a:ext>
            </a:extLst>
          </p:cNvPr>
          <p:cNvSpPr>
            <a:spLocks noGrp="1"/>
          </p:cNvSpPr>
          <p:nvPr>
            <p:ph type="title"/>
          </p:nvPr>
        </p:nvSpPr>
        <p:spPr>
          <a:xfrm>
            <a:off x="2676525" y="238545"/>
            <a:ext cx="6838949" cy="646334"/>
          </a:xfrm>
          <a:ln w="28575">
            <a:solidFill>
              <a:schemeClr val="tx1"/>
            </a:solidFill>
          </a:ln>
        </p:spPr>
        <p:txBody>
          <a:bodyPr>
            <a:noAutofit/>
          </a:bodyPr>
          <a:lstStyle/>
          <a:p>
            <a:r>
              <a:rPr lang="en-US" sz="3600" b="1" dirty="0"/>
              <a:t>IDENTIFICATION REQUIREMENTS</a:t>
            </a:r>
            <a:endParaRPr lang="en-US" sz="3600" dirty="0"/>
          </a:p>
        </p:txBody>
      </p:sp>
      <p:sp>
        <p:nvSpPr>
          <p:cNvPr id="5" name="Rectangle 4">
            <a:extLst>
              <a:ext uri="{FF2B5EF4-FFF2-40B4-BE49-F238E27FC236}">
                <a16:creationId xmlns:a16="http://schemas.microsoft.com/office/drawing/2014/main" id="{852B4FB0-7304-E24E-F612-EF517D3B72D6}"/>
              </a:ext>
            </a:extLst>
          </p:cNvPr>
          <p:cNvSpPr>
            <a:spLocks noChangeArrowheads="1"/>
          </p:cNvSpPr>
          <p:nvPr/>
        </p:nvSpPr>
        <p:spPr bwMode="auto">
          <a:xfrm>
            <a:off x="1152525" y="4333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3FFBC45E-A4A7-4603-7D8C-59652D636145}"/>
              </a:ext>
            </a:extLst>
          </p:cNvPr>
          <p:cNvSpPr txBox="1"/>
          <p:nvPr/>
        </p:nvSpPr>
        <p:spPr>
          <a:xfrm>
            <a:off x="538161" y="975145"/>
            <a:ext cx="6033461" cy="4339650"/>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Provide one (1) form of original, valid (non-expired), signature-bearing government-issued identification with photo.</a:t>
            </a:r>
          </a:p>
          <a:p>
            <a:r>
              <a:rPr lang="en-US"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Register with LEGAL first and last name as it appears on your government-issued identification. </a:t>
            </a:r>
          </a:p>
          <a:p>
            <a:pPr marL="285750" indent="-285750">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Identification below must match the first and last name under which the candidate is registered. </a:t>
            </a:r>
          </a:p>
          <a:p>
            <a:endParaRPr lang="en-US" b="1" dirty="0">
              <a:solidFill>
                <a:srgbClr val="FF0000"/>
              </a:solidFill>
              <a:latin typeface="Arial" panose="020B0604020202020204" pitchFamily="34" charset="0"/>
              <a:cs typeface="Arial" panose="020B0604020202020204" pitchFamily="34" charset="0"/>
            </a:endParaRPr>
          </a:p>
          <a:p>
            <a:r>
              <a:rPr lang="en-US" b="1" dirty="0">
                <a:solidFill>
                  <a:srgbClr val="FF0000"/>
                </a:solidFill>
                <a:latin typeface="Arial" panose="020B0604020202020204" pitchFamily="34" charset="0"/>
                <a:cs typeface="Arial" panose="020B0604020202020204" pitchFamily="34" charset="0"/>
              </a:rPr>
              <a:t>WARNING:</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Failure to present proper identification</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Not allowed to test.</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Test fee not refunded.</a:t>
            </a:r>
          </a:p>
          <a:p>
            <a:r>
              <a:rPr lang="en-US" sz="1200"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0C20970-5474-9FC1-4A01-22B52226CB43}"/>
              </a:ext>
            </a:extLst>
          </p:cNvPr>
          <p:cNvPicPr>
            <a:picLocks noChangeAspect="1"/>
          </p:cNvPicPr>
          <p:nvPr/>
        </p:nvPicPr>
        <p:blipFill>
          <a:blip r:embed="rId5"/>
          <a:stretch>
            <a:fillRect/>
          </a:stretch>
        </p:blipFill>
        <p:spPr>
          <a:xfrm>
            <a:off x="6761408" y="2267388"/>
            <a:ext cx="5061580" cy="3368251"/>
          </a:xfrm>
          <a:prstGeom prst="rect">
            <a:avLst/>
          </a:prstGeom>
        </p:spPr>
      </p:pic>
      <p:pic>
        <p:nvPicPr>
          <p:cNvPr id="3" name="COQB Inst ID">
            <a:hlinkClick r:id="" action="ppaction://media"/>
            <a:extLst>
              <a:ext uri="{FF2B5EF4-FFF2-40B4-BE49-F238E27FC236}">
                <a16:creationId xmlns:a16="http://schemas.microsoft.com/office/drawing/2014/main" id="{B4A2D2AA-787D-979C-E9CA-0B58A62C43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5845" y="318030"/>
            <a:ext cx="487363" cy="487363"/>
          </a:xfrm>
          <a:prstGeom prst="rect">
            <a:avLst/>
          </a:prstGeom>
        </p:spPr>
      </p:pic>
      <p:pic>
        <p:nvPicPr>
          <p:cNvPr id="7" name="Picture 6">
            <a:extLst>
              <a:ext uri="{FF2B5EF4-FFF2-40B4-BE49-F238E27FC236}">
                <a16:creationId xmlns:a16="http://schemas.microsoft.com/office/drawing/2014/main" id="{29AA2E90-0D8E-34DF-C59E-37965821C5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870698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02E3-3589-1F2C-A778-33340179B3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F23E10-265D-3397-5E97-D58737765B08}"/>
              </a:ext>
            </a:extLst>
          </p:cNvPr>
          <p:cNvSpPr>
            <a:spLocks noGrp="1"/>
          </p:cNvSpPr>
          <p:nvPr>
            <p:ph type="title"/>
          </p:nvPr>
        </p:nvSpPr>
        <p:spPr>
          <a:xfrm>
            <a:off x="4048474" y="181664"/>
            <a:ext cx="3937445" cy="547512"/>
          </a:xfrm>
          <a:ln w="28575">
            <a:solidFill>
              <a:schemeClr val="tx1"/>
            </a:solidFill>
          </a:ln>
        </p:spPr>
        <p:txBody>
          <a:bodyPr>
            <a:normAutofit fontScale="90000"/>
          </a:bodyPr>
          <a:lstStyle/>
          <a:p>
            <a:r>
              <a:rPr lang="en-US" sz="3600" b="1" dirty="0"/>
              <a:t>RESTROOM BREAKS?</a:t>
            </a:r>
            <a:endParaRPr lang="en-US" sz="4000" b="1" dirty="0"/>
          </a:p>
        </p:txBody>
      </p:sp>
      <p:sp>
        <p:nvSpPr>
          <p:cNvPr id="12" name="TextBox 11">
            <a:extLst>
              <a:ext uri="{FF2B5EF4-FFF2-40B4-BE49-F238E27FC236}">
                <a16:creationId xmlns:a16="http://schemas.microsoft.com/office/drawing/2014/main" id="{2C4B93F7-0454-F190-AC70-FF56C6251634}"/>
              </a:ext>
            </a:extLst>
          </p:cNvPr>
          <p:cNvSpPr txBox="1"/>
          <p:nvPr/>
        </p:nvSpPr>
        <p:spPr>
          <a:xfrm>
            <a:off x="410717" y="727244"/>
            <a:ext cx="10758490" cy="4061496"/>
          </a:xfrm>
          <a:prstGeom prst="rect">
            <a:avLst/>
          </a:prstGeom>
          <a:noFill/>
        </p:spPr>
        <p:txBody>
          <a:bodyPr wrap="square">
            <a:spAutoFit/>
          </a:bodyPr>
          <a:lstStyle/>
          <a:p>
            <a:pPr marR="0" lvl="0" indent="-342900">
              <a:buFont typeface="Symbol" panose="05050102010706020507" pitchFamily="18" charset="2"/>
              <a:buChar char=""/>
            </a:pP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pPr>
              <a:lnSpc>
                <a:spcPct val="107000"/>
              </a:lnSpc>
              <a:spcAft>
                <a:spcPts val="800"/>
              </a:spcAft>
            </a:pPr>
            <a:r>
              <a:rPr lang="en-US" b="1" kern="100" dirty="0">
                <a:latin typeface="Arial" panose="020B0604020202020204" pitchFamily="34" charset="0"/>
                <a:ea typeface="Calibri" panose="020F0502020204030204" pitchFamily="34" charset="0"/>
                <a:cs typeface="Arial" panose="020B0604020202020204" pitchFamily="34" charset="0"/>
              </a:rPr>
              <a:t>Restroom Breaks During the Test</a:t>
            </a:r>
            <a:endParaRPr lang="en-US" kern="100" dirty="0">
              <a:latin typeface="Arial" panose="020B0604020202020204" pitchFamily="34" charset="0"/>
              <a:ea typeface="Calibri" panose="020F0502020204030204" pitchFamily="34" charset="0"/>
              <a:cs typeface="Arial" panose="020B0604020202020204" pitchFamily="34" charset="0"/>
            </a:endParaRPr>
          </a:p>
          <a:p>
            <a:pPr marL="342900" marR="0" lvl="0" indent="-342900">
              <a:buFont typeface="Symbol" panose="05050102010706020507" pitchFamily="18" charset="2"/>
              <a:buChar char=""/>
            </a:pPr>
            <a:r>
              <a:rPr lang="en-US" kern="100" dirty="0">
                <a:latin typeface="Arial" panose="020B0604020202020204" pitchFamily="34" charset="0"/>
                <a:ea typeface="Arial" panose="020B0604020202020204" pitchFamily="34" charset="0"/>
                <a:cs typeface="Arial" panose="020B0604020202020204" pitchFamily="34" charset="0"/>
              </a:rPr>
              <a:t>With proctor approval, candidates may take two (2) restroom breaks.</a:t>
            </a:r>
          </a:p>
          <a:p>
            <a:pPr marL="342900" marR="0" lvl="0" indent="-342900">
              <a:buFont typeface="Symbol" panose="05050102010706020507" pitchFamily="18" charset="2"/>
              <a:buChar char=""/>
            </a:pPr>
            <a:r>
              <a:rPr lang="en-US" kern="100" dirty="0">
                <a:latin typeface="Arial" panose="020B0604020202020204" pitchFamily="34" charset="0"/>
                <a:ea typeface="Arial" panose="020B0604020202020204" pitchFamily="34" charset="0"/>
                <a:cs typeface="Arial" panose="020B0604020202020204" pitchFamily="34" charset="0"/>
              </a:rPr>
              <a:t>After a completed test block and before the next text block.</a:t>
            </a:r>
          </a:p>
          <a:p>
            <a:pPr marR="0" lvl="0" indent="-342900">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You may not return to any block already submitted.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indent="-342900">
              <a:buFont typeface="Symbol" panose="05050102010706020507" pitchFamily="18" charset="2"/>
              <a:buChar char=""/>
            </a:pPr>
            <a:r>
              <a:rPr lang="en-US" kern="100" dirty="0">
                <a:latin typeface="Arial" panose="020B0604020202020204" pitchFamily="34" charset="0"/>
                <a:ea typeface="Arial" panose="020B0604020202020204" pitchFamily="34" charset="0"/>
                <a:cs typeface="Times New Roman" panose="02020603050405020304" pitchFamily="18" charset="0"/>
              </a:rPr>
              <a:t>The test time clock never stops. </a:t>
            </a:r>
            <a:endParaRPr lang="en-US" sz="1800" kern="100" dirty="0">
              <a:effectLst/>
              <a:latin typeface="Arial" panose="020B0604020202020204" pitchFamily="34" charset="0"/>
              <a:ea typeface="Arial" panose="020B0604020202020204" pitchFamily="34" charset="0"/>
              <a:cs typeface="Times New Roman" panose="02020603050405020304" pitchFamily="18" charset="0"/>
            </a:endParaRPr>
          </a:p>
          <a:p>
            <a:pPr marR="0" lvl="0" indent="-342900">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Breaks may not exceed 15 minutes.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indent="-342900">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You may not disrupt the virtual environment (access internet, check email, chat, etc.).</a:t>
            </a:r>
          </a:p>
          <a:p>
            <a:pPr marR="0" lvl="0" indent="-342900">
              <a:buFont typeface="Symbol" panose="05050102010706020507" pitchFamily="18" charset="2"/>
              <a:buChar char=""/>
            </a:pPr>
            <a:r>
              <a:rPr lang="en-US" kern="100" dirty="0">
                <a:latin typeface="Arial" panose="020B0604020202020204" pitchFamily="34" charset="0"/>
                <a:ea typeface="Calibri" panose="020F0502020204030204" pitchFamily="34" charset="0"/>
                <a:cs typeface="Times New Roman" panose="02020603050405020304" pitchFamily="18" charset="0"/>
              </a:rPr>
              <a:t>Do not communicate with anyone.</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indent="-342900">
              <a:buFont typeface="Symbol" panose="05050102010706020507" pitchFamily="18" charset="2"/>
              <a:buChar char=""/>
            </a:pPr>
            <a:r>
              <a:rPr lang="en-US" sz="1800" kern="100" dirty="0">
                <a:effectLst/>
                <a:latin typeface="Arial" panose="020B0604020202020204" pitchFamily="34" charset="0"/>
                <a:ea typeface="Arial" panose="020B0604020202020204" pitchFamily="34" charset="0"/>
                <a:cs typeface="Times New Roman" panose="02020603050405020304" pitchFamily="18" charset="0"/>
              </a:rPr>
              <a:t>After the break, the physical environment will be resecured.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R="0">
              <a:buNone/>
            </a:pPr>
            <a:endParaRPr lang="en-US" sz="1800" b="1" dirty="0">
              <a:solidFill>
                <a:srgbClr val="000000"/>
              </a:solidFill>
              <a:effectLst/>
              <a:latin typeface="Arial" panose="020B0604020202020204" pitchFamily="34" charset="0"/>
              <a:ea typeface="Urbanist"/>
            </a:endParaRPr>
          </a:p>
          <a:p>
            <a:pPr marR="0">
              <a:buNone/>
            </a:pPr>
            <a:r>
              <a:rPr lang="en-US" sz="1800" b="1" dirty="0">
                <a:solidFill>
                  <a:srgbClr val="000000"/>
                </a:solidFill>
                <a:effectLst/>
                <a:latin typeface="Arial" panose="020B0604020202020204" pitchFamily="34" charset="0"/>
                <a:ea typeface="Urbanist"/>
              </a:rPr>
              <a:t>Other Considerations</a:t>
            </a:r>
            <a:endParaRPr lang="en-US" sz="1800" dirty="0">
              <a:solidFill>
                <a:srgbClr val="000000"/>
              </a:solidFill>
              <a:effectLst/>
              <a:latin typeface="Calibri" panose="020F0502020204030204" pitchFamily="34" charset="0"/>
              <a:ea typeface="Calibri" panose="020F0502020204030204" pitchFamily="34" charset="0"/>
            </a:endParaRPr>
          </a:p>
          <a:p>
            <a:pPr marR="0" lvl="0" indent="-342900">
              <a:buFont typeface="Symbol" panose="05050102010706020507" pitchFamily="18" charset="2"/>
              <a:buChar char=""/>
            </a:pPr>
            <a:r>
              <a:rPr lang="en-US" sz="1800" dirty="0">
                <a:solidFill>
                  <a:srgbClr val="000000"/>
                </a:solidFill>
                <a:effectLst/>
                <a:latin typeface="Arial" panose="020B0604020202020204" pitchFamily="34" charset="0"/>
                <a:ea typeface="Urbanist"/>
              </a:rPr>
              <a:t>Drinks are permitted.</a:t>
            </a:r>
          </a:p>
          <a:p>
            <a:pPr marR="0" lvl="0" indent="-342900">
              <a:buFont typeface="Symbol" panose="05050102010706020507" pitchFamily="18" charset="2"/>
              <a:buChar char=""/>
            </a:pPr>
            <a:r>
              <a:rPr lang="en-US" sz="1800" dirty="0">
                <a:solidFill>
                  <a:srgbClr val="000000"/>
                </a:solidFill>
                <a:effectLst/>
                <a:latin typeface="Arial" panose="020B0604020202020204" pitchFamily="34" charset="0"/>
                <a:ea typeface="Urbanist"/>
              </a:rPr>
              <a:t>Must be fully clothed as you would for an in-person test.</a:t>
            </a:r>
            <a:endParaRPr lang="en-US" sz="1800" dirty="0">
              <a:solidFill>
                <a:srgbClr val="000000"/>
              </a:solidFill>
              <a:effectLst/>
              <a:latin typeface="Calibri" panose="020F0502020204030204" pitchFamily="34" charset="0"/>
              <a:ea typeface="Calibri" panose="020F0502020204030204" pitchFamily="34" charset="0"/>
            </a:endParaRPr>
          </a:p>
        </p:txBody>
      </p:sp>
      <p:pic>
        <p:nvPicPr>
          <p:cNvPr id="1026" name="Picture 2" descr="Word lovers rejoice as OK celebrates 175 years">
            <a:extLst>
              <a:ext uri="{FF2B5EF4-FFF2-40B4-BE49-F238E27FC236}">
                <a16:creationId xmlns:a16="http://schemas.microsoft.com/office/drawing/2014/main" id="{97B336A6-E43D-FF87-9E6A-65D9641E0CB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Effect>
                      <a14:saturation sat="300000"/>
                    </a14:imgEffect>
                    <a14:imgEffect>
                      <a14:brightnessContrast bright="-2000"/>
                    </a14:imgEffect>
                  </a14:imgLayer>
                </a14:imgProps>
              </a:ext>
              <a:ext uri="{28A0092B-C50C-407E-A947-70E740481C1C}">
                <a14:useLocalDpi xmlns:a14="http://schemas.microsoft.com/office/drawing/2010/main" val="0"/>
              </a:ext>
            </a:extLst>
          </a:blip>
          <a:srcRect/>
          <a:stretch>
            <a:fillRect/>
          </a:stretch>
        </p:blipFill>
        <p:spPr bwMode="auto">
          <a:xfrm>
            <a:off x="7076485" y="3233943"/>
            <a:ext cx="3498995" cy="2624246"/>
          </a:xfrm>
          <a:prstGeom prst="rect">
            <a:avLst/>
          </a:prstGeom>
          <a:noFill/>
          <a:extLst>
            <a:ext uri="{909E8E84-426E-40DD-AFC4-6F175D3DCCD1}">
              <a14:hiddenFill xmlns:a14="http://schemas.microsoft.com/office/drawing/2010/main">
                <a:solidFill>
                  <a:srgbClr val="FFFFFF"/>
                </a:solidFill>
              </a14:hiddenFill>
            </a:ext>
          </a:extLst>
        </p:spPr>
      </p:pic>
      <p:pic>
        <p:nvPicPr>
          <p:cNvPr id="3" name="COQB Inst Breaks">
            <a:hlinkClick r:id="" action="ppaction://media"/>
            <a:extLst>
              <a:ext uri="{FF2B5EF4-FFF2-40B4-BE49-F238E27FC236}">
                <a16:creationId xmlns:a16="http://schemas.microsoft.com/office/drawing/2014/main" id="{E71B1751-D6A2-3E7F-CD84-D5C851EF341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83759" y="211738"/>
            <a:ext cx="487363" cy="487363"/>
          </a:xfrm>
          <a:prstGeom prst="rect">
            <a:avLst/>
          </a:prstGeom>
        </p:spPr>
      </p:pic>
      <p:pic>
        <p:nvPicPr>
          <p:cNvPr id="5" name="Picture 4">
            <a:extLst>
              <a:ext uri="{FF2B5EF4-FFF2-40B4-BE49-F238E27FC236}">
                <a16:creationId xmlns:a16="http://schemas.microsoft.com/office/drawing/2014/main" id="{557CDD89-909F-2428-FE1E-DB2697B529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386763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3E760-6F0B-5C9E-C6F6-D6EFB7F34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C64D7-91A1-D668-9734-6CAD8EE90F18}"/>
              </a:ext>
            </a:extLst>
          </p:cNvPr>
          <p:cNvSpPr>
            <a:spLocks noGrp="1"/>
          </p:cNvSpPr>
          <p:nvPr>
            <p:ph type="title"/>
          </p:nvPr>
        </p:nvSpPr>
        <p:spPr>
          <a:xfrm>
            <a:off x="3787510" y="185861"/>
            <a:ext cx="4616979" cy="547512"/>
          </a:xfrm>
          <a:ln w="28575">
            <a:solidFill>
              <a:schemeClr val="tx1"/>
            </a:solidFill>
          </a:ln>
        </p:spPr>
        <p:txBody>
          <a:bodyPr>
            <a:normAutofit fontScale="90000"/>
          </a:bodyPr>
          <a:lstStyle/>
          <a:p>
            <a:r>
              <a:rPr lang="en-US" sz="3600" b="1" dirty="0"/>
              <a:t>WHAT IS NOT ALLOWED?</a:t>
            </a:r>
            <a:endParaRPr lang="en-US" sz="4000" b="1" dirty="0"/>
          </a:p>
        </p:txBody>
      </p:sp>
      <p:sp>
        <p:nvSpPr>
          <p:cNvPr id="5" name="TextBox 4">
            <a:extLst>
              <a:ext uri="{FF2B5EF4-FFF2-40B4-BE49-F238E27FC236}">
                <a16:creationId xmlns:a16="http://schemas.microsoft.com/office/drawing/2014/main" id="{CEB94EE6-05D4-72E0-C307-FD4CABCB568E}"/>
              </a:ext>
            </a:extLst>
          </p:cNvPr>
          <p:cNvSpPr txBox="1"/>
          <p:nvPr/>
        </p:nvSpPr>
        <p:spPr>
          <a:xfrm>
            <a:off x="484632" y="1503156"/>
            <a:ext cx="4133088" cy="369332"/>
          </a:xfrm>
          <a:prstGeom prst="rect">
            <a:avLst/>
          </a:prstGeom>
          <a:noFill/>
        </p:spPr>
        <p:txBody>
          <a:bodyPr wrap="square" rtlCol="0">
            <a:spAutoFit/>
          </a:bodyPr>
          <a:lstStyle/>
          <a:p>
            <a:r>
              <a:rPr lang="en-US" dirty="0">
                <a:solidFill>
                  <a:srgbClr val="FF0000"/>
                </a:solidFill>
                <a:latin typeface="Copperplate Gothic Bold" panose="020E0705020206020404" pitchFamily="34" charset="0"/>
              </a:rPr>
              <a:t>NO – Do Not Do – Do Not Have</a:t>
            </a:r>
          </a:p>
        </p:txBody>
      </p:sp>
      <p:sp>
        <p:nvSpPr>
          <p:cNvPr id="6" name="TextBox 5">
            <a:extLst>
              <a:ext uri="{FF2B5EF4-FFF2-40B4-BE49-F238E27FC236}">
                <a16:creationId xmlns:a16="http://schemas.microsoft.com/office/drawing/2014/main" id="{B447BC88-C124-B138-E9A7-D67A3DB795AF}"/>
              </a:ext>
            </a:extLst>
          </p:cNvPr>
          <p:cNvSpPr txBox="1"/>
          <p:nvPr/>
        </p:nvSpPr>
        <p:spPr>
          <a:xfrm>
            <a:off x="484632" y="1872488"/>
            <a:ext cx="6364224" cy="3970318"/>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Food</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Smoking/vaping/dipping/chewing or any form of tobacco</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Writing instruments (Except: Expo markers for a whiteboard)</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Paper</a:t>
            </a:r>
          </a:p>
          <a:p>
            <a:pPr marL="285750" indent="-285750">
              <a:buFont typeface="Wingdings" panose="05000000000000000000" pitchFamily="2" charset="2"/>
              <a:buChar char="q"/>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Hats</a:t>
            </a:r>
            <a:endParaRPr lang="en-US"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Sunglasses</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Watches</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Calculators</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Radio, TV or sound device in the background</a:t>
            </a:r>
          </a:p>
          <a:p>
            <a:pPr marL="285750" indent="-285750">
              <a:buFont typeface="Wingdings" panose="05000000000000000000" pitchFamily="2" charset="2"/>
              <a:buChar char="q"/>
            </a:pPr>
            <a:r>
              <a:rPr lang="en-US" dirty="0">
                <a:latin typeface="Calibri" panose="020F0502020204030204" pitchFamily="34" charset="0"/>
                <a:ea typeface="Calibri" panose="020F0502020204030204" pitchFamily="34" charset="0"/>
                <a:cs typeface="Calibri" panose="020F0502020204030204" pitchFamily="34" charset="0"/>
              </a:rPr>
              <a:t>Copying, Recording, Photographing, or another electronic device</a:t>
            </a:r>
          </a:p>
          <a:p>
            <a:pPr marL="285750" indent="-285750">
              <a:buFont typeface="Wingdings" panose="05000000000000000000" pitchFamily="2" charset="2"/>
              <a:buChar char="q"/>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Leaving your seat without permission</a:t>
            </a:r>
            <a:endParaRPr lang="en-US"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q"/>
            </a:pP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Headphones, earbuds, or earplugs – (Hearing aids need an approved accommodation.)</a:t>
            </a:r>
          </a:p>
        </p:txBody>
      </p:sp>
      <p:pic>
        <p:nvPicPr>
          <p:cNvPr id="7" name="Picture 2" descr="Referee Throwing Yellow Flag - Sports ...">
            <a:extLst>
              <a:ext uri="{FF2B5EF4-FFF2-40B4-BE49-F238E27FC236}">
                <a16:creationId xmlns:a16="http://schemas.microsoft.com/office/drawing/2014/main" id="{C44A3A25-0C23-9643-6CCE-44930582E7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5899" y="1691653"/>
            <a:ext cx="4138650" cy="4138650"/>
          </a:xfrm>
          <a:prstGeom prst="rect">
            <a:avLst/>
          </a:prstGeom>
          <a:noFill/>
          <a:extLst>
            <a:ext uri="{909E8E84-426E-40DD-AFC4-6F175D3DCCD1}">
              <a14:hiddenFill xmlns:a14="http://schemas.microsoft.com/office/drawing/2010/main">
                <a:solidFill>
                  <a:srgbClr val="FFFFFF"/>
                </a:solidFill>
              </a14:hiddenFill>
            </a:ext>
          </a:extLst>
        </p:spPr>
      </p:pic>
      <p:pic>
        <p:nvPicPr>
          <p:cNvPr id="3" name="COQB Inst Not Allowed">
            <a:hlinkClick r:id="" action="ppaction://media"/>
            <a:extLst>
              <a:ext uri="{FF2B5EF4-FFF2-40B4-BE49-F238E27FC236}">
                <a16:creationId xmlns:a16="http://schemas.microsoft.com/office/drawing/2014/main" id="{E531E19D-8CA8-6635-392D-5C1361FF6C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48440" y="246010"/>
            <a:ext cx="487363" cy="487363"/>
          </a:xfrm>
          <a:prstGeom prst="rect">
            <a:avLst/>
          </a:prstGeom>
        </p:spPr>
      </p:pic>
      <p:pic>
        <p:nvPicPr>
          <p:cNvPr id="8" name="Picture 7">
            <a:extLst>
              <a:ext uri="{FF2B5EF4-FFF2-40B4-BE49-F238E27FC236}">
                <a16:creationId xmlns:a16="http://schemas.microsoft.com/office/drawing/2014/main" id="{4EB007EB-83E8-5890-9E90-80B1B5D7DF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84709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3E760-6F0B-5C9E-C6F6-D6EFB7F34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C64D7-91A1-D668-9734-6CAD8EE90F18}"/>
              </a:ext>
            </a:extLst>
          </p:cNvPr>
          <p:cNvSpPr>
            <a:spLocks noGrp="1"/>
          </p:cNvSpPr>
          <p:nvPr>
            <p:ph type="title"/>
          </p:nvPr>
        </p:nvSpPr>
        <p:spPr>
          <a:xfrm>
            <a:off x="4130608" y="206559"/>
            <a:ext cx="4848224" cy="547512"/>
          </a:xfrm>
          <a:ln w="28575">
            <a:solidFill>
              <a:schemeClr val="tx1"/>
            </a:solidFill>
          </a:ln>
        </p:spPr>
        <p:txBody>
          <a:bodyPr>
            <a:normAutofit fontScale="90000"/>
          </a:bodyPr>
          <a:lstStyle/>
          <a:p>
            <a:r>
              <a:rPr lang="en-US" sz="3600" b="1" dirty="0"/>
              <a:t>WHAT IS NOT ALLOWED?</a:t>
            </a:r>
            <a:endParaRPr lang="en-US" sz="4000" b="1" dirty="0"/>
          </a:p>
        </p:txBody>
      </p:sp>
      <p:pic>
        <p:nvPicPr>
          <p:cNvPr id="2050" name="Picture 2" descr="food allowed sign 53242477 Vector Art ...">
            <a:extLst>
              <a:ext uri="{FF2B5EF4-FFF2-40B4-BE49-F238E27FC236}">
                <a16:creationId xmlns:a16="http://schemas.microsoft.com/office/drawing/2014/main" id="{0593C35D-1DD9-6A9C-8EB6-617DC5DD7E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5822" y="991631"/>
            <a:ext cx="1438236" cy="21612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O VAPING WITH BOARDER SIGN - DuraLabel">
            <a:extLst>
              <a:ext uri="{FF2B5EF4-FFF2-40B4-BE49-F238E27FC236}">
                <a16:creationId xmlns:a16="http://schemas.microsoft.com/office/drawing/2014/main" id="{31338A4F-9A3F-7583-95C0-81C1EAB169B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764" r="15730" b="3174"/>
          <a:stretch>
            <a:fillRect/>
          </a:stretch>
        </p:blipFill>
        <p:spPr bwMode="auto">
          <a:xfrm>
            <a:off x="3036464" y="991631"/>
            <a:ext cx="1450915" cy="21123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81B7CAA-49E1-10C0-48AD-76FEED24545F}"/>
              </a:ext>
            </a:extLst>
          </p:cNvPr>
          <p:cNvPicPr>
            <a:picLocks noChangeAspect="1"/>
          </p:cNvPicPr>
          <p:nvPr/>
        </p:nvPicPr>
        <p:blipFill>
          <a:blip r:embed="rId7"/>
          <a:stretch>
            <a:fillRect/>
          </a:stretch>
        </p:blipFill>
        <p:spPr>
          <a:xfrm>
            <a:off x="3662464" y="3604185"/>
            <a:ext cx="1388306" cy="1388306"/>
          </a:xfrm>
          <a:prstGeom prst="rect">
            <a:avLst/>
          </a:prstGeom>
        </p:spPr>
      </p:pic>
      <p:pic>
        <p:nvPicPr>
          <p:cNvPr id="9" name="Picture 8">
            <a:extLst>
              <a:ext uri="{FF2B5EF4-FFF2-40B4-BE49-F238E27FC236}">
                <a16:creationId xmlns:a16="http://schemas.microsoft.com/office/drawing/2014/main" id="{54232262-21D7-83F3-2E6D-D6E22B529494}"/>
              </a:ext>
            </a:extLst>
          </p:cNvPr>
          <p:cNvPicPr>
            <a:picLocks noChangeAspect="1"/>
          </p:cNvPicPr>
          <p:nvPr/>
        </p:nvPicPr>
        <p:blipFill>
          <a:blip r:embed="rId8"/>
          <a:stretch>
            <a:fillRect/>
          </a:stretch>
        </p:blipFill>
        <p:spPr>
          <a:xfrm>
            <a:off x="5206110" y="972973"/>
            <a:ext cx="1779779" cy="2143125"/>
          </a:xfrm>
          <a:prstGeom prst="rect">
            <a:avLst/>
          </a:prstGeom>
        </p:spPr>
      </p:pic>
      <p:pic>
        <p:nvPicPr>
          <p:cNvPr id="11" name="Picture 10">
            <a:extLst>
              <a:ext uri="{FF2B5EF4-FFF2-40B4-BE49-F238E27FC236}">
                <a16:creationId xmlns:a16="http://schemas.microsoft.com/office/drawing/2014/main" id="{C030E536-9676-0056-F084-EEC76E4F95FB}"/>
              </a:ext>
            </a:extLst>
          </p:cNvPr>
          <p:cNvPicPr>
            <a:picLocks noChangeAspect="1"/>
          </p:cNvPicPr>
          <p:nvPr/>
        </p:nvPicPr>
        <p:blipFill>
          <a:blip r:embed="rId9"/>
          <a:srcRect b="6959"/>
          <a:stretch>
            <a:fillRect/>
          </a:stretch>
        </p:blipFill>
        <p:spPr>
          <a:xfrm>
            <a:off x="448255" y="3575149"/>
            <a:ext cx="1392599" cy="1397651"/>
          </a:xfrm>
          <a:prstGeom prst="rect">
            <a:avLst/>
          </a:prstGeom>
        </p:spPr>
      </p:pic>
      <p:pic>
        <p:nvPicPr>
          <p:cNvPr id="2056" name="Picture 8" descr="No Cursing Sign Vector, No Cursing, No ...">
            <a:extLst>
              <a:ext uri="{FF2B5EF4-FFF2-40B4-BE49-F238E27FC236}">
                <a16:creationId xmlns:a16="http://schemas.microsoft.com/office/drawing/2014/main" id="{10F83E48-6611-F248-C4F1-D3620278C25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472" t="7035" r="6198" b="9447"/>
          <a:stretch>
            <a:fillRect/>
          </a:stretch>
        </p:blipFill>
        <p:spPr bwMode="auto">
          <a:xfrm>
            <a:off x="2035984" y="3575149"/>
            <a:ext cx="1484925" cy="138830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No Paper Pencil Sign Stock Vector ...">
            <a:extLst>
              <a:ext uri="{FF2B5EF4-FFF2-40B4-BE49-F238E27FC236}">
                <a16:creationId xmlns:a16="http://schemas.microsoft.com/office/drawing/2014/main" id="{9A248AB4-E7C9-8CA9-4629-D458DAC6E5B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b="7902"/>
          <a:stretch>
            <a:fillRect/>
          </a:stretch>
        </p:blipFill>
        <p:spPr bwMode="auto">
          <a:xfrm>
            <a:off x="10064197" y="3575149"/>
            <a:ext cx="1556837" cy="153292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ign,No Headphones Or Earbuds Allowed Sign">
            <a:extLst>
              <a:ext uri="{FF2B5EF4-FFF2-40B4-BE49-F238E27FC236}">
                <a16:creationId xmlns:a16="http://schemas.microsoft.com/office/drawing/2014/main" id="{27C4B0D3-4E92-4AFD-27CD-F11B4C550C20}"/>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4890" t="21903" r="25508" b="10100"/>
          <a:stretch>
            <a:fillRect/>
          </a:stretch>
        </p:blipFill>
        <p:spPr bwMode="auto">
          <a:xfrm>
            <a:off x="7704620" y="1003723"/>
            <a:ext cx="1540950" cy="211237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No Calculators Vinyl Sticker ...">
            <a:extLst>
              <a:ext uri="{FF2B5EF4-FFF2-40B4-BE49-F238E27FC236}">
                <a16:creationId xmlns:a16="http://schemas.microsoft.com/office/drawing/2014/main" id="{D9554F34-FF70-2806-19C8-C97163DF440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11236" y="3575149"/>
            <a:ext cx="1323434" cy="132343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Workplace, Warning, Safety ...">
            <a:extLst>
              <a:ext uri="{FF2B5EF4-FFF2-40B4-BE49-F238E27FC236}">
                <a16:creationId xmlns:a16="http://schemas.microsoft.com/office/drawing/2014/main" id="{759893D8-03E1-7D07-D460-2F9BB7D142FF}"/>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9503" r="18096"/>
          <a:stretch>
            <a:fillRect/>
          </a:stretch>
        </p:blipFill>
        <p:spPr bwMode="auto">
          <a:xfrm>
            <a:off x="9973334" y="1000711"/>
            <a:ext cx="1337326"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14,150 No Radio Sign Royalty-Free ...">
            <a:extLst>
              <a:ext uri="{FF2B5EF4-FFF2-40B4-BE49-F238E27FC236}">
                <a16:creationId xmlns:a16="http://schemas.microsoft.com/office/drawing/2014/main" id="{6527468D-BEE0-0C1E-B64F-A15CBC61702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10149" y="3605063"/>
            <a:ext cx="1244571" cy="137896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Flat Raster No Watches Icon Stock ...">
            <a:extLst>
              <a:ext uri="{FF2B5EF4-FFF2-40B4-BE49-F238E27FC236}">
                <a16:creationId xmlns:a16="http://schemas.microsoft.com/office/drawing/2014/main" id="{4498329D-D5F4-2F9F-D810-2182E215D84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05280" y="3584493"/>
            <a:ext cx="1388307" cy="13883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B666406-2252-BC83-56AF-41250F419585}"/>
              </a:ext>
            </a:extLst>
          </p:cNvPr>
          <p:cNvSpPr txBox="1"/>
          <p:nvPr/>
        </p:nvSpPr>
        <p:spPr>
          <a:xfrm>
            <a:off x="448255" y="5250546"/>
            <a:ext cx="11172779" cy="1015663"/>
          </a:xfrm>
          <a:prstGeom prst="rect">
            <a:avLst/>
          </a:prstGeom>
          <a:noFill/>
        </p:spPr>
        <p:txBody>
          <a:bodyPr wrap="square" rtlCol="0">
            <a:spAutoFit/>
          </a:bodyPr>
          <a:lstStyle/>
          <a:p>
            <a:r>
              <a:rPr lang="en-US" sz="2000" dirty="0"/>
              <a:t>You may </a:t>
            </a:r>
            <a:r>
              <a:rPr lang="en-US" sz="2000" b="1" dirty="0">
                <a:solidFill>
                  <a:srgbClr val="FF0000"/>
                </a:solidFill>
              </a:rPr>
              <a:t>not</a:t>
            </a:r>
            <a:r>
              <a:rPr lang="en-US" sz="2000" dirty="0"/>
              <a:t> use your phone during the test; however, you will need to show your phone to the proctor. The proctor will advise you to move the phone out of reach and then show where you placed your phone.</a:t>
            </a:r>
          </a:p>
        </p:txBody>
      </p:sp>
      <p:pic>
        <p:nvPicPr>
          <p:cNvPr id="3" name="COQB Inst Signs">
            <a:hlinkClick r:id="" action="ppaction://media"/>
            <a:extLst>
              <a:ext uri="{FF2B5EF4-FFF2-40B4-BE49-F238E27FC236}">
                <a16:creationId xmlns:a16="http://schemas.microsoft.com/office/drawing/2014/main" id="{882BB855-3E55-BC8A-B858-10DE99E319FA}"/>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066978" y="269424"/>
            <a:ext cx="487363" cy="487363"/>
          </a:xfrm>
          <a:prstGeom prst="rect">
            <a:avLst/>
          </a:prstGeom>
        </p:spPr>
      </p:pic>
      <p:pic>
        <p:nvPicPr>
          <p:cNvPr id="6" name="Picture 5">
            <a:extLst>
              <a:ext uri="{FF2B5EF4-FFF2-40B4-BE49-F238E27FC236}">
                <a16:creationId xmlns:a16="http://schemas.microsoft.com/office/drawing/2014/main" id="{94B613E8-9E28-B567-B32D-89051440A0E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70376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7DC42-E97D-C91B-7601-02AD4B7D8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3E7C2-AC18-B08E-07D4-7B8A4FC0AF76}"/>
              </a:ext>
            </a:extLst>
          </p:cNvPr>
          <p:cNvSpPr>
            <a:spLocks noGrp="1"/>
          </p:cNvSpPr>
          <p:nvPr>
            <p:ph type="title"/>
          </p:nvPr>
        </p:nvSpPr>
        <p:spPr>
          <a:xfrm>
            <a:off x="3252714" y="326821"/>
            <a:ext cx="4274609" cy="487363"/>
          </a:xfrm>
          <a:ln w="28575">
            <a:solidFill>
              <a:schemeClr val="tx1"/>
            </a:solidFill>
          </a:ln>
        </p:spPr>
        <p:txBody>
          <a:bodyPr>
            <a:noAutofit/>
          </a:bodyPr>
          <a:lstStyle/>
          <a:p>
            <a:r>
              <a:rPr lang="en-US" sz="3600" b="1" dirty="0"/>
              <a:t>LOG IN ON TEST DAY</a:t>
            </a:r>
          </a:p>
        </p:txBody>
      </p:sp>
      <p:sp>
        <p:nvSpPr>
          <p:cNvPr id="5" name="TextBox 4">
            <a:extLst>
              <a:ext uri="{FF2B5EF4-FFF2-40B4-BE49-F238E27FC236}">
                <a16:creationId xmlns:a16="http://schemas.microsoft.com/office/drawing/2014/main" id="{0019B660-C9D3-8D8E-F8C1-29CCC0CD9067}"/>
              </a:ext>
            </a:extLst>
          </p:cNvPr>
          <p:cNvSpPr txBox="1"/>
          <p:nvPr/>
        </p:nvSpPr>
        <p:spPr>
          <a:xfrm>
            <a:off x="614279" y="1084044"/>
            <a:ext cx="5741670" cy="1200329"/>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Username is </a:t>
            </a:r>
            <a:r>
              <a:rPr lang="en-US" sz="2400" dirty="0">
                <a:highlight>
                  <a:srgbClr val="00FF00"/>
                </a:highlight>
                <a:latin typeface="Arial" panose="020B0604020202020204" pitchFamily="34" charset="0"/>
                <a:cs typeface="Arial" panose="020B0604020202020204" pitchFamily="34" charset="0"/>
              </a:rPr>
              <a:t>C</a:t>
            </a:r>
            <a:r>
              <a:rPr lang="en-US" sz="2400" dirty="0">
                <a:latin typeface="Arial" panose="020B0604020202020204" pitchFamily="34" charset="0"/>
                <a:cs typeface="Arial" panose="020B0604020202020204" pitchFamily="34" charset="0"/>
              </a:rPr>
              <a:t> “+” (CEO ID)</a:t>
            </a:r>
          </a:p>
          <a:p>
            <a:r>
              <a:rPr lang="en-US" sz="2400" dirty="0">
                <a:latin typeface="Arial" panose="020B0604020202020204" pitchFamily="34" charset="0"/>
                <a:cs typeface="Arial" panose="020B0604020202020204" pitchFamily="34" charset="0"/>
              </a:rPr>
              <a:t>Example: CEO ID is </a:t>
            </a:r>
            <a:r>
              <a:rPr lang="en-US" sz="2400" b="1" dirty="0">
                <a:solidFill>
                  <a:srgbClr val="FF0000"/>
                </a:solidFill>
                <a:latin typeface="Arial" panose="020B0604020202020204" pitchFamily="34" charset="0"/>
                <a:cs typeface="Arial" panose="020B0604020202020204" pitchFamily="34" charset="0"/>
              </a:rPr>
              <a:t>12354</a:t>
            </a:r>
          </a:p>
          <a:p>
            <a:r>
              <a:rPr lang="en-US" sz="2400" dirty="0">
                <a:latin typeface="Arial" panose="020B0604020202020204" pitchFamily="34" charset="0"/>
                <a:cs typeface="Arial" panose="020B0604020202020204" pitchFamily="34" charset="0"/>
              </a:rPr>
              <a:t>Username for QUEST is </a:t>
            </a:r>
            <a:r>
              <a:rPr lang="en-US" sz="2400" dirty="0">
                <a:highlight>
                  <a:srgbClr val="00FF00"/>
                </a:highlight>
                <a:latin typeface="Arial" panose="020B0604020202020204" pitchFamily="34" charset="0"/>
                <a:cs typeface="Arial" panose="020B0604020202020204" pitchFamily="34" charset="0"/>
              </a:rPr>
              <a:t>C</a:t>
            </a:r>
            <a:r>
              <a:rPr lang="en-US" sz="2400" b="1" dirty="0">
                <a:solidFill>
                  <a:srgbClr val="FF0000"/>
                </a:solidFill>
                <a:latin typeface="Arial" panose="020B0604020202020204" pitchFamily="34" charset="0"/>
                <a:cs typeface="Arial" panose="020B0604020202020204" pitchFamily="34" charset="0"/>
              </a:rPr>
              <a:t>12354</a:t>
            </a:r>
          </a:p>
        </p:txBody>
      </p:sp>
      <p:pic>
        <p:nvPicPr>
          <p:cNvPr id="6" name="Picture 5" descr="Graphical user interface, text&#10;&#10;AI-generated content may be incorrect.">
            <a:extLst>
              <a:ext uri="{FF2B5EF4-FFF2-40B4-BE49-F238E27FC236}">
                <a16:creationId xmlns:a16="http://schemas.microsoft.com/office/drawing/2014/main" id="{6D1AF1EC-B406-DD06-0762-3C8E2A641B5F}"/>
              </a:ext>
            </a:extLst>
          </p:cNvPr>
          <p:cNvPicPr>
            <a:picLocks noChangeAspect="1"/>
          </p:cNvPicPr>
          <p:nvPr/>
        </p:nvPicPr>
        <p:blipFill rotWithShape="1">
          <a:blip r:embed="rId5"/>
          <a:srcRect l="35933" t="16622" r="36967" b="21437"/>
          <a:stretch>
            <a:fillRect/>
          </a:stretch>
        </p:blipFill>
        <p:spPr bwMode="auto">
          <a:xfrm>
            <a:off x="614279" y="2838321"/>
            <a:ext cx="2291303" cy="2782297"/>
          </a:xfrm>
          <a:prstGeom prst="rect">
            <a:avLst/>
          </a:prstGeom>
          <a:ln>
            <a:solidFill>
              <a:schemeClr val="tx1"/>
            </a:solidFill>
          </a:ln>
          <a:extLst>
            <a:ext uri="{53640926-AAD7-44D8-BBD7-CCE9431645EC}">
              <a14:shadowObscured xmlns:a14="http://schemas.microsoft.com/office/drawing/2010/main"/>
            </a:ext>
          </a:extLst>
        </p:spPr>
      </p:pic>
      <p:pic>
        <p:nvPicPr>
          <p:cNvPr id="7" name="Picture 6" descr="Graphical user interface, text, application, email, website&#10;&#10;AI-generated content may be incorrect.">
            <a:extLst>
              <a:ext uri="{FF2B5EF4-FFF2-40B4-BE49-F238E27FC236}">
                <a16:creationId xmlns:a16="http://schemas.microsoft.com/office/drawing/2014/main" id="{D187BEF2-5843-2687-1A23-C8D322F21DA4}"/>
              </a:ext>
            </a:extLst>
          </p:cNvPr>
          <p:cNvPicPr>
            <a:picLocks noChangeAspect="1"/>
          </p:cNvPicPr>
          <p:nvPr/>
        </p:nvPicPr>
        <p:blipFill rotWithShape="1">
          <a:blip r:embed="rId6"/>
          <a:srcRect l="-610" t="15290" r="88113" b="58347"/>
          <a:stretch>
            <a:fillRect/>
          </a:stretch>
        </p:blipFill>
        <p:spPr bwMode="auto">
          <a:xfrm>
            <a:off x="4128116" y="2831414"/>
            <a:ext cx="2523807" cy="2782297"/>
          </a:xfrm>
          <a:prstGeom prst="rect">
            <a:avLst/>
          </a:prstGeom>
          <a:ln>
            <a:solidFill>
              <a:schemeClr val="tx1"/>
            </a:solidFill>
          </a:ln>
          <a:extLst>
            <a:ext uri="{53640926-AAD7-44D8-BBD7-CCE9431645EC}">
              <a14:shadowObscured xmlns:a14="http://schemas.microsoft.com/office/drawing/2010/main"/>
            </a:ext>
          </a:extLst>
        </p:spPr>
      </p:pic>
      <p:pic>
        <p:nvPicPr>
          <p:cNvPr id="8" name="Picture 7" descr="Graphical user interface, text, application, email, website&#10;&#10;AI-generated content may be incorrect.">
            <a:extLst>
              <a:ext uri="{FF2B5EF4-FFF2-40B4-BE49-F238E27FC236}">
                <a16:creationId xmlns:a16="http://schemas.microsoft.com/office/drawing/2014/main" id="{C5FE565D-2F14-AEA0-F078-1E0D0CEC1F51}"/>
              </a:ext>
            </a:extLst>
          </p:cNvPr>
          <p:cNvPicPr>
            <a:picLocks noChangeAspect="1"/>
          </p:cNvPicPr>
          <p:nvPr/>
        </p:nvPicPr>
        <p:blipFill rotWithShape="1">
          <a:blip r:embed="rId6"/>
          <a:srcRect l="69556" t="15057" b="44580"/>
          <a:stretch>
            <a:fillRect/>
          </a:stretch>
        </p:blipFill>
        <p:spPr bwMode="auto">
          <a:xfrm>
            <a:off x="7861741" y="2838321"/>
            <a:ext cx="3973071" cy="2914287"/>
          </a:xfrm>
          <a:prstGeom prst="rect">
            <a:avLst/>
          </a:prstGeom>
          <a:ln>
            <a:solidFill>
              <a:schemeClr val="tx1"/>
            </a:solidFill>
          </a:ln>
          <a:extLst>
            <a:ext uri="{53640926-AAD7-44D8-BBD7-CCE9431645EC}">
              <a14:shadowObscured xmlns:a14="http://schemas.microsoft.com/office/drawing/2010/main"/>
            </a:ext>
          </a:extLst>
        </p:spPr>
      </p:pic>
      <p:sp>
        <p:nvSpPr>
          <p:cNvPr id="9" name="Arrow: Right 8">
            <a:extLst>
              <a:ext uri="{FF2B5EF4-FFF2-40B4-BE49-F238E27FC236}">
                <a16:creationId xmlns:a16="http://schemas.microsoft.com/office/drawing/2014/main" id="{456415FC-E514-2A15-605C-4EEC143909EB}"/>
              </a:ext>
            </a:extLst>
          </p:cNvPr>
          <p:cNvSpPr/>
          <p:nvPr/>
        </p:nvSpPr>
        <p:spPr>
          <a:xfrm>
            <a:off x="3151762" y="4045134"/>
            <a:ext cx="717458" cy="408561"/>
          </a:xfrm>
          <a:prstGeom prst="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70218CAB-0443-EC3B-91F5-CB6639A0F03A}"/>
              </a:ext>
            </a:extLst>
          </p:cNvPr>
          <p:cNvSpPr/>
          <p:nvPr/>
        </p:nvSpPr>
        <p:spPr>
          <a:xfrm>
            <a:off x="6898103" y="3916932"/>
            <a:ext cx="717458" cy="408561"/>
          </a:xfrm>
          <a:prstGeom prst="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DA750AF5-06DF-533E-FFB0-826DD14E2C7B}"/>
              </a:ext>
            </a:extLst>
          </p:cNvPr>
          <p:cNvSpPr/>
          <p:nvPr/>
        </p:nvSpPr>
        <p:spPr>
          <a:xfrm>
            <a:off x="10579608" y="3789102"/>
            <a:ext cx="338328" cy="361285"/>
          </a:xfrm>
          <a:prstGeom prst="flowChartConnector">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68C8E815-84C8-12D1-F033-4CB9A6E47E84}"/>
              </a:ext>
            </a:extLst>
          </p:cNvPr>
          <p:cNvCxnSpPr>
            <a:cxnSpLocks/>
          </p:cNvCxnSpPr>
          <p:nvPr/>
        </p:nvCxnSpPr>
        <p:spPr>
          <a:xfrm flipV="1">
            <a:off x="10822132" y="2704823"/>
            <a:ext cx="487091" cy="11216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2D9FC784-17D9-5801-B75E-53A2F348FB6C}"/>
              </a:ext>
            </a:extLst>
          </p:cNvPr>
          <p:cNvSpPr txBox="1"/>
          <p:nvPr/>
        </p:nvSpPr>
        <p:spPr>
          <a:xfrm>
            <a:off x="7770301" y="2028979"/>
            <a:ext cx="3708911" cy="646331"/>
          </a:xfrm>
          <a:prstGeom prst="rect">
            <a:avLst/>
          </a:prstGeom>
          <a:noFill/>
        </p:spPr>
        <p:txBody>
          <a:bodyPr wrap="square" rtlCol="0">
            <a:spAutoFit/>
          </a:bodyPr>
          <a:lstStyle/>
          <a:p>
            <a:r>
              <a:rPr lang="en-US" dirty="0"/>
              <a:t>Changes </a:t>
            </a:r>
            <a:r>
              <a:rPr lang="en-US" dirty="0">
                <a:highlight>
                  <a:srgbClr val="FFFF00"/>
                </a:highlight>
              </a:rPr>
              <a:t>5</a:t>
            </a:r>
            <a:r>
              <a:rPr lang="en-US" dirty="0"/>
              <a:t> minutes before appointment time to a play button </a:t>
            </a:r>
          </a:p>
        </p:txBody>
      </p:sp>
      <p:sp>
        <p:nvSpPr>
          <p:cNvPr id="16" name="Flowchart: Extract 15">
            <a:extLst>
              <a:ext uri="{FF2B5EF4-FFF2-40B4-BE49-F238E27FC236}">
                <a16:creationId xmlns:a16="http://schemas.microsoft.com/office/drawing/2014/main" id="{C6C691D1-8625-CB72-8A18-FF695E9FF3B3}"/>
              </a:ext>
            </a:extLst>
          </p:cNvPr>
          <p:cNvSpPr/>
          <p:nvPr/>
        </p:nvSpPr>
        <p:spPr>
          <a:xfrm rot="5400000">
            <a:off x="11319001" y="2349274"/>
            <a:ext cx="265176" cy="284732"/>
          </a:xfrm>
          <a:prstGeom prst="flowChartExtra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B55D471-7026-ED29-B970-3CBA0D44C61D}"/>
              </a:ext>
            </a:extLst>
          </p:cNvPr>
          <p:cNvSpPr txBox="1"/>
          <p:nvPr/>
        </p:nvSpPr>
        <p:spPr>
          <a:xfrm>
            <a:off x="0" y="6581001"/>
            <a:ext cx="2760475" cy="276999"/>
          </a:xfrm>
          <a:prstGeom prst="rect">
            <a:avLst/>
          </a:prstGeom>
          <a:noFill/>
        </p:spPr>
        <p:txBody>
          <a:bodyPr wrap="square">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PART VI – TEST DAY AND AFTER THE TEST</a:t>
            </a:r>
          </a:p>
        </p:txBody>
      </p:sp>
      <p:pic>
        <p:nvPicPr>
          <p:cNvPr id="12" name="COQB Inst Log in">
            <a:hlinkClick r:id="" action="ppaction://media"/>
            <a:extLst>
              <a:ext uri="{FF2B5EF4-FFF2-40B4-BE49-F238E27FC236}">
                <a16:creationId xmlns:a16="http://schemas.microsoft.com/office/drawing/2014/main" id="{BBC1DDF2-A153-B869-C711-FE61B566B6C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65677" y="226755"/>
            <a:ext cx="609600" cy="609600"/>
          </a:xfrm>
          <a:prstGeom prst="rect">
            <a:avLst/>
          </a:prstGeom>
        </p:spPr>
      </p:pic>
      <p:sp>
        <p:nvSpPr>
          <p:cNvPr id="19" name="TextBox 18">
            <a:extLst>
              <a:ext uri="{FF2B5EF4-FFF2-40B4-BE49-F238E27FC236}">
                <a16:creationId xmlns:a16="http://schemas.microsoft.com/office/drawing/2014/main" id="{51BDC1D1-7867-6104-C648-CE0AE5330115}"/>
              </a:ext>
            </a:extLst>
          </p:cNvPr>
          <p:cNvSpPr txBox="1"/>
          <p:nvPr/>
        </p:nvSpPr>
        <p:spPr>
          <a:xfrm>
            <a:off x="811658" y="4083004"/>
            <a:ext cx="1948817" cy="307777"/>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C12354</a:t>
            </a:r>
          </a:p>
        </p:txBody>
      </p:sp>
      <p:pic>
        <p:nvPicPr>
          <p:cNvPr id="21" name="Picture 20">
            <a:extLst>
              <a:ext uri="{FF2B5EF4-FFF2-40B4-BE49-F238E27FC236}">
                <a16:creationId xmlns:a16="http://schemas.microsoft.com/office/drawing/2014/main" id="{2FFCE84C-BD67-85AA-A01D-3078682A9E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35427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8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744DB-30A2-6755-4B0D-93E9111D78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3B270D-6808-8A76-C9C0-F886D6FA20E0}"/>
              </a:ext>
            </a:extLst>
          </p:cNvPr>
          <p:cNvSpPr>
            <a:spLocks noGrp="1"/>
          </p:cNvSpPr>
          <p:nvPr>
            <p:ph type="title"/>
          </p:nvPr>
        </p:nvSpPr>
        <p:spPr>
          <a:xfrm>
            <a:off x="475672" y="231165"/>
            <a:ext cx="11240655" cy="547512"/>
          </a:xfrm>
          <a:ln w="28575">
            <a:solidFill>
              <a:schemeClr val="tx1"/>
            </a:solidFill>
          </a:ln>
        </p:spPr>
        <p:txBody>
          <a:bodyPr>
            <a:noAutofit/>
          </a:bodyPr>
          <a:lstStyle/>
          <a:p>
            <a:r>
              <a:rPr lang="en-US" sz="3600" b="1" i="1" dirty="0"/>
              <a:t>EYE/HEAD MOVEMENT PARAMETERS DURING THE TEST</a:t>
            </a:r>
            <a:endParaRPr lang="en-US" sz="3600" dirty="0"/>
          </a:p>
        </p:txBody>
      </p:sp>
      <p:pic>
        <p:nvPicPr>
          <p:cNvPr id="3" name="Picture 2" descr="Graphical user interface, application&#10;&#10;Description automatically generated">
            <a:extLst>
              <a:ext uri="{FF2B5EF4-FFF2-40B4-BE49-F238E27FC236}">
                <a16:creationId xmlns:a16="http://schemas.microsoft.com/office/drawing/2014/main" id="{562869D1-ED27-A270-539D-DD1D877B92C3}"/>
              </a:ext>
            </a:extLst>
          </p:cNvPr>
          <p:cNvPicPr>
            <a:picLocks noChangeAspect="1"/>
          </p:cNvPicPr>
          <p:nvPr/>
        </p:nvPicPr>
        <p:blipFill rotWithShape="1">
          <a:blip r:embed="rId5"/>
          <a:srcRect l="26204" t="41268" r="40167" b="16826"/>
          <a:stretch>
            <a:fillRect/>
          </a:stretch>
        </p:blipFill>
        <p:spPr bwMode="auto">
          <a:xfrm>
            <a:off x="207673" y="2336210"/>
            <a:ext cx="3970652" cy="2552700"/>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7036CF02-55E5-14F0-B067-3856AFD4FCC8}"/>
              </a:ext>
            </a:extLst>
          </p:cNvPr>
          <p:cNvSpPr txBox="1"/>
          <p:nvPr/>
        </p:nvSpPr>
        <p:spPr>
          <a:xfrm>
            <a:off x="475672" y="1430986"/>
            <a:ext cx="3970652" cy="646331"/>
          </a:xfrm>
          <a:prstGeom prst="rect">
            <a:avLst/>
          </a:prstGeom>
          <a:noFill/>
        </p:spPr>
        <p:txBody>
          <a:bodyPr wrap="square">
            <a:spAutoFit/>
          </a:bodyPr>
          <a:lstStyle/>
          <a:p>
            <a:r>
              <a:rPr lang="en-US" sz="1800" dirty="0">
                <a:effectLst/>
                <a:latin typeface="Arial" panose="020B0604020202020204" pitchFamily="34" charset="0"/>
                <a:ea typeface="Calibri" panose="020F0502020204030204" pitchFamily="34" charset="0"/>
              </a:rPr>
              <a:t>Your face, chin to forehead, must always be in the camera view.</a:t>
            </a:r>
            <a:endParaRPr lang="en-US" dirty="0"/>
          </a:p>
        </p:txBody>
      </p:sp>
      <p:sp>
        <p:nvSpPr>
          <p:cNvPr id="12" name="TextBox 11">
            <a:extLst>
              <a:ext uri="{FF2B5EF4-FFF2-40B4-BE49-F238E27FC236}">
                <a16:creationId xmlns:a16="http://schemas.microsoft.com/office/drawing/2014/main" id="{724F9542-F32C-3200-AAB1-046B554F953E}"/>
              </a:ext>
            </a:extLst>
          </p:cNvPr>
          <p:cNvSpPr txBox="1"/>
          <p:nvPr/>
        </p:nvSpPr>
        <p:spPr>
          <a:xfrm>
            <a:off x="4574771" y="1586656"/>
            <a:ext cx="7228754" cy="369332"/>
          </a:xfrm>
          <a:prstGeom prst="rect">
            <a:avLst/>
          </a:prstGeom>
          <a:noFill/>
        </p:spPr>
        <p:txBody>
          <a:bodyPr wrap="square">
            <a:spAutoFit/>
          </a:bodyPr>
          <a:lstStyle/>
          <a:p>
            <a:r>
              <a:rPr lang="en-US" sz="1800" dirty="0">
                <a:effectLst/>
                <a:latin typeface="Arial" panose="020B0604020202020204" pitchFamily="34" charset="0"/>
                <a:ea typeface="Calibri" panose="020F0502020204030204" pitchFamily="34" charset="0"/>
              </a:rPr>
              <a:t>The red line in the images indicate eye/head movement parameters.</a:t>
            </a:r>
            <a:endParaRPr lang="en-US" dirty="0"/>
          </a:p>
        </p:txBody>
      </p:sp>
      <p:pic>
        <p:nvPicPr>
          <p:cNvPr id="13" name="Picture 12" descr="Graphical user interface, application&#10;&#10;Description automatically generated">
            <a:extLst>
              <a:ext uri="{FF2B5EF4-FFF2-40B4-BE49-F238E27FC236}">
                <a16:creationId xmlns:a16="http://schemas.microsoft.com/office/drawing/2014/main" id="{CB1CB00D-AA73-A9CF-5FB3-9ACCDDE9EEF7}"/>
              </a:ext>
            </a:extLst>
          </p:cNvPr>
          <p:cNvPicPr>
            <a:picLocks noChangeAspect="1"/>
          </p:cNvPicPr>
          <p:nvPr/>
        </p:nvPicPr>
        <p:blipFill rotWithShape="1">
          <a:blip r:embed="rId6"/>
          <a:srcRect l="35928" t="46562" r="40885" b="19393"/>
          <a:stretch>
            <a:fillRect/>
          </a:stretch>
        </p:blipFill>
        <p:spPr bwMode="auto">
          <a:xfrm>
            <a:off x="4543849" y="2335558"/>
            <a:ext cx="3251200" cy="2552700"/>
          </a:xfrm>
          <a:prstGeom prst="rect">
            <a:avLst/>
          </a:prstGeom>
          <a:ln>
            <a:noFill/>
          </a:ln>
          <a:extLst>
            <a:ext uri="{53640926-AAD7-44D8-BBD7-CCE9431645EC}">
              <a14:shadowObscured xmlns:a14="http://schemas.microsoft.com/office/drawing/2010/main"/>
            </a:ext>
          </a:extLst>
        </p:spPr>
      </p:pic>
      <p:pic>
        <p:nvPicPr>
          <p:cNvPr id="14" name="Picture 13" descr="Graphical user interface, application&#10;&#10;Description automatically generated">
            <a:extLst>
              <a:ext uri="{FF2B5EF4-FFF2-40B4-BE49-F238E27FC236}">
                <a16:creationId xmlns:a16="http://schemas.microsoft.com/office/drawing/2014/main" id="{32FC264A-33EA-1E47-CB83-A8B74A98F5D3}"/>
              </a:ext>
            </a:extLst>
          </p:cNvPr>
          <p:cNvPicPr>
            <a:picLocks noChangeAspect="1"/>
          </p:cNvPicPr>
          <p:nvPr/>
        </p:nvPicPr>
        <p:blipFill rotWithShape="1">
          <a:blip r:embed="rId5"/>
          <a:srcRect l="26204" t="41269" r="39136" b="7761"/>
          <a:stretch>
            <a:fillRect/>
          </a:stretch>
        </p:blipFill>
        <p:spPr bwMode="auto">
          <a:xfrm>
            <a:off x="8160571" y="2374293"/>
            <a:ext cx="3255645" cy="2513965"/>
          </a:xfrm>
          <a:prstGeom prst="rect">
            <a:avLst/>
          </a:prstGeom>
          <a:ln>
            <a:noFill/>
          </a:ln>
          <a:extLst>
            <a:ext uri="{53640926-AAD7-44D8-BBD7-CCE9431645EC}">
              <a14:shadowObscured xmlns:a14="http://schemas.microsoft.com/office/drawing/2010/main"/>
            </a:ext>
          </a:extLst>
        </p:spPr>
      </p:pic>
      <p:sp>
        <p:nvSpPr>
          <p:cNvPr id="15" name="Isosceles Triangle 14">
            <a:extLst>
              <a:ext uri="{FF2B5EF4-FFF2-40B4-BE49-F238E27FC236}">
                <a16:creationId xmlns:a16="http://schemas.microsoft.com/office/drawing/2014/main" id="{DF6184B8-FD4C-4603-6B34-49281D3942EC}"/>
              </a:ext>
            </a:extLst>
          </p:cNvPr>
          <p:cNvSpPr/>
          <p:nvPr/>
        </p:nvSpPr>
        <p:spPr>
          <a:xfrm>
            <a:off x="4590454" y="2365059"/>
            <a:ext cx="3194050" cy="2501900"/>
          </a:xfrm>
          <a:prstGeom prst="triangle">
            <a:avLst>
              <a:gd name="adj" fmla="val 50229"/>
            </a:avLst>
          </a:prstGeom>
          <a:noFill/>
          <a:ln w="38100" cap="flat" cmpd="sng" algn="ctr">
            <a:solidFill>
              <a:srgbClr val="FF0000"/>
            </a:solidFill>
            <a:prstDash val="dash"/>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Isosceles Triangle 15">
            <a:extLst>
              <a:ext uri="{FF2B5EF4-FFF2-40B4-BE49-F238E27FC236}">
                <a16:creationId xmlns:a16="http://schemas.microsoft.com/office/drawing/2014/main" id="{66ADC178-0660-A362-4A90-A668AE993752}"/>
              </a:ext>
            </a:extLst>
          </p:cNvPr>
          <p:cNvSpPr/>
          <p:nvPr/>
        </p:nvSpPr>
        <p:spPr>
          <a:xfrm>
            <a:off x="8189148" y="2371136"/>
            <a:ext cx="3179445" cy="2482850"/>
          </a:xfrm>
          <a:prstGeom prst="triangle">
            <a:avLst>
              <a:gd name="adj" fmla="val 52721"/>
            </a:avLst>
          </a:prstGeom>
          <a:noFill/>
          <a:ln w="38100" cap="flat" cmpd="sng" algn="ctr">
            <a:solidFill>
              <a:srgbClr val="FF0000"/>
            </a:solidFill>
            <a:prstDash val="dash"/>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TextBox 19">
            <a:extLst>
              <a:ext uri="{FF2B5EF4-FFF2-40B4-BE49-F238E27FC236}">
                <a16:creationId xmlns:a16="http://schemas.microsoft.com/office/drawing/2014/main" id="{64E846BF-8A97-F9DA-1B7D-E6E73F0F39B3}"/>
              </a:ext>
            </a:extLst>
          </p:cNvPr>
          <p:cNvSpPr txBox="1"/>
          <p:nvPr/>
        </p:nvSpPr>
        <p:spPr>
          <a:xfrm>
            <a:off x="475672" y="5303406"/>
            <a:ext cx="9115425" cy="966483"/>
          </a:xfrm>
          <a:prstGeom prst="rect">
            <a:avLst/>
          </a:prstGeom>
          <a:noFill/>
        </p:spPr>
        <p:txBody>
          <a:bodyPr wrap="square">
            <a:spAutoFit/>
          </a:bodyPr>
          <a:lstStyle/>
          <a:p>
            <a:pPr marL="0" marR="0">
              <a:lnSpc>
                <a:spcPct val="107000"/>
              </a:lnSpc>
              <a:spcAft>
                <a:spcPts val="800"/>
              </a:spcAft>
              <a:buNone/>
            </a:pP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Any other movement will be flagged. If the behavior continues, the proctor may stop the test. If the test is stopped for this behavior, you will forfeit this attempt, the test fee, and </a:t>
            </a:r>
            <a:r>
              <a:rPr lang="en-US" sz="18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may not be allowed to retest</a:t>
            </a: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COQB Inst Eye Movement">
            <a:hlinkClick r:id="" action="ppaction://media"/>
            <a:extLst>
              <a:ext uri="{FF2B5EF4-FFF2-40B4-BE49-F238E27FC236}">
                <a16:creationId xmlns:a16="http://schemas.microsoft.com/office/drawing/2014/main" id="{EBC02F9A-F130-2A6D-D920-3E5A251DDA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8964" y="804077"/>
            <a:ext cx="487363" cy="487363"/>
          </a:xfrm>
          <a:prstGeom prst="rect">
            <a:avLst/>
          </a:prstGeom>
        </p:spPr>
      </p:pic>
      <p:pic>
        <p:nvPicPr>
          <p:cNvPr id="6" name="Picture 5">
            <a:extLst>
              <a:ext uri="{FF2B5EF4-FFF2-40B4-BE49-F238E27FC236}">
                <a16:creationId xmlns:a16="http://schemas.microsoft.com/office/drawing/2014/main" id="{4D121C54-D8BE-D1AC-8AC7-70BB3C7CD41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47333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6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4C680-6A3A-BF32-D467-D6E805DFC9E3}"/>
              </a:ext>
            </a:extLst>
          </p:cNvPr>
          <p:cNvSpPr>
            <a:spLocks noGrp="1"/>
          </p:cNvSpPr>
          <p:nvPr>
            <p:ph type="title"/>
          </p:nvPr>
        </p:nvSpPr>
        <p:spPr>
          <a:xfrm>
            <a:off x="3896227" y="313969"/>
            <a:ext cx="3488694" cy="547512"/>
          </a:xfrm>
          <a:ln w="28575">
            <a:solidFill>
              <a:schemeClr val="tx1"/>
            </a:solidFill>
          </a:ln>
        </p:spPr>
        <p:txBody>
          <a:bodyPr>
            <a:normAutofit fontScale="90000"/>
          </a:bodyPr>
          <a:lstStyle/>
          <a:p>
            <a:r>
              <a:rPr lang="en-US" sz="3600" b="1" dirty="0"/>
              <a:t>OSFM QUEST TEST</a:t>
            </a:r>
          </a:p>
        </p:txBody>
      </p:sp>
      <p:pic>
        <p:nvPicPr>
          <p:cNvPr id="4" name="Picture 3">
            <a:extLst>
              <a:ext uri="{FF2B5EF4-FFF2-40B4-BE49-F238E27FC236}">
                <a16:creationId xmlns:a16="http://schemas.microsoft.com/office/drawing/2014/main" id="{3D51353D-DCB8-2182-1D67-8677DD242E72}"/>
              </a:ext>
            </a:extLst>
          </p:cNvPr>
          <p:cNvPicPr>
            <a:picLocks noChangeAspect="1"/>
          </p:cNvPicPr>
          <p:nvPr/>
        </p:nvPicPr>
        <p:blipFill>
          <a:blip r:embed="rId5"/>
          <a:stretch>
            <a:fillRect/>
          </a:stretch>
        </p:blipFill>
        <p:spPr>
          <a:xfrm>
            <a:off x="4164199" y="1129130"/>
            <a:ext cx="2952750" cy="1437546"/>
          </a:xfrm>
          <a:prstGeom prst="rect">
            <a:avLst/>
          </a:prstGeom>
          <a:ln w="12700">
            <a:solidFill>
              <a:schemeClr val="tx1"/>
            </a:solidFill>
          </a:ln>
        </p:spPr>
      </p:pic>
      <p:sp>
        <p:nvSpPr>
          <p:cNvPr id="3" name="TextBox 2">
            <a:extLst>
              <a:ext uri="{FF2B5EF4-FFF2-40B4-BE49-F238E27FC236}">
                <a16:creationId xmlns:a16="http://schemas.microsoft.com/office/drawing/2014/main" id="{486D6779-A1DA-9460-7574-A17430E0BFFF}"/>
              </a:ext>
            </a:extLst>
          </p:cNvPr>
          <p:cNvSpPr txBox="1"/>
          <p:nvPr/>
        </p:nvSpPr>
        <p:spPr>
          <a:xfrm>
            <a:off x="363641" y="3928640"/>
            <a:ext cx="2938360" cy="1324593"/>
          </a:xfrm>
          <a:prstGeom prst="rect">
            <a:avLst/>
          </a:prstGeom>
          <a:noFill/>
          <a:ln w="28575">
            <a:solidFill>
              <a:srgbClr val="0070C0"/>
            </a:solidFill>
          </a:ln>
        </p:spPr>
        <p:txBody>
          <a:bodyPr wrap="square" rtlCol="0">
            <a:spAutoFit/>
          </a:bodyPr>
          <a:lstStyle/>
          <a:p>
            <a:pPr algn="ctr" fontAlgn="base">
              <a:lnSpc>
                <a:spcPct val="107000"/>
              </a:lnSpc>
            </a:pPr>
            <a:r>
              <a:rPr lang="en-US" sz="28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Remote</a:t>
            </a:r>
            <a:endParaRPr lang="en-US" sz="2800" kern="1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Secure internet connection</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Undisturbed room</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Your home</a:t>
            </a:r>
          </a:p>
        </p:txBody>
      </p:sp>
      <p:sp>
        <p:nvSpPr>
          <p:cNvPr id="6" name="TextBox 5">
            <a:extLst>
              <a:ext uri="{FF2B5EF4-FFF2-40B4-BE49-F238E27FC236}">
                <a16:creationId xmlns:a16="http://schemas.microsoft.com/office/drawing/2014/main" id="{EBF55652-54FC-A9CC-A271-0B7EABB03EEB}"/>
              </a:ext>
            </a:extLst>
          </p:cNvPr>
          <p:cNvSpPr txBox="1"/>
          <p:nvPr/>
        </p:nvSpPr>
        <p:spPr>
          <a:xfrm>
            <a:off x="8178800" y="3906973"/>
            <a:ext cx="3553792" cy="1324593"/>
          </a:xfrm>
          <a:prstGeom prst="rect">
            <a:avLst/>
          </a:prstGeom>
          <a:noFill/>
          <a:ln w="28575">
            <a:solidFill>
              <a:srgbClr val="0070C0"/>
            </a:solidFill>
          </a:ln>
        </p:spPr>
        <p:txBody>
          <a:bodyPr wrap="square" rtlCol="0">
            <a:spAutoFit/>
          </a:bodyPr>
          <a:lstStyle/>
          <a:p>
            <a:pPr algn="ctr" fontAlgn="base">
              <a:lnSpc>
                <a:spcPct val="107000"/>
              </a:lnSpc>
            </a:pPr>
            <a:r>
              <a:rPr lang="en-US" sz="28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Live – Proctored</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Room check</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ID check</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Observed throughout the test</a:t>
            </a:r>
          </a:p>
        </p:txBody>
      </p:sp>
      <p:sp>
        <p:nvSpPr>
          <p:cNvPr id="7" name="TextBox 6">
            <a:extLst>
              <a:ext uri="{FF2B5EF4-FFF2-40B4-BE49-F238E27FC236}">
                <a16:creationId xmlns:a16="http://schemas.microsoft.com/office/drawing/2014/main" id="{AA843B5F-210B-478C-54B2-83B009F2C9B3}"/>
              </a:ext>
            </a:extLst>
          </p:cNvPr>
          <p:cNvSpPr txBox="1"/>
          <p:nvPr/>
        </p:nvSpPr>
        <p:spPr>
          <a:xfrm>
            <a:off x="363641" y="2790632"/>
            <a:ext cx="11591293" cy="336631"/>
          </a:xfrm>
          <a:prstGeom prst="rect">
            <a:avLst/>
          </a:prstGeom>
          <a:noFill/>
          <a:ln>
            <a:noFill/>
          </a:ln>
        </p:spPr>
        <p:txBody>
          <a:bodyPr wrap="square" rtlCol="0">
            <a:spAutoFit/>
          </a:bodyPr>
          <a:lstStyle/>
          <a:p>
            <a:pPr>
              <a:lnSpc>
                <a:spcPct val="107000"/>
              </a:lnSpc>
              <a:spcAft>
                <a:spcPts val="800"/>
              </a:spcAft>
            </a:pPr>
            <a:r>
              <a:rPr lang="en-US" sz="1600" kern="100" dirty="0">
                <a:latin typeface="Arial" panose="020B0604020202020204" pitchFamily="34" charset="0"/>
                <a:ea typeface="Calibri" panose="020F0502020204030204" pitchFamily="34" charset="0"/>
                <a:cs typeface="Arial" panose="020B0604020202020204" pitchFamily="34" charset="0"/>
              </a:rPr>
              <a:t>The NC Code Officials Qualification Board contracted with Questionmark to manage the OSFM QUEST testing process. </a:t>
            </a:r>
          </a:p>
        </p:txBody>
      </p:sp>
      <p:sp>
        <p:nvSpPr>
          <p:cNvPr id="8" name="TextBox 7">
            <a:extLst>
              <a:ext uri="{FF2B5EF4-FFF2-40B4-BE49-F238E27FC236}">
                <a16:creationId xmlns:a16="http://schemas.microsoft.com/office/drawing/2014/main" id="{773AA041-5E9E-E98D-1853-47D95EDE7E31}"/>
              </a:ext>
            </a:extLst>
          </p:cNvPr>
          <p:cNvSpPr txBox="1"/>
          <p:nvPr/>
        </p:nvSpPr>
        <p:spPr>
          <a:xfrm>
            <a:off x="3982866" y="3920280"/>
            <a:ext cx="3315416" cy="797654"/>
          </a:xfrm>
          <a:prstGeom prst="rect">
            <a:avLst/>
          </a:prstGeom>
          <a:noFill/>
          <a:ln w="28575">
            <a:solidFill>
              <a:srgbClr val="0070C0"/>
            </a:solidFill>
          </a:ln>
        </p:spPr>
        <p:txBody>
          <a:bodyPr wrap="square" rtlCol="0">
            <a:spAutoFit/>
          </a:bodyPr>
          <a:lstStyle/>
          <a:p>
            <a:pPr algn="ctr" fontAlgn="base">
              <a:lnSpc>
                <a:spcPct val="107000"/>
              </a:lnSpc>
            </a:pPr>
            <a:r>
              <a:rPr lang="en-US" sz="28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On-line</a:t>
            </a:r>
          </a:p>
          <a:p>
            <a:pPr marL="285750" indent="-285750" fontAlgn="base">
              <a:lnSpc>
                <a:spcPct val="107000"/>
              </a:lnSpc>
              <a:buFont typeface="Wingdings" panose="05000000000000000000" pitchFamily="2" charset="2"/>
              <a:buChar char="Ø"/>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Desktop or Laptop Computer</a:t>
            </a:r>
          </a:p>
        </p:txBody>
      </p:sp>
      <p:sp>
        <p:nvSpPr>
          <p:cNvPr id="10" name="TextBox 9">
            <a:extLst>
              <a:ext uri="{FF2B5EF4-FFF2-40B4-BE49-F238E27FC236}">
                <a16:creationId xmlns:a16="http://schemas.microsoft.com/office/drawing/2014/main" id="{D02FF6A7-4F7F-BC3F-F9FA-BE46BE78933B}"/>
              </a:ext>
            </a:extLst>
          </p:cNvPr>
          <p:cNvSpPr txBox="1"/>
          <p:nvPr/>
        </p:nvSpPr>
        <p:spPr>
          <a:xfrm>
            <a:off x="3982866" y="5253233"/>
            <a:ext cx="3315416" cy="995272"/>
          </a:xfrm>
          <a:prstGeom prst="rect">
            <a:avLst/>
          </a:prstGeom>
          <a:solidFill>
            <a:srgbClr val="FFC000"/>
          </a:solidFill>
          <a:ln w="28575">
            <a:solidFill>
              <a:srgbClr val="FF0000"/>
            </a:solidFill>
          </a:ln>
        </p:spPr>
        <p:txBody>
          <a:bodyPr wrap="square" rtlCol="0">
            <a:spAutoFit/>
          </a:bodyPr>
          <a:lstStyle/>
          <a:p>
            <a:pPr algn="ctr" fontAlgn="base">
              <a:lnSpc>
                <a:spcPct val="107000"/>
              </a:lnSpc>
            </a:pPr>
            <a:r>
              <a:rPr lang="en-US" sz="2400" b="1" kern="100" dirty="0">
                <a:solidFill>
                  <a:srgbClr val="FF0000"/>
                </a:solidFill>
                <a:latin typeface="Arial" panose="020B0604020202020204" pitchFamily="34" charset="0"/>
                <a:ea typeface="Calibri" panose="020F0502020204030204" pitchFamily="34" charset="0"/>
                <a:cs typeface="Times New Roman" panose="02020603050405020304" pitchFamily="18" charset="0"/>
              </a:rPr>
              <a:t>Excludes</a:t>
            </a:r>
          </a:p>
          <a:p>
            <a:pPr fontAlgn="base">
              <a:lnSpc>
                <a:spcPct val="107000"/>
              </a:lnSpc>
            </a:pPr>
            <a:r>
              <a:rPr lang="en-US" sz="16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Tablets, iPads, Chromebooks,  Phones</a:t>
            </a:r>
          </a:p>
        </p:txBody>
      </p:sp>
      <p:pic>
        <p:nvPicPr>
          <p:cNvPr id="9" name="COQB Inst OSFM QUEST Test">
            <a:hlinkClick r:id="" action="ppaction://media"/>
            <a:extLst>
              <a:ext uri="{FF2B5EF4-FFF2-40B4-BE49-F238E27FC236}">
                <a16:creationId xmlns:a16="http://schemas.microsoft.com/office/drawing/2014/main" id="{0F5AB7E2-99BE-8DE8-F8CC-064C546DDF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45229" y="313969"/>
            <a:ext cx="487363" cy="487363"/>
          </a:xfrm>
          <a:prstGeom prst="rect">
            <a:avLst/>
          </a:prstGeom>
        </p:spPr>
      </p:pic>
      <p:pic>
        <p:nvPicPr>
          <p:cNvPr id="11" name="Picture 10">
            <a:extLst>
              <a:ext uri="{FF2B5EF4-FFF2-40B4-BE49-F238E27FC236}">
                <a16:creationId xmlns:a16="http://schemas.microsoft.com/office/drawing/2014/main" id="{83B1747C-6292-DFBC-AB0E-CFFA7CEF42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401255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17B14-6C5C-ED04-1929-2926595709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F4ADA-3EBB-B7A1-1B8F-FFE6D0C75753}"/>
              </a:ext>
            </a:extLst>
          </p:cNvPr>
          <p:cNvSpPr>
            <a:spLocks noGrp="1"/>
          </p:cNvSpPr>
          <p:nvPr>
            <p:ph type="title"/>
          </p:nvPr>
        </p:nvSpPr>
        <p:spPr>
          <a:xfrm>
            <a:off x="2073591" y="292263"/>
            <a:ext cx="7829550" cy="547512"/>
          </a:xfrm>
          <a:ln w="28575">
            <a:solidFill>
              <a:schemeClr val="tx1"/>
            </a:solidFill>
          </a:ln>
        </p:spPr>
        <p:txBody>
          <a:bodyPr>
            <a:noAutofit/>
          </a:bodyPr>
          <a:lstStyle/>
          <a:p>
            <a:r>
              <a:rPr lang="en-US" sz="3600" b="1" dirty="0"/>
              <a:t>TECHNICAL ISSUES DURING THE TEST</a:t>
            </a:r>
          </a:p>
        </p:txBody>
      </p:sp>
      <p:sp>
        <p:nvSpPr>
          <p:cNvPr id="6" name="TextBox 5">
            <a:extLst>
              <a:ext uri="{FF2B5EF4-FFF2-40B4-BE49-F238E27FC236}">
                <a16:creationId xmlns:a16="http://schemas.microsoft.com/office/drawing/2014/main" id="{DEEA0DAE-BC37-EECB-B7C4-4EFF652CF8C6}"/>
              </a:ext>
            </a:extLst>
          </p:cNvPr>
          <p:cNvSpPr txBox="1"/>
          <p:nvPr/>
        </p:nvSpPr>
        <p:spPr>
          <a:xfrm>
            <a:off x="1566860" y="1540012"/>
            <a:ext cx="8843011" cy="3284041"/>
          </a:xfrm>
          <a:prstGeom prst="rect">
            <a:avLst/>
          </a:prstGeom>
          <a:noFill/>
        </p:spPr>
        <p:txBody>
          <a:bodyPr wrap="square">
            <a:spAutoFit/>
          </a:bodyPr>
          <a:lstStyle/>
          <a:p>
            <a:pPr marL="0" marR="0">
              <a:lnSpc>
                <a:spcPct val="107000"/>
              </a:lnSpc>
              <a:spcAft>
                <a:spcPts val="800"/>
              </a:spcAft>
              <a:buNone/>
            </a:pPr>
            <a:r>
              <a:rPr lang="en-US" kern="100" dirty="0">
                <a:effectLst/>
                <a:latin typeface="Arial" panose="020B0604020202020204" pitchFamily="34" charset="0"/>
                <a:ea typeface="Calibri" panose="020F0502020204030204" pitchFamily="34" charset="0"/>
                <a:cs typeface="Arial" panose="020B0604020202020204" pitchFamily="34" charset="0"/>
              </a:rPr>
              <a:t>If you are aware of technical issues prior to taking the test, reschedule until resolved.</a:t>
            </a:r>
          </a:p>
          <a:p>
            <a:pPr marL="0" marR="0" algn="ctr">
              <a:lnSpc>
                <a:spcPct val="107000"/>
              </a:lnSpc>
              <a:spcAft>
                <a:spcPts val="800"/>
              </a:spcAft>
              <a:buNone/>
            </a:pPr>
            <a:br>
              <a:rPr lang="en-US" sz="2800" b="1"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br>
            <a:r>
              <a:rPr lang="en-US" sz="2800" b="1"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t>Important</a:t>
            </a:r>
            <a:endParaRPr lang="en-US" sz="28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Wingdings" panose="05000000000000000000" pitchFamily="2" charset="2"/>
              <a:buChar char="Ø"/>
            </a:pPr>
            <a:r>
              <a:rPr lang="en-US" kern="100" dirty="0">
                <a:latin typeface="Arial" panose="020B0604020202020204" pitchFamily="34" charset="0"/>
                <a:ea typeface="Calibri" panose="020F0502020204030204" pitchFamily="34" charset="0"/>
                <a:cs typeface="Arial" panose="020B0604020202020204" pitchFamily="34" charset="0"/>
              </a:rPr>
              <a:t>Neither proctors nor technicians will uninstall any applications or programs.</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285750" marR="0" indent="-285750">
              <a:lnSpc>
                <a:spcPct val="107000"/>
              </a:lnSpc>
              <a:spcAft>
                <a:spcPts val="800"/>
              </a:spcAft>
              <a:buFont typeface="Wingdings" panose="05000000000000000000" pitchFamily="2" charset="2"/>
              <a:buChar char="Ø"/>
            </a:pPr>
            <a:r>
              <a:rPr lang="en-US" kern="100" dirty="0">
                <a:effectLst/>
                <a:latin typeface="Arial" panose="020B0604020202020204" pitchFamily="34" charset="0"/>
                <a:ea typeface="Calibri" panose="020F0502020204030204" pitchFamily="34" charset="0"/>
                <a:cs typeface="Arial" panose="020B0604020202020204" pitchFamily="34" charset="0"/>
              </a:rPr>
              <a:t>If there are technical issues, there will be a delay for a technician.</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285750" marR="0" indent="-285750">
              <a:lnSpc>
                <a:spcPct val="107000"/>
              </a:lnSpc>
              <a:spcAft>
                <a:spcPts val="800"/>
              </a:spcAft>
              <a:buFont typeface="Wingdings" panose="05000000000000000000" pitchFamily="2" charset="2"/>
              <a:buChar char="Ø"/>
            </a:pPr>
            <a:r>
              <a:rPr lang="en-US" kern="100" dirty="0">
                <a:effectLst/>
                <a:highlight>
                  <a:srgbClr val="00FF00"/>
                </a:highlight>
                <a:latin typeface="Arial" panose="020B0604020202020204" pitchFamily="34" charset="0"/>
                <a:ea typeface="Calibri" panose="020F0502020204030204" pitchFamily="34" charset="0"/>
                <a:cs typeface="Arial" panose="020B0604020202020204" pitchFamily="34" charset="0"/>
              </a:rPr>
              <a:t>Be patient and do not panic!</a:t>
            </a:r>
            <a:endParaRPr lang="en-US" sz="1200" kern="1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Wingdings" panose="05000000000000000000" pitchFamily="2" charset="2"/>
              <a:buChar char="Ø"/>
            </a:pPr>
            <a:r>
              <a:rPr lang="en-US" kern="100" dirty="0">
                <a:effectLst/>
                <a:latin typeface="Arial" panose="020B0604020202020204" pitchFamily="34" charset="0"/>
                <a:ea typeface="Calibri" panose="020F0502020204030204" pitchFamily="34" charset="0"/>
                <a:cs typeface="Arial" panose="020B0604020202020204" pitchFamily="34" charset="0"/>
              </a:rPr>
              <a:t>If the issue is not resolved within 20 minutes, the test will be stopped, and OSFM </a:t>
            </a:r>
            <a:r>
              <a:rPr lang="en-US" kern="100" dirty="0">
                <a:latin typeface="Arial" panose="020B0604020202020204" pitchFamily="34" charset="0"/>
                <a:ea typeface="Calibri" panose="020F0502020204030204" pitchFamily="34" charset="0"/>
                <a:cs typeface="Arial" panose="020B0604020202020204" pitchFamily="34" charset="0"/>
              </a:rPr>
              <a:t>S</a:t>
            </a:r>
            <a:r>
              <a:rPr lang="en-US" kern="100" dirty="0">
                <a:effectLst/>
                <a:latin typeface="Arial" panose="020B0604020202020204" pitchFamily="34" charset="0"/>
                <a:ea typeface="Calibri" panose="020F0502020204030204" pitchFamily="34" charset="0"/>
                <a:cs typeface="Arial" panose="020B0604020202020204" pitchFamily="34" charset="0"/>
              </a:rPr>
              <a:t>taff will be notified.</a:t>
            </a:r>
          </a:p>
        </p:txBody>
      </p:sp>
      <p:pic>
        <p:nvPicPr>
          <p:cNvPr id="1026" name="Picture 2" descr="Technical difficulties Vector Images &amp; Graphics for Commercial Use |  VectorStock">
            <a:extLst>
              <a:ext uri="{FF2B5EF4-FFF2-40B4-BE49-F238E27FC236}">
                <a16:creationId xmlns:a16="http://schemas.microsoft.com/office/drawing/2014/main" id="{ABFD69DA-6E77-7DCB-3458-5456095445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2826" y="5029996"/>
            <a:ext cx="4831080" cy="1647474"/>
          </a:xfrm>
          <a:prstGeom prst="rect">
            <a:avLst/>
          </a:prstGeom>
          <a:noFill/>
          <a:extLst>
            <a:ext uri="{909E8E84-426E-40DD-AFC4-6F175D3DCCD1}">
              <a14:hiddenFill xmlns:a14="http://schemas.microsoft.com/office/drawing/2010/main">
                <a:solidFill>
                  <a:srgbClr val="FFFFFF"/>
                </a:solidFill>
              </a14:hiddenFill>
            </a:ext>
          </a:extLst>
        </p:spPr>
      </p:pic>
      <p:pic>
        <p:nvPicPr>
          <p:cNvPr id="3" name="COQB Inst Tech Diff">
            <a:hlinkClick r:id="" action="ppaction://media"/>
            <a:extLst>
              <a:ext uri="{FF2B5EF4-FFF2-40B4-BE49-F238E27FC236}">
                <a16:creationId xmlns:a16="http://schemas.microsoft.com/office/drawing/2014/main" id="{B212C096-3474-A448-6826-3662AA89E6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27104" y="352412"/>
            <a:ext cx="487363" cy="487363"/>
          </a:xfrm>
          <a:prstGeom prst="rect">
            <a:avLst/>
          </a:prstGeom>
        </p:spPr>
      </p:pic>
      <p:pic>
        <p:nvPicPr>
          <p:cNvPr id="5" name="Picture 4">
            <a:extLst>
              <a:ext uri="{FF2B5EF4-FFF2-40B4-BE49-F238E27FC236}">
                <a16:creationId xmlns:a16="http://schemas.microsoft.com/office/drawing/2014/main" id="{1575BDD0-6917-4B62-F6DF-2A5972001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4982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8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A7FA-769B-7B59-6BFC-B59612B46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690AA-28FD-A303-83E6-D50767C9EE66}"/>
              </a:ext>
            </a:extLst>
          </p:cNvPr>
          <p:cNvSpPr>
            <a:spLocks noGrp="1"/>
          </p:cNvSpPr>
          <p:nvPr>
            <p:ph type="title"/>
          </p:nvPr>
        </p:nvSpPr>
        <p:spPr>
          <a:xfrm>
            <a:off x="4386072" y="206538"/>
            <a:ext cx="3419856" cy="547512"/>
          </a:xfrm>
          <a:ln w="28575">
            <a:solidFill>
              <a:schemeClr val="tx1"/>
            </a:solidFill>
          </a:ln>
        </p:spPr>
        <p:txBody>
          <a:bodyPr>
            <a:noAutofit/>
          </a:bodyPr>
          <a:lstStyle/>
          <a:p>
            <a:r>
              <a:rPr lang="en-US" sz="3600" b="1" dirty="0"/>
              <a:t>AFTER THE TEST</a:t>
            </a:r>
          </a:p>
        </p:txBody>
      </p:sp>
      <p:graphicFrame>
        <p:nvGraphicFramePr>
          <p:cNvPr id="6" name="Diagram 5">
            <a:extLst>
              <a:ext uri="{FF2B5EF4-FFF2-40B4-BE49-F238E27FC236}">
                <a16:creationId xmlns:a16="http://schemas.microsoft.com/office/drawing/2014/main" id="{0C0F67E7-43DC-4F8B-BC44-57D23CC75632}"/>
              </a:ext>
            </a:extLst>
          </p:cNvPr>
          <p:cNvGraphicFramePr/>
          <p:nvPr>
            <p:extLst>
              <p:ext uri="{D42A27DB-BD31-4B8C-83A1-F6EECF244321}">
                <p14:modId xmlns:p14="http://schemas.microsoft.com/office/powerpoint/2010/main" val="1339858558"/>
              </p:ext>
            </p:extLst>
          </p:nvPr>
        </p:nvGraphicFramePr>
        <p:xfrm>
          <a:off x="285866" y="1874577"/>
          <a:ext cx="5209678" cy="4415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Rectangle: Rounded Corners 6">
            <a:extLst>
              <a:ext uri="{FF2B5EF4-FFF2-40B4-BE49-F238E27FC236}">
                <a16:creationId xmlns:a16="http://schemas.microsoft.com/office/drawing/2014/main" id="{7B54359D-2140-F6B4-4CC4-A3D5CD909B79}"/>
              </a:ext>
            </a:extLst>
          </p:cNvPr>
          <p:cNvSpPr/>
          <p:nvPr/>
        </p:nvSpPr>
        <p:spPr>
          <a:xfrm>
            <a:off x="672994" y="1046370"/>
            <a:ext cx="3419856" cy="901014"/>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1"/>
                </a:solidFill>
              </a:rPr>
              <a:t>Passing Score &gt;=70%</a:t>
            </a:r>
          </a:p>
        </p:txBody>
      </p:sp>
      <p:graphicFrame>
        <p:nvGraphicFramePr>
          <p:cNvPr id="8" name="Diagram 7">
            <a:extLst>
              <a:ext uri="{FF2B5EF4-FFF2-40B4-BE49-F238E27FC236}">
                <a16:creationId xmlns:a16="http://schemas.microsoft.com/office/drawing/2014/main" id="{CCD1AECD-F148-0300-0C72-B9D633E4A1F4}"/>
              </a:ext>
            </a:extLst>
          </p:cNvPr>
          <p:cNvGraphicFramePr/>
          <p:nvPr>
            <p:extLst>
              <p:ext uri="{D42A27DB-BD31-4B8C-83A1-F6EECF244321}">
                <p14:modId xmlns:p14="http://schemas.microsoft.com/office/powerpoint/2010/main" val="3824771583"/>
              </p:ext>
            </p:extLst>
          </p:nvPr>
        </p:nvGraphicFramePr>
        <p:xfrm>
          <a:off x="6580634" y="1874577"/>
          <a:ext cx="5209678" cy="441514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Rectangle: Rounded Corners 8">
            <a:extLst>
              <a:ext uri="{FF2B5EF4-FFF2-40B4-BE49-F238E27FC236}">
                <a16:creationId xmlns:a16="http://schemas.microsoft.com/office/drawing/2014/main" id="{A3583D2E-4192-A07C-447B-DF3040FE478A}"/>
              </a:ext>
            </a:extLst>
          </p:cNvPr>
          <p:cNvSpPr/>
          <p:nvPr/>
        </p:nvSpPr>
        <p:spPr>
          <a:xfrm>
            <a:off x="6927570" y="1046370"/>
            <a:ext cx="3419856" cy="901014"/>
          </a:xfrm>
          <a:prstGeom prst="round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Failing Score &lt;70%</a:t>
            </a:r>
          </a:p>
        </p:txBody>
      </p:sp>
      <p:pic>
        <p:nvPicPr>
          <p:cNvPr id="3" name="COQB Inst After Test">
            <a:hlinkClick r:id="" action="ppaction://media"/>
            <a:extLst>
              <a:ext uri="{FF2B5EF4-FFF2-40B4-BE49-F238E27FC236}">
                <a16:creationId xmlns:a16="http://schemas.microsoft.com/office/drawing/2014/main" id="{2A4164FD-099E-2A5E-F671-69A00555529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252149" y="266687"/>
            <a:ext cx="487363" cy="487363"/>
          </a:xfrm>
          <a:prstGeom prst="rect">
            <a:avLst/>
          </a:prstGeom>
        </p:spPr>
      </p:pic>
      <p:pic>
        <p:nvPicPr>
          <p:cNvPr id="5" name="Picture 4">
            <a:extLst>
              <a:ext uri="{FF2B5EF4-FFF2-40B4-BE49-F238E27FC236}">
                <a16:creationId xmlns:a16="http://schemas.microsoft.com/office/drawing/2014/main" id="{DBA7F349-FDD4-26DF-5970-E595BCC8501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41609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BC73E-9729-3298-D574-EDDBDEED1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54221B-AD8F-4B23-E75B-B31F36AC3DE5}"/>
              </a:ext>
            </a:extLst>
          </p:cNvPr>
          <p:cNvSpPr>
            <a:spLocks noGrp="1"/>
          </p:cNvSpPr>
          <p:nvPr>
            <p:ph type="title"/>
          </p:nvPr>
        </p:nvSpPr>
        <p:spPr>
          <a:xfrm>
            <a:off x="4189832" y="178674"/>
            <a:ext cx="4181789" cy="547512"/>
          </a:xfrm>
          <a:ln w="28575">
            <a:solidFill>
              <a:schemeClr val="tx1"/>
            </a:solidFill>
          </a:ln>
        </p:spPr>
        <p:txBody>
          <a:bodyPr>
            <a:noAutofit/>
          </a:bodyPr>
          <a:lstStyle/>
          <a:p>
            <a:r>
              <a:rPr lang="en-US" sz="3600" b="1" dirty="0"/>
              <a:t>COACHING REPORT</a:t>
            </a:r>
          </a:p>
        </p:txBody>
      </p:sp>
      <p:sp>
        <p:nvSpPr>
          <p:cNvPr id="3" name="Rectangle 2">
            <a:extLst>
              <a:ext uri="{FF2B5EF4-FFF2-40B4-BE49-F238E27FC236}">
                <a16:creationId xmlns:a16="http://schemas.microsoft.com/office/drawing/2014/main" id="{F6DB6CB8-8D8C-3AEF-5EC0-DE296DA0CCBE}"/>
              </a:ext>
            </a:extLst>
          </p:cNvPr>
          <p:cNvSpPr>
            <a:spLocks noChangeArrowheads="1"/>
          </p:cNvSpPr>
          <p:nvPr/>
        </p:nvSpPr>
        <p:spPr bwMode="auto">
          <a:xfrm>
            <a:off x="285750" y="842948"/>
            <a:ext cx="11049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There is no test review/item challenge for this test. If the test is failed, </a:t>
            </a:r>
            <a:r>
              <a:rPr kumimoji="0" lang="en-US" altLang="en-US"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a</a:t>
            </a:r>
            <a:r>
              <a:rPr kumimoji="0" lang="en-US"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coaching report will be sent to show areas for further study. The coaching report shows the total number of questions per content area. Example: The candidate correctly answered</a:t>
            </a:r>
            <a:r>
              <a:rPr lang="en-US" altLang="en-US" dirty="0">
                <a:latin typeface="Arial" panose="020B0604020202020204" pitchFamily="34" charset="0"/>
                <a:ea typeface="Calibri" panose="020F0502020204030204" pitchFamily="34" charset="0"/>
                <a:cs typeface="Arial" panose="020B0604020202020204" pitchFamily="34" charset="0"/>
              </a:rPr>
              <a:t> 22 out of 64 questions for NCFC – Building and Equipment Design Features.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EBB5AE66-2FC3-9EE7-C97B-1759E5877A76}"/>
              </a:ext>
            </a:extLst>
          </p:cNvPr>
          <p:cNvSpPr>
            <a:spLocks noChangeArrowheads="1"/>
          </p:cNvSpPr>
          <p:nvPr/>
        </p:nvSpPr>
        <p:spPr bwMode="auto">
          <a:xfrm rot="2020430">
            <a:off x="7639047" y="3840818"/>
            <a:ext cx="3951068" cy="333375"/>
          </a:xfrm>
          <a:prstGeom prst="rect">
            <a:avLst/>
          </a:prstGeom>
          <a:solidFill>
            <a:srgbClr val="FFFFFF"/>
          </a:solidFill>
          <a:ln w="12700">
            <a:solidFill>
              <a:srgbClr val="172C51"/>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FF0000"/>
                </a:solidFill>
                <a:effectLst/>
                <a:latin typeface="Arial" panose="020B0604020202020204" pitchFamily="34" charset="0"/>
                <a:ea typeface="Calibri" panose="020F0502020204030204" pitchFamily="34" charset="0"/>
                <a:cs typeface="Arial" panose="020B0604020202020204" pitchFamily="34" charset="0"/>
              </a:rPr>
              <a:t>Be sure to check your SPAM or JUNK email.</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4">
            <a:extLst>
              <a:ext uri="{FF2B5EF4-FFF2-40B4-BE49-F238E27FC236}">
                <a16:creationId xmlns:a16="http://schemas.microsoft.com/office/drawing/2014/main" id="{6695418F-4BCC-CF6C-34D2-C37E14A45906}"/>
              </a:ext>
            </a:extLst>
          </p:cNvPr>
          <p:cNvSpPr>
            <a:spLocks noChangeArrowheads="1"/>
          </p:cNvSpPr>
          <p:nvPr/>
        </p:nvSpPr>
        <p:spPr bwMode="auto">
          <a:xfrm>
            <a:off x="285750" y="1997111"/>
            <a:ext cx="34932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SAMPLE COACHING REPORT</a:t>
            </a:r>
            <a:endParaRPr kumimoji="0" lang="en-US" altLang="en-US" b="0" i="0" u="none" strike="noStrike" cap="none" normalizeH="0" baseline="0" dirty="0">
              <a:ln>
                <a:noFill/>
              </a:ln>
              <a:solidFill>
                <a:schemeClr val="tx1"/>
              </a:solidFill>
              <a:effectLst/>
              <a:latin typeface="Arial" panose="020B0604020202020204" pitchFamily="34" charset="0"/>
            </a:endParaRPr>
          </a:p>
        </p:txBody>
      </p:sp>
      <p:pic>
        <p:nvPicPr>
          <p:cNvPr id="4" name="Picture 3" descr="Graphical user interface, text, email&#10;&#10;AI-generated content may be incorrect.">
            <a:extLst>
              <a:ext uri="{FF2B5EF4-FFF2-40B4-BE49-F238E27FC236}">
                <a16:creationId xmlns:a16="http://schemas.microsoft.com/office/drawing/2014/main" id="{D3F2A6C9-FB40-DC57-99A0-F26D75B811F5}"/>
              </a:ext>
            </a:extLst>
          </p:cNvPr>
          <p:cNvPicPr>
            <a:picLocks noChangeAspect="1"/>
          </p:cNvPicPr>
          <p:nvPr/>
        </p:nvPicPr>
        <p:blipFill rotWithShape="1">
          <a:blip r:embed="rId5"/>
          <a:srcRect l="1" t="20924" r="62876" b="23922"/>
          <a:stretch>
            <a:fillRect/>
          </a:stretch>
        </p:blipFill>
        <p:spPr bwMode="auto">
          <a:xfrm>
            <a:off x="1712339" y="2455995"/>
            <a:ext cx="5687568" cy="4223331"/>
          </a:xfrm>
          <a:prstGeom prst="rect">
            <a:avLst/>
          </a:prstGeom>
          <a:ln>
            <a:noFill/>
          </a:ln>
          <a:extLst>
            <a:ext uri="{53640926-AAD7-44D8-BBD7-CCE9431645EC}">
              <a14:shadowObscured xmlns:a14="http://schemas.microsoft.com/office/drawing/2010/main"/>
            </a:ext>
          </a:extLst>
        </p:spPr>
      </p:pic>
      <p:sp>
        <p:nvSpPr>
          <p:cNvPr id="11" name="Rectangle 10">
            <a:extLst>
              <a:ext uri="{FF2B5EF4-FFF2-40B4-BE49-F238E27FC236}">
                <a16:creationId xmlns:a16="http://schemas.microsoft.com/office/drawing/2014/main" id="{C31D296A-06B7-CC99-78AE-AB8DB27DE472}"/>
              </a:ext>
            </a:extLst>
          </p:cNvPr>
          <p:cNvSpPr/>
          <p:nvPr/>
        </p:nvSpPr>
        <p:spPr>
          <a:xfrm>
            <a:off x="5621399" y="5321808"/>
            <a:ext cx="1778508" cy="137160"/>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19AB881-7F18-5F97-E28C-AE9FAEB13F7A}"/>
              </a:ext>
            </a:extLst>
          </p:cNvPr>
          <p:cNvSpPr/>
          <p:nvPr/>
        </p:nvSpPr>
        <p:spPr>
          <a:xfrm>
            <a:off x="5251067" y="5575952"/>
            <a:ext cx="475488" cy="137160"/>
          </a:xfrm>
          <a:prstGeom prst="rect">
            <a:avLst/>
          </a:prstGeom>
          <a:no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86B20491-F1C2-A7B6-CA48-0CE84BEB7551}"/>
              </a:ext>
            </a:extLst>
          </p:cNvPr>
          <p:cNvCxnSpPr/>
          <p:nvPr/>
        </p:nvCxnSpPr>
        <p:spPr>
          <a:xfrm flipH="1">
            <a:off x="7628507" y="5394960"/>
            <a:ext cx="1005840" cy="0"/>
          </a:xfrm>
          <a:prstGeom prst="straightConnector1">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C5D2F760-0741-5E04-604A-C1550A71E5F9}"/>
              </a:ext>
            </a:extLst>
          </p:cNvPr>
          <p:cNvCxnSpPr>
            <a:cxnSpLocks/>
          </p:cNvCxnSpPr>
          <p:nvPr/>
        </p:nvCxnSpPr>
        <p:spPr>
          <a:xfrm flipH="1">
            <a:off x="5960016" y="5641848"/>
            <a:ext cx="2674331"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pic>
        <p:nvPicPr>
          <p:cNvPr id="7" name="COQB Inst Coaching Rpt">
            <a:hlinkClick r:id="" action="ppaction://media"/>
            <a:extLst>
              <a:ext uri="{FF2B5EF4-FFF2-40B4-BE49-F238E27FC236}">
                <a16:creationId xmlns:a16="http://schemas.microsoft.com/office/drawing/2014/main" id="{35689248-8DC2-9E63-8B20-F09A40B3A9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5205" y="173594"/>
            <a:ext cx="487363" cy="487363"/>
          </a:xfrm>
          <a:prstGeom prst="rect">
            <a:avLst/>
          </a:prstGeom>
        </p:spPr>
      </p:pic>
      <p:pic>
        <p:nvPicPr>
          <p:cNvPr id="12" name="Picture 11">
            <a:extLst>
              <a:ext uri="{FF2B5EF4-FFF2-40B4-BE49-F238E27FC236}">
                <a16:creationId xmlns:a16="http://schemas.microsoft.com/office/drawing/2014/main" id="{7E0F2985-3216-B1C1-5D97-BDB80314A8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185269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29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B0A43-33D8-1241-572F-DA6106CE9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49BB9-1B94-6544-8563-57B25E1470F1}"/>
              </a:ext>
            </a:extLst>
          </p:cNvPr>
          <p:cNvSpPr>
            <a:spLocks noGrp="1"/>
          </p:cNvSpPr>
          <p:nvPr>
            <p:ph type="title"/>
          </p:nvPr>
        </p:nvSpPr>
        <p:spPr>
          <a:xfrm>
            <a:off x="126246" y="6440993"/>
            <a:ext cx="2767679" cy="303998"/>
          </a:xfrm>
          <a:ln w="28575">
            <a:noFill/>
          </a:ln>
        </p:spPr>
        <p:txBody>
          <a:bodyPr>
            <a:no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SEE APPENDIX A FOR TEST SCREENSHOTS</a:t>
            </a:r>
          </a:p>
        </p:txBody>
      </p:sp>
      <p:pic>
        <p:nvPicPr>
          <p:cNvPr id="6" name="Picture 5" descr="Graphical user interface, text, email&#10;&#10;AI-generated content may be incorrect.">
            <a:extLst>
              <a:ext uri="{FF2B5EF4-FFF2-40B4-BE49-F238E27FC236}">
                <a16:creationId xmlns:a16="http://schemas.microsoft.com/office/drawing/2014/main" id="{AAB77BE1-A45C-70F4-D3E9-60978BA38B90}"/>
              </a:ext>
            </a:extLst>
          </p:cNvPr>
          <p:cNvPicPr>
            <a:picLocks noChangeAspect="1"/>
          </p:cNvPicPr>
          <p:nvPr/>
        </p:nvPicPr>
        <p:blipFill>
          <a:blip r:embed="rId5"/>
          <a:stretch>
            <a:fillRect/>
          </a:stretch>
        </p:blipFill>
        <p:spPr>
          <a:xfrm>
            <a:off x="5953759" y="2848426"/>
            <a:ext cx="6051917" cy="2695516"/>
          </a:xfrm>
          <a:prstGeom prst="rect">
            <a:avLst/>
          </a:prstGeom>
        </p:spPr>
      </p:pic>
      <p:sp>
        <p:nvSpPr>
          <p:cNvPr id="8" name="Rectangle 7">
            <a:extLst>
              <a:ext uri="{FF2B5EF4-FFF2-40B4-BE49-F238E27FC236}">
                <a16:creationId xmlns:a16="http://schemas.microsoft.com/office/drawing/2014/main" id="{36303F3E-15E5-F61D-509C-1621798E43CC}"/>
              </a:ext>
            </a:extLst>
          </p:cNvPr>
          <p:cNvSpPr/>
          <p:nvPr/>
        </p:nvSpPr>
        <p:spPr>
          <a:xfrm>
            <a:off x="7030721" y="3410747"/>
            <a:ext cx="762502" cy="152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QB Inst Appendix A">
            <a:hlinkClick r:id="" action="ppaction://media"/>
            <a:extLst>
              <a:ext uri="{FF2B5EF4-FFF2-40B4-BE49-F238E27FC236}">
                <a16:creationId xmlns:a16="http://schemas.microsoft.com/office/drawing/2014/main" id="{A2BAF6AA-3749-6A09-1789-8865B09E6D1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02645" y="326405"/>
            <a:ext cx="487363" cy="487363"/>
          </a:xfrm>
          <a:prstGeom prst="rect">
            <a:avLst/>
          </a:prstGeom>
        </p:spPr>
      </p:pic>
      <p:sp>
        <p:nvSpPr>
          <p:cNvPr id="3" name="TextBox 2">
            <a:extLst>
              <a:ext uri="{FF2B5EF4-FFF2-40B4-BE49-F238E27FC236}">
                <a16:creationId xmlns:a16="http://schemas.microsoft.com/office/drawing/2014/main" id="{0117A3E3-0EA8-8E00-5F79-818CD3B5238D}"/>
              </a:ext>
            </a:extLst>
          </p:cNvPr>
          <p:cNvSpPr txBox="1"/>
          <p:nvPr/>
        </p:nvSpPr>
        <p:spPr>
          <a:xfrm>
            <a:off x="1435684" y="1063585"/>
            <a:ext cx="7823200" cy="1200329"/>
          </a:xfrm>
          <a:prstGeom prst="rect">
            <a:avLst/>
          </a:prstGeom>
          <a:noFill/>
        </p:spPr>
        <p:txBody>
          <a:bodyPr wrap="square" rtlCol="0">
            <a:spAutoFit/>
          </a:bodyPr>
          <a:lstStyle/>
          <a:p>
            <a:r>
              <a:rPr lang="en-US" sz="2400" dirty="0"/>
              <a:t>The CIB is several pages because it includes screenshots of </a:t>
            </a:r>
            <a:r>
              <a:rPr lang="en-US" sz="2400" b="1" dirty="0"/>
              <a:t>every</a:t>
            </a:r>
            <a:r>
              <a:rPr lang="en-US" sz="2400" dirty="0"/>
              <a:t> screen, </a:t>
            </a:r>
            <a:r>
              <a:rPr lang="en-US" sz="2400" b="1" dirty="0"/>
              <a:t>every</a:t>
            </a:r>
            <a:r>
              <a:rPr lang="en-US" sz="2400" dirty="0"/>
              <a:t> email and detailed instructions for </a:t>
            </a:r>
            <a:r>
              <a:rPr lang="en-US" sz="2400" b="1" dirty="0"/>
              <a:t>every</a:t>
            </a:r>
            <a:r>
              <a:rPr lang="en-US" sz="2400" dirty="0"/>
              <a:t> step in the process.</a:t>
            </a:r>
          </a:p>
        </p:txBody>
      </p:sp>
      <p:sp>
        <p:nvSpPr>
          <p:cNvPr id="5" name="Title 1">
            <a:extLst>
              <a:ext uri="{FF2B5EF4-FFF2-40B4-BE49-F238E27FC236}">
                <a16:creationId xmlns:a16="http://schemas.microsoft.com/office/drawing/2014/main" id="{096BA993-F6FB-1B8D-6EE0-B3EBAC0CE379}"/>
              </a:ext>
            </a:extLst>
          </p:cNvPr>
          <p:cNvSpPr txBox="1">
            <a:spLocks/>
          </p:cNvSpPr>
          <p:nvPr/>
        </p:nvSpPr>
        <p:spPr>
          <a:xfrm>
            <a:off x="4886960" y="203121"/>
            <a:ext cx="920648" cy="487363"/>
          </a:xfrm>
          <a:prstGeom prst="rect">
            <a:avLst/>
          </a:prstGeom>
          <a:ln w="28575">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CIB</a:t>
            </a:r>
          </a:p>
        </p:txBody>
      </p:sp>
      <p:sp>
        <p:nvSpPr>
          <p:cNvPr id="7" name="TextBox 6">
            <a:extLst>
              <a:ext uri="{FF2B5EF4-FFF2-40B4-BE49-F238E27FC236}">
                <a16:creationId xmlns:a16="http://schemas.microsoft.com/office/drawing/2014/main" id="{19A71637-1375-D156-2F33-DF44F4FB95BE}"/>
              </a:ext>
            </a:extLst>
          </p:cNvPr>
          <p:cNvSpPr txBox="1"/>
          <p:nvPr/>
        </p:nvSpPr>
        <p:spPr>
          <a:xfrm>
            <a:off x="335280" y="2785907"/>
            <a:ext cx="5150685" cy="2031325"/>
          </a:xfrm>
          <a:prstGeom prst="rect">
            <a:avLst/>
          </a:prstGeom>
          <a:noFill/>
        </p:spPr>
        <p:txBody>
          <a:bodyPr wrap="square" rtlCol="0">
            <a:spAutoFit/>
          </a:bodyPr>
          <a:lstStyle/>
          <a:p>
            <a:r>
              <a:rPr lang="en-US" sz="2400" dirty="0"/>
              <a:t>As a reminder, this presentation is an overview and does not replace reading the CIB.</a:t>
            </a:r>
          </a:p>
          <a:p>
            <a:endParaRPr lang="en-US" dirty="0"/>
          </a:p>
          <a:p>
            <a:r>
              <a:rPr lang="en-US" sz="3600" dirty="0">
                <a:solidFill>
                  <a:srgbClr val="C00000"/>
                </a:solidFill>
                <a:effectLst>
                  <a:outerShdw blurRad="38100" dist="38100" dir="2700000" algn="tl">
                    <a:srgbClr val="000000">
                      <a:alpha val="43137"/>
                    </a:srgbClr>
                  </a:outerShdw>
                </a:effectLst>
              </a:rPr>
              <a:t>Read the CIB thoroughly!</a:t>
            </a:r>
          </a:p>
        </p:txBody>
      </p:sp>
      <p:pic>
        <p:nvPicPr>
          <p:cNvPr id="10" name="Picture 9">
            <a:extLst>
              <a:ext uri="{FF2B5EF4-FFF2-40B4-BE49-F238E27FC236}">
                <a16:creationId xmlns:a16="http://schemas.microsoft.com/office/drawing/2014/main" id="{98003447-44E8-51E0-AF68-181E708A13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49200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D401A-69C0-BAB6-300B-964154B7F6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50C4A0-A979-3B3E-C384-AF77309217D7}"/>
              </a:ext>
            </a:extLst>
          </p:cNvPr>
          <p:cNvSpPr>
            <a:spLocks noGrp="1"/>
          </p:cNvSpPr>
          <p:nvPr>
            <p:ph type="title"/>
          </p:nvPr>
        </p:nvSpPr>
        <p:spPr>
          <a:xfrm>
            <a:off x="4854671" y="231707"/>
            <a:ext cx="2482658" cy="516470"/>
          </a:xfrm>
          <a:ln w="28575">
            <a:solidFill>
              <a:schemeClr val="tx1"/>
            </a:solidFill>
          </a:ln>
        </p:spPr>
        <p:txBody>
          <a:bodyPr>
            <a:noAutofit/>
          </a:bodyPr>
          <a:lstStyle/>
          <a:p>
            <a:r>
              <a:rPr lang="en-US" sz="3600" b="1" dirty="0">
                <a:solidFill>
                  <a:srgbClr val="FF0000"/>
                </a:solidFill>
              </a:rPr>
              <a:t>WARNING!!</a:t>
            </a:r>
          </a:p>
        </p:txBody>
      </p:sp>
      <p:sp>
        <p:nvSpPr>
          <p:cNvPr id="6" name="TextBox 5">
            <a:extLst>
              <a:ext uri="{FF2B5EF4-FFF2-40B4-BE49-F238E27FC236}">
                <a16:creationId xmlns:a16="http://schemas.microsoft.com/office/drawing/2014/main" id="{7D162D73-C9CE-48F7-5376-EFEE3D7E82F9}"/>
              </a:ext>
            </a:extLst>
          </p:cNvPr>
          <p:cNvSpPr txBox="1"/>
          <p:nvPr/>
        </p:nvSpPr>
        <p:spPr>
          <a:xfrm>
            <a:off x="533400" y="1745726"/>
            <a:ext cx="11125200" cy="4524315"/>
          </a:xfrm>
          <a:prstGeom prst="rect">
            <a:avLst/>
          </a:prstGeom>
          <a:noFill/>
        </p:spPr>
        <p:txBody>
          <a:bodyPr wrap="square">
            <a:spAutoFit/>
          </a:bodyPr>
          <a:lstStyle/>
          <a:p>
            <a:r>
              <a:rPr lang="en-US" sz="2400" dirty="0"/>
              <a:t>All examination materials, including test questions and test items, are the sole property of the North Carolina Code Official Qualification Board and are confidential. No test items or examination content may be copied, reproduced, retained, disclosed, transmitted, or shared during or after the examination.</a:t>
            </a:r>
          </a:p>
          <a:p>
            <a:r>
              <a:rPr lang="en-US" sz="2400" dirty="0"/>
              <a:t> </a:t>
            </a:r>
          </a:p>
          <a:p>
            <a:r>
              <a:rPr lang="en-US" sz="2400" dirty="0"/>
              <a:t>Any examinee who is found or suspected to have harvested, copied, shared, disclosed, or otherwise misappropriated examination content; released confidential examination materials; or engaged in fraudulent or improper testing practices may be reported to the Board for investigation. Such conduct may result in disciplinary action, including denial of an application, suspension or revocation of a license, civil penalties as authorized by law, and referral to appropriate authorities for criminal investigation or prosecution.</a:t>
            </a:r>
          </a:p>
        </p:txBody>
      </p:sp>
      <p:pic>
        <p:nvPicPr>
          <p:cNvPr id="4098" name="Picture 2" descr="Types of OSHA Violations and Their ...">
            <a:extLst>
              <a:ext uri="{FF2B5EF4-FFF2-40B4-BE49-F238E27FC236}">
                <a16:creationId xmlns:a16="http://schemas.microsoft.com/office/drawing/2014/main" id="{8FD40FF8-1642-9656-E8AC-31CF31B2E6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04375" y="231708"/>
            <a:ext cx="1667263" cy="13592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ypes of OSHA Violations and Their ...">
            <a:extLst>
              <a:ext uri="{FF2B5EF4-FFF2-40B4-BE49-F238E27FC236}">
                <a16:creationId xmlns:a16="http://schemas.microsoft.com/office/drawing/2014/main" id="{39D736EB-DC57-CC09-2427-A4B4C8C9E0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362" y="231707"/>
            <a:ext cx="1667263" cy="1359255"/>
          </a:xfrm>
          <a:prstGeom prst="rect">
            <a:avLst/>
          </a:prstGeom>
          <a:noFill/>
          <a:extLst>
            <a:ext uri="{909E8E84-426E-40DD-AFC4-6F175D3DCCD1}">
              <a14:hiddenFill xmlns:a14="http://schemas.microsoft.com/office/drawing/2010/main">
                <a:solidFill>
                  <a:srgbClr val="FFFFFF"/>
                </a:solidFill>
              </a14:hiddenFill>
            </a:ext>
          </a:extLst>
        </p:spPr>
      </p:pic>
      <p:pic>
        <p:nvPicPr>
          <p:cNvPr id="5" name="COQB Inst Legal">
            <a:hlinkClick r:id="" action="ppaction://media"/>
            <a:extLst>
              <a:ext uri="{FF2B5EF4-FFF2-40B4-BE49-F238E27FC236}">
                <a16:creationId xmlns:a16="http://schemas.microsoft.com/office/drawing/2014/main" id="{8F311B05-B292-D5E8-9FCD-8D8ADCA213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14918" y="260814"/>
            <a:ext cx="487363" cy="487363"/>
          </a:xfrm>
          <a:prstGeom prst="rect">
            <a:avLst/>
          </a:prstGeom>
        </p:spPr>
      </p:pic>
      <p:pic>
        <p:nvPicPr>
          <p:cNvPr id="7" name="Picture 6">
            <a:extLst>
              <a:ext uri="{FF2B5EF4-FFF2-40B4-BE49-F238E27FC236}">
                <a16:creationId xmlns:a16="http://schemas.microsoft.com/office/drawing/2014/main" id="{ACAC2D11-F10A-40B6-37CB-EBF62F10060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194661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5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FA032-F4FC-FD94-FE78-937F9B6C2B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300329-2A85-07E2-BE79-92F8CE98F571}"/>
              </a:ext>
            </a:extLst>
          </p:cNvPr>
          <p:cNvSpPr>
            <a:spLocks noGrp="1"/>
          </p:cNvSpPr>
          <p:nvPr>
            <p:ph type="title"/>
          </p:nvPr>
        </p:nvSpPr>
        <p:spPr>
          <a:xfrm>
            <a:off x="4352545" y="265881"/>
            <a:ext cx="3149106" cy="516470"/>
          </a:xfrm>
          <a:ln w="28575">
            <a:solidFill>
              <a:schemeClr val="tx1"/>
            </a:solidFill>
          </a:ln>
        </p:spPr>
        <p:txBody>
          <a:bodyPr>
            <a:normAutofit fontScale="90000"/>
          </a:bodyPr>
          <a:lstStyle/>
          <a:p>
            <a:r>
              <a:rPr lang="en-US" sz="3600" b="1" dirty="0"/>
              <a:t>COQB SUPPORT</a:t>
            </a:r>
          </a:p>
        </p:txBody>
      </p:sp>
      <p:sp>
        <p:nvSpPr>
          <p:cNvPr id="5" name="TextBox 4">
            <a:extLst>
              <a:ext uri="{FF2B5EF4-FFF2-40B4-BE49-F238E27FC236}">
                <a16:creationId xmlns:a16="http://schemas.microsoft.com/office/drawing/2014/main" id="{E6C8B6E3-F41B-37A7-760D-D946C21F3541}"/>
              </a:ext>
            </a:extLst>
          </p:cNvPr>
          <p:cNvSpPr txBox="1"/>
          <p:nvPr/>
        </p:nvSpPr>
        <p:spPr>
          <a:xfrm>
            <a:off x="788504" y="858742"/>
            <a:ext cx="10614992" cy="4247317"/>
          </a:xfrm>
          <a:prstGeom prst="rect">
            <a:avLst/>
          </a:prstGeom>
          <a:noFill/>
        </p:spPr>
        <p:txBody>
          <a:bodyPr wrap="square">
            <a:spAutoFit/>
          </a:bodyPr>
          <a:lstStyle/>
          <a:p>
            <a:endParaRPr lang="en-US" b="1" dirty="0"/>
          </a:p>
          <a:p>
            <a:r>
              <a:rPr lang="en-US" b="1" dirty="0"/>
              <a:t> </a:t>
            </a:r>
            <a:r>
              <a:rPr lang="en-US" b="1" i="1" u="sng" dirty="0"/>
              <a:t>Applications &amp; Eligibilities</a:t>
            </a:r>
            <a:endParaRPr lang="en-US" dirty="0"/>
          </a:p>
          <a:p>
            <a:r>
              <a:rPr lang="en-US" dirty="0"/>
              <a:t>Terri Tart, </a:t>
            </a:r>
            <a:r>
              <a:rPr lang="en-US" dirty="0">
                <a:hlinkClick r:id="rId5"/>
              </a:rPr>
              <a:t>terri.tart@ncdoi.gov</a:t>
            </a:r>
            <a:endParaRPr lang="en-US" dirty="0"/>
          </a:p>
          <a:p>
            <a:r>
              <a:rPr lang="en-US" dirty="0"/>
              <a:t>Renita Denton, </a:t>
            </a:r>
            <a:r>
              <a:rPr lang="en-US" dirty="0">
                <a:hlinkClick r:id="rId6"/>
              </a:rPr>
              <a:t>renita.denton@ncdoi.gov</a:t>
            </a:r>
            <a:endParaRPr lang="en-US" dirty="0"/>
          </a:p>
          <a:p>
            <a:endParaRPr lang="en-US" dirty="0"/>
          </a:p>
          <a:p>
            <a:r>
              <a:rPr lang="en-US" b="1" i="1" u="sng" dirty="0"/>
              <a:t>Board Courses</a:t>
            </a:r>
          </a:p>
          <a:p>
            <a:r>
              <a:rPr lang="en-US" dirty="0"/>
              <a:t>Jennifer Hollyfield, </a:t>
            </a:r>
            <a:r>
              <a:rPr lang="en-US" dirty="0">
                <a:hlinkClick r:id="rId7"/>
              </a:rPr>
              <a:t>Jennifer.Hollyfield@ncdoi.gov</a:t>
            </a:r>
            <a:endParaRPr lang="en-US" dirty="0"/>
          </a:p>
          <a:p>
            <a:endParaRPr lang="en-US" sz="1200" b="1" i="1" dirty="0"/>
          </a:p>
          <a:p>
            <a:r>
              <a:rPr lang="en-US" dirty="0"/>
              <a:t> </a:t>
            </a:r>
            <a:endParaRPr lang="en-US" sz="1200" dirty="0"/>
          </a:p>
          <a:p>
            <a:endParaRPr lang="en-US" b="1" dirty="0">
              <a:solidFill>
                <a:schemeClr val="accent2"/>
              </a:solidFill>
              <a:latin typeface="Arial" panose="020B0604020202020204" pitchFamily="34" charset="0"/>
              <a:cs typeface="Arial" panose="020B0604020202020204" pitchFamily="34" charset="0"/>
            </a:endParaRPr>
          </a:p>
          <a:p>
            <a:pPr algn="ctr"/>
            <a:endParaRPr lang="en-US" sz="2400" b="1" dirty="0">
              <a:solidFill>
                <a:schemeClr val="accent2"/>
              </a:solidFill>
              <a:latin typeface="Arial" panose="020B0604020202020204" pitchFamily="34" charset="0"/>
              <a:cs typeface="Arial" panose="020B0604020202020204" pitchFamily="34" charset="0"/>
            </a:endParaRPr>
          </a:p>
          <a:p>
            <a:pPr algn="ctr"/>
            <a:r>
              <a:rPr lang="en-US" sz="2400" b="1" dirty="0">
                <a:solidFill>
                  <a:schemeClr val="accent2"/>
                </a:solidFill>
                <a:latin typeface="Arial" panose="020B0604020202020204" pitchFamily="34" charset="0"/>
                <a:cs typeface="Arial" panose="020B0604020202020204" pitchFamily="34" charset="0"/>
              </a:rPr>
              <a:t> Who To Email</a:t>
            </a:r>
          </a:p>
          <a:p>
            <a:endParaRPr lang="en-US" b="1" i="1" u="sng" dirty="0"/>
          </a:p>
          <a:p>
            <a:endParaRPr lang="en-US" dirty="0"/>
          </a:p>
          <a:p>
            <a:endParaRPr lang="en-US" sz="1200" dirty="0"/>
          </a:p>
        </p:txBody>
      </p:sp>
      <p:pic>
        <p:nvPicPr>
          <p:cNvPr id="2050" name="Picture 2" descr="Support | Cohesive Technologies">
            <a:extLst>
              <a:ext uri="{FF2B5EF4-FFF2-40B4-BE49-F238E27FC236}">
                <a16:creationId xmlns:a16="http://schemas.microsoft.com/office/drawing/2014/main" id="{D55374DE-DD44-1047-F404-28C40779C7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97598" y="984735"/>
            <a:ext cx="3954024" cy="22068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FDB3A1E-8DDE-183E-0B92-35216E8B6DC8}"/>
              </a:ext>
            </a:extLst>
          </p:cNvPr>
          <p:cNvSpPr txBox="1"/>
          <p:nvPr/>
        </p:nvSpPr>
        <p:spPr>
          <a:xfrm>
            <a:off x="6908847" y="4505894"/>
            <a:ext cx="4353768" cy="1200329"/>
          </a:xfrm>
          <a:prstGeom prst="rect">
            <a:avLst/>
          </a:prstGeom>
          <a:noFill/>
          <a:ln w="38100">
            <a:solidFill>
              <a:schemeClr val="accent2"/>
            </a:solidFill>
          </a:ln>
        </p:spPr>
        <p:txBody>
          <a:bodyPr wrap="square" rtlCol="0">
            <a:spAutoFit/>
          </a:bodyPr>
          <a:lstStyle/>
          <a:p>
            <a:r>
              <a:rPr lang="en-US" b="1" u="sng" dirty="0">
                <a:solidFill>
                  <a:schemeClr val="tx2">
                    <a:lumMod val="50000"/>
                    <a:lumOff val="50000"/>
                  </a:schemeClr>
                </a:solidFill>
                <a:hlinkClick r:id="rId9">
                  <a:extLst>
                    <a:ext uri="{A12FA001-AC4F-418D-AE19-62706E023703}">
                      <ahyp:hlinkClr xmlns:ahyp="http://schemas.microsoft.com/office/drawing/2018/hyperlinkcolor" val="tx"/>
                    </a:ext>
                  </a:extLst>
                </a:hlinkClick>
              </a:rPr>
              <a:t>osfm.quest@ncdoi.gov</a:t>
            </a:r>
            <a:endParaRPr lang="en-US" b="1" u="sng" dirty="0">
              <a:solidFill>
                <a:schemeClr val="tx2">
                  <a:lumMod val="50000"/>
                  <a:lumOff val="50000"/>
                </a:schemeClr>
              </a:solidFill>
            </a:endParaRPr>
          </a:p>
          <a:p>
            <a:pPr marL="342900" indent="-342900">
              <a:buFont typeface="+mj-lt"/>
              <a:buAutoNum type="alphaUcPeriod"/>
            </a:pPr>
            <a:r>
              <a:rPr lang="en-US" i="1" dirty="0"/>
              <a:t>Test Accommodation(s)</a:t>
            </a:r>
          </a:p>
          <a:p>
            <a:pPr marL="342900" indent="-342900">
              <a:buFont typeface="+mj-lt"/>
              <a:buAutoNum type="alphaUcPeriod"/>
            </a:pPr>
            <a:r>
              <a:rPr lang="en-US" i="1" dirty="0"/>
              <a:t>Refunds</a:t>
            </a:r>
          </a:p>
          <a:p>
            <a:pPr marL="342900" indent="-342900">
              <a:buFont typeface="+mj-lt"/>
              <a:buAutoNum type="alphaUcPeriod"/>
            </a:pPr>
            <a:r>
              <a:rPr lang="en-US" i="1" dirty="0"/>
              <a:t>Unresolved testing issues</a:t>
            </a:r>
          </a:p>
        </p:txBody>
      </p:sp>
      <p:sp>
        <p:nvSpPr>
          <p:cNvPr id="4" name="TextBox 3">
            <a:extLst>
              <a:ext uri="{FF2B5EF4-FFF2-40B4-BE49-F238E27FC236}">
                <a16:creationId xmlns:a16="http://schemas.microsoft.com/office/drawing/2014/main" id="{7769835F-DE80-40F3-9089-F07587C9B8EA}"/>
              </a:ext>
            </a:extLst>
          </p:cNvPr>
          <p:cNvSpPr txBox="1"/>
          <p:nvPr/>
        </p:nvSpPr>
        <p:spPr>
          <a:xfrm>
            <a:off x="929387" y="4487818"/>
            <a:ext cx="4353768" cy="1754326"/>
          </a:xfrm>
          <a:prstGeom prst="rect">
            <a:avLst/>
          </a:prstGeom>
          <a:noFill/>
          <a:ln w="38100">
            <a:solidFill>
              <a:schemeClr val="accent2"/>
            </a:solidFill>
          </a:ln>
        </p:spPr>
        <p:txBody>
          <a:bodyPr wrap="square" rtlCol="0">
            <a:spAutoFit/>
          </a:bodyPr>
          <a:lstStyle/>
          <a:p>
            <a:r>
              <a:rPr lang="en-US" b="1" u="sng" dirty="0">
                <a:solidFill>
                  <a:schemeClr val="tx2">
                    <a:lumMod val="50000"/>
                    <a:lumOff val="50000"/>
                  </a:schemeClr>
                </a:solidFill>
                <a:hlinkClick r:id="rId10">
                  <a:extLst>
                    <a:ext uri="{A12FA001-AC4F-418D-AE19-62706E023703}">
                      <ahyp:hlinkClr xmlns:ahyp="http://schemas.microsoft.com/office/drawing/2018/hyperlinkcolor" val="tx"/>
                    </a:ext>
                  </a:extLst>
                </a:hlinkClick>
              </a:rPr>
              <a:t>osfmexamsupport@questionmark.com</a:t>
            </a:r>
            <a:endParaRPr lang="en-US" b="1" u="sng" dirty="0">
              <a:solidFill>
                <a:schemeClr val="tx2">
                  <a:lumMod val="50000"/>
                  <a:lumOff val="50000"/>
                </a:schemeClr>
              </a:solidFill>
            </a:endParaRPr>
          </a:p>
          <a:p>
            <a:pPr marL="342900" lvl="0" indent="-342900">
              <a:buFont typeface="+mj-lt"/>
              <a:buAutoNum type="alphaUcPeriod"/>
            </a:pPr>
            <a:r>
              <a:rPr lang="en-US" i="1" dirty="0"/>
              <a:t>Charged or paid twice</a:t>
            </a:r>
          </a:p>
          <a:p>
            <a:pPr marL="342900" indent="-342900">
              <a:buFont typeface="+mj-lt"/>
              <a:buAutoNum type="alphaUcPeriod"/>
            </a:pPr>
            <a:r>
              <a:rPr lang="en-US" i="1" dirty="0"/>
              <a:t>Purchasing</a:t>
            </a:r>
          </a:p>
          <a:p>
            <a:pPr marL="342900" indent="-342900">
              <a:buFont typeface="+mj-lt"/>
              <a:buAutoNum type="alphaUcPeriod"/>
            </a:pPr>
            <a:r>
              <a:rPr lang="en-US" i="1" dirty="0"/>
              <a:t>Scheduling</a:t>
            </a:r>
          </a:p>
          <a:p>
            <a:pPr marL="342900" indent="-342900">
              <a:buFont typeface="+mj-lt"/>
              <a:buAutoNum type="alphaUcPeriod"/>
            </a:pPr>
            <a:r>
              <a:rPr lang="en-US" i="1" dirty="0"/>
              <a:t>Rescheduling</a:t>
            </a:r>
            <a:endParaRPr lang="en-US" dirty="0"/>
          </a:p>
          <a:p>
            <a:pPr marL="342900" indent="-342900">
              <a:buFont typeface="+mj-lt"/>
              <a:buAutoNum type="alphaUcPeriod"/>
            </a:pPr>
            <a:r>
              <a:rPr lang="en-US" i="1" dirty="0"/>
              <a:t>Technical Issues</a:t>
            </a:r>
          </a:p>
        </p:txBody>
      </p:sp>
      <p:pic>
        <p:nvPicPr>
          <p:cNvPr id="7" name="COQB Inst Contact Info">
            <a:hlinkClick r:id="" action="ppaction://media"/>
            <a:extLst>
              <a:ext uri="{FF2B5EF4-FFF2-40B4-BE49-F238E27FC236}">
                <a16:creationId xmlns:a16="http://schemas.microsoft.com/office/drawing/2014/main" id="{1CB587F3-D7D2-6CE5-7FB7-0E5BBADEF42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262613" y="265881"/>
            <a:ext cx="487363" cy="487363"/>
          </a:xfrm>
          <a:prstGeom prst="rect">
            <a:avLst/>
          </a:prstGeom>
        </p:spPr>
      </p:pic>
      <p:pic>
        <p:nvPicPr>
          <p:cNvPr id="8" name="Picture 7">
            <a:extLst>
              <a:ext uri="{FF2B5EF4-FFF2-40B4-BE49-F238E27FC236}">
                <a16:creationId xmlns:a16="http://schemas.microsoft.com/office/drawing/2014/main" id="{C3F97CA5-E171-AB4C-D08C-15E4FD8E4A1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62971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email&#10;&#10;AI-generated content may be incorrect.">
            <a:extLst>
              <a:ext uri="{FF2B5EF4-FFF2-40B4-BE49-F238E27FC236}">
                <a16:creationId xmlns:a16="http://schemas.microsoft.com/office/drawing/2014/main" id="{2CBECF4B-0056-B688-8AC4-48FEB163AF6D}"/>
              </a:ext>
            </a:extLst>
          </p:cNvPr>
          <p:cNvPicPr>
            <a:picLocks noChangeAspect="1"/>
          </p:cNvPicPr>
          <p:nvPr/>
        </p:nvPicPr>
        <p:blipFill>
          <a:blip r:embed="rId5"/>
          <a:stretch>
            <a:fillRect/>
          </a:stretch>
        </p:blipFill>
        <p:spPr>
          <a:xfrm>
            <a:off x="4132142" y="2506249"/>
            <a:ext cx="7986620" cy="3557231"/>
          </a:xfrm>
          <a:prstGeom prst="rect">
            <a:avLst/>
          </a:prstGeom>
        </p:spPr>
      </p:pic>
      <p:sp>
        <p:nvSpPr>
          <p:cNvPr id="2" name="Title 1">
            <a:extLst>
              <a:ext uri="{FF2B5EF4-FFF2-40B4-BE49-F238E27FC236}">
                <a16:creationId xmlns:a16="http://schemas.microsoft.com/office/drawing/2014/main" id="{0294C680-6A3A-BF32-D467-D6E805DFC9E3}"/>
              </a:ext>
            </a:extLst>
          </p:cNvPr>
          <p:cNvSpPr>
            <a:spLocks noGrp="1"/>
          </p:cNvSpPr>
          <p:nvPr>
            <p:ph type="title"/>
          </p:nvPr>
        </p:nvSpPr>
        <p:spPr>
          <a:xfrm>
            <a:off x="4619269" y="152236"/>
            <a:ext cx="2953462" cy="484665"/>
          </a:xfrm>
          <a:ln w="28575">
            <a:solidFill>
              <a:schemeClr val="tx1"/>
            </a:solidFill>
          </a:ln>
        </p:spPr>
        <p:txBody>
          <a:bodyPr>
            <a:noAutofit/>
          </a:bodyPr>
          <a:lstStyle/>
          <a:p>
            <a:r>
              <a:rPr lang="en-US" sz="3600" b="1" dirty="0"/>
              <a:t>TEST BLOCKS</a:t>
            </a:r>
          </a:p>
        </p:txBody>
      </p:sp>
      <p:sp>
        <p:nvSpPr>
          <p:cNvPr id="5" name="TextBox 4">
            <a:extLst>
              <a:ext uri="{FF2B5EF4-FFF2-40B4-BE49-F238E27FC236}">
                <a16:creationId xmlns:a16="http://schemas.microsoft.com/office/drawing/2014/main" id="{2A1F0960-83EA-CE6A-E8D1-180345BFA55B}"/>
              </a:ext>
            </a:extLst>
          </p:cNvPr>
          <p:cNvSpPr txBox="1"/>
          <p:nvPr/>
        </p:nvSpPr>
        <p:spPr>
          <a:xfrm>
            <a:off x="108644" y="662301"/>
            <a:ext cx="3884236" cy="1900777"/>
          </a:xfrm>
          <a:prstGeom prst="rect">
            <a:avLst/>
          </a:prstGeom>
          <a:noFill/>
          <a:ln w="28575">
            <a:solidFill>
              <a:schemeClr val="accent4">
                <a:lumMod val="75000"/>
              </a:schemeClr>
            </a:solidFill>
          </a:ln>
        </p:spPr>
        <p:txBody>
          <a:bodyPr wrap="square">
            <a:spAutoFit/>
          </a:bodyPr>
          <a:lstStyle/>
          <a:p>
            <a:pPr>
              <a:lnSpc>
                <a:spcPct val="150000"/>
              </a:lnSpc>
            </a:pPr>
            <a:r>
              <a:rPr lang="en-US" sz="1600" dirty="0">
                <a:latin typeface="Calibri" panose="020F0502020204030204" pitchFamily="34" charset="0"/>
                <a:ea typeface="Calibri" panose="020F0502020204030204" pitchFamily="34" charset="0"/>
                <a:cs typeface="Calibri" panose="020F0502020204030204" pitchFamily="34" charset="0"/>
              </a:rPr>
              <a:t>1.  General Information</a:t>
            </a:r>
          </a:p>
          <a:p>
            <a:pPr>
              <a:lnSpc>
                <a:spcPct val="150000"/>
              </a:lnSpc>
            </a:pPr>
            <a:r>
              <a:rPr lang="en-US" sz="1600" dirty="0">
                <a:latin typeface="Calibri" panose="020F0502020204030204" pitchFamily="34" charset="0"/>
                <a:ea typeface="Calibri" panose="020F0502020204030204" pitchFamily="34" charset="0"/>
                <a:cs typeface="Calibri" panose="020F0502020204030204" pitchFamily="34" charset="0"/>
              </a:rPr>
              <a:t>2.  Specific to the trade and level</a:t>
            </a:r>
          </a:p>
          <a:p>
            <a:pPr>
              <a:lnSpc>
                <a:spcPct val="150000"/>
              </a:lnSpc>
            </a:pPr>
            <a:r>
              <a:rPr lang="en-US" sz="1600" dirty="0">
                <a:latin typeface="Calibri" panose="020F0502020204030204" pitchFamily="34" charset="0"/>
                <a:ea typeface="Calibri" panose="020F0502020204030204" pitchFamily="34" charset="0"/>
                <a:cs typeface="Calibri" panose="020F0502020204030204" pitchFamily="34" charset="0"/>
              </a:rPr>
              <a:t>3.  Each test is ordered by Code</a:t>
            </a:r>
          </a:p>
          <a:p>
            <a:pPr>
              <a:lnSpc>
                <a:spcPct val="150000"/>
              </a:lnSpc>
            </a:pPr>
            <a:r>
              <a:rPr lang="en-US" sz="1600" dirty="0">
                <a:latin typeface="Calibri" panose="020F0502020204030204" pitchFamily="34" charset="0"/>
                <a:ea typeface="Calibri" panose="020F0502020204030204" pitchFamily="34" charset="0"/>
                <a:cs typeface="Calibri" panose="020F0502020204030204" pitchFamily="34" charset="0"/>
              </a:rPr>
              <a:t>4.  Divided into blocks by specific chapter</a:t>
            </a:r>
          </a:p>
          <a:p>
            <a:pPr>
              <a:lnSpc>
                <a:spcPct val="150000"/>
              </a:lnSpc>
            </a:pPr>
            <a:r>
              <a:rPr lang="en-US" sz="1600" dirty="0">
                <a:latin typeface="Calibri" panose="020F0502020204030204" pitchFamily="34" charset="0"/>
                <a:ea typeface="Calibri" panose="020F0502020204030204" pitchFamily="34" charset="0"/>
                <a:cs typeface="Calibri" panose="020F0502020204030204" pitchFamily="34" charset="0"/>
              </a:rPr>
              <a:t>See section “X Test Content Outlines”</a:t>
            </a:r>
          </a:p>
        </p:txBody>
      </p:sp>
      <p:sp>
        <p:nvSpPr>
          <p:cNvPr id="4" name="Rectangle 3">
            <a:extLst>
              <a:ext uri="{FF2B5EF4-FFF2-40B4-BE49-F238E27FC236}">
                <a16:creationId xmlns:a16="http://schemas.microsoft.com/office/drawing/2014/main" id="{CBC1C246-C33F-A5A1-EF1A-EF5881677A8A}"/>
              </a:ext>
            </a:extLst>
          </p:cNvPr>
          <p:cNvSpPr/>
          <p:nvPr/>
        </p:nvSpPr>
        <p:spPr>
          <a:xfrm rot="20222117">
            <a:off x="691070" y="4276990"/>
            <a:ext cx="2337430" cy="830997"/>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400" b="1" dirty="0">
                <a:ln/>
                <a:solidFill>
                  <a:schemeClr val="accent4"/>
                </a:solidFill>
              </a:rPr>
              <a:t>First Block General Info</a:t>
            </a:r>
            <a:endParaRPr lang="en-US" sz="2400" b="1" cap="none" spc="0" dirty="0">
              <a:ln/>
              <a:solidFill>
                <a:schemeClr val="accent4"/>
              </a:solidFill>
              <a:effectLst/>
            </a:endParaRPr>
          </a:p>
        </p:txBody>
      </p:sp>
      <p:sp>
        <p:nvSpPr>
          <p:cNvPr id="9" name="Star: 5 Points 8">
            <a:extLst>
              <a:ext uri="{FF2B5EF4-FFF2-40B4-BE49-F238E27FC236}">
                <a16:creationId xmlns:a16="http://schemas.microsoft.com/office/drawing/2014/main" id="{17AE73CE-D0FE-197D-B469-4212D8F9A7B4}"/>
              </a:ext>
            </a:extLst>
          </p:cNvPr>
          <p:cNvSpPr/>
          <p:nvPr/>
        </p:nvSpPr>
        <p:spPr>
          <a:xfrm>
            <a:off x="9836345" y="5218729"/>
            <a:ext cx="468742" cy="464819"/>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65E0470-20F3-9129-928B-03C9D775EA59}"/>
              </a:ext>
            </a:extLst>
          </p:cNvPr>
          <p:cNvSpPr txBox="1"/>
          <p:nvPr/>
        </p:nvSpPr>
        <p:spPr>
          <a:xfrm>
            <a:off x="4298129" y="868855"/>
            <a:ext cx="6124338" cy="1569660"/>
          </a:xfrm>
          <a:prstGeom prst="rect">
            <a:avLst/>
          </a:prstGeom>
          <a:noFill/>
        </p:spPr>
        <p:txBody>
          <a:bodyPr wrap="square" rtlCol="0">
            <a:spAutoFit/>
          </a:bodyPr>
          <a:lstStyle/>
          <a:p>
            <a:r>
              <a:rPr lang="en-US" sz="1600" dirty="0">
                <a:latin typeface="Calibri" panose="020F0502020204030204" pitchFamily="34" charset="0"/>
                <a:ea typeface="Calibri" panose="020F0502020204030204" pitchFamily="34" charset="0"/>
                <a:cs typeface="Calibri" panose="020F0502020204030204" pitchFamily="34" charset="0"/>
              </a:rPr>
              <a:t>Submit Your Answers Button will advance to the next block.</a:t>
            </a:r>
          </a:p>
          <a:p>
            <a:endParaRPr lang="en-US" sz="1600" dirty="0">
              <a:latin typeface="Calibri" panose="020F0502020204030204" pitchFamily="34" charset="0"/>
              <a:ea typeface="Calibri" panose="020F0502020204030204" pitchFamily="34" charset="0"/>
              <a:cs typeface="Calibri" panose="020F0502020204030204" pitchFamily="34" charset="0"/>
            </a:endParaRPr>
          </a:p>
          <a:p>
            <a:r>
              <a:rPr lang="en-US" sz="1600" b="1" dirty="0">
                <a:solidFill>
                  <a:srgbClr val="FF0000"/>
                </a:solidFill>
                <a:latin typeface="Calibri" panose="020F0502020204030204" pitchFamily="34" charset="0"/>
                <a:ea typeface="Calibri" panose="020F0502020204030204" pitchFamily="34" charset="0"/>
                <a:cs typeface="Calibri" panose="020F0502020204030204" pitchFamily="34" charset="0"/>
              </a:rPr>
              <a:t>NOTE: </a:t>
            </a:r>
            <a:r>
              <a:rPr lang="en-US" sz="1600" dirty="0">
                <a:latin typeface="Calibri" panose="020F0502020204030204" pitchFamily="34" charset="0"/>
                <a:ea typeface="Calibri" panose="020F0502020204030204" pitchFamily="34" charset="0"/>
                <a:cs typeface="Calibri" panose="020F0502020204030204" pitchFamily="34" charset="0"/>
              </a:rPr>
              <a:t>All test items must be answered before moving to another block. </a:t>
            </a:r>
          </a:p>
          <a:p>
            <a:endParaRPr lang="en-US" sz="1600" dirty="0">
              <a:latin typeface="Calibri" panose="020F0502020204030204" pitchFamily="34" charset="0"/>
              <a:ea typeface="Calibri" panose="020F0502020204030204" pitchFamily="34" charset="0"/>
              <a:cs typeface="Calibri" panose="020F0502020204030204" pitchFamily="34" charset="0"/>
            </a:endParaRPr>
          </a:p>
          <a:p>
            <a:r>
              <a:rPr lang="en-US" sz="1600" dirty="0">
                <a:latin typeface="Calibri" panose="020F0502020204030204" pitchFamily="34" charset="0"/>
                <a:ea typeface="Calibri" panose="020F0502020204030204" pitchFamily="34" charset="0"/>
                <a:cs typeface="Calibri" panose="020F0502020204030204" pitchFamily="34" charset="0"/>
              </a:rPr>
              <a:t>Once you click the Submit Your Answers Button, you cannot return to previously answered test items or blocks.</a:t>
            </a:r>
          </a:p>
        </p:txBody>
      </p:sp>
      <p:sp>
        <p:nvSpPr>
          <p:cNvPr id="11" name="Rectangle 10">
            <a:extLst>
              <a:ext uri="{FF2B5EF4-FFF2-40B4-BE49-F238E27FC236}">
                <a16:creationId xmlns:a16="http://schemas.microsoft.com/office/drawing/2014/main" id="{18B4BD38-45E8-5660-5984-ECC63D772FA0}"/>
              </a:ext>
            </a:extLst>
          </p:cNvPr>
          <p:cNvSpPr/>
          <p:nvPr/>
        </p:nvSpPr>
        <p:spPr>
          <a:xfrm>
            <a:off x="5734447" y="3782651"/>
            <a:ext cx="723106" cy="2508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QB Inst Test Blocks">
            <a:hlinkClick r:id="" action="ppaction://media"/>
            <a:extLst>
              <a:ext uri="{FF2B5EF4-FFF2-40B4-BE49-F238E27FC236}">
                <a16:creationId xmlns:a16="http://schemas.microsoft.com/office/drawing/2014/main" id="{B3E357A4-70E0-DBC8-275A-B1FB7AC0DD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165" y="218276"/>
            <a:ext cx="487363" cy="487363"/>
          </a:xfrm>
          <a:prstGeom prst="rect">
            <a:avLst/>
          </a:prstGeom>
        </p:spPr>
      </p:pic>
      <p:sp>
        <p:nvSpPr>
          <p:cNvPr id="6" name="Lightning Bolt 5">
            <a:extLst>
              <a:ext uri="{FF2B5EF4-FFF2-40B4-BE49-F238E27FC236}">
                <a16:creationId xmlns:a16="http://schemas.microsoft.com/office/drawing/2014/main" id="{D5869136-27BD-8B12-B63A-2FD96510CA2B}"/>
              </a:ext>
            </a:extLst>
          </p:cNvPr>
          <p:cNvSpPr/>
          <p:nvPr/>
        </p:nvSpPr>
        <p:spPr>
          <a:xfrm>
            <a:off x="482321" y="3175279"/>
            <a:ext cx="753626" cy="858241"/>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DDFBCAE-0F7C-DF8D-946E-0447FBDB510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20816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3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 email&#10;&#10;AI-generated content may be incorrect.">
            <a:extLst>
              <a:ext uri="{FF2B5EF4-FFF2-40B4-BE49-F238E27FC236}">
                <a16:creationId xmlns:a16="http://schemas.microsoft.com/office/drawing/2014/main" id="{1174D5E9-4213-EFD3-21FE-1F8F07DE8262}"/>
              </a:ext>
            </a:extLst>
          </p:cNvPr>
          <p:cNvPicPr>
            <a:picLocks noChangeAspect="1"/>
          </p:cNvPicPr>
          <p:nvPr/>
        </p:nvPicPr>
        <p:blipFill>
          <a:blip r:embed="rId5"/>
          <a:stretch>
            <a:fillRect/>
          </a:stretch>
        </p:blipFill>
        <p:spPr>
          <a:xfrm>
            <a:off x="3447576" y="1211134"/>
            <a:ext cx="8618685" cy="3838752"/>
          </a:xfrm>
          <a:prstGeom prst="rect">
            <a:avLst/>
          </a:prstGeom>
        </p:spPr>
      </p:pic>
      <p:sp>
        <p:nvSpPr>
          <p:cNvPr id="3" name="Title 1">
            <a:extLst>
              <a:ext uri="{FF2B5EF4-FFF2-40B4-BE49-F238E27FC236}">
                <a16:creationId xmlns:a16="http://schemas.microsoft.com/office/drawing/2014/main" id="{6ECC3242-E916-EDAD-191C-823EE747A00D}"/>
              </a:ext>
            </a:extLst>
          </p:cNvPr>
          <p:cNvSpPr txBox="1">
            <a:spLocks/>
          </p:cNvSpPr>
          <p:nvPr/>
        </p:nvSpPr>
        <p:spPr>
          <a:xfrm>
            <a:off x="4310095" y="279237"/>
            <a:ext cx="3164554" cy="484665"/>
          </a:xfrm>
          <a:prstGeom prst="rect">
            <a:avLst/>
          </a:prstGeom>
          <a:ln w="28575">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Test Navigation</a:t>
            </a:r>
          </a:p>
        </p:txBody>
      </p:sp>
      <p:pic>
        <p:nvPicPr>
          <p:cNvPr id="15" name="Graphic 14" descr="Badge 1 with solid fill">
            <a:extLst>
              <a:ext uri="{FF2B5EF4-FFF2-40B4-BE49-F238E27FC236}">
                <a16:creationId xmlns:a16="http://schemas.microsoft.com/office/drawing/2014/main" id="{5017620F-F62C-4FF7-D046-03F8E8F0B75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88232" y="4157838"/>
            <a:ext cx="533400" cy="533400"/>
          </a:xfrm>
          <a:prstGeom prst="rect">
            <a:avLst/>
          </a:prstGeom>
        </p:spPr>
      </p:pic>
      <p:pic>
        <p:nvPicPr>
          <p:cNvPr id="16" name="Graphic 15" descr="Badge 1 with solid fill">
            <a:extLst>
              <a:ext uri="{FF2B5EF4-FFF2-40B4-BE49-F238E27FC236}">
                <a16:creationId xmlns:a16="http://schemas.microsoft.com/office/drawing/2014/main" id="{C44F4480-6F19-7B18-5CE1-0B7C5FC9091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7268" y="1811362"/>
            <a:ext cx="533400" cy="533400"/>
          </a:xfrm>
          <a:prstGeom prst="rect">
            <a:avLst/>
          </a:prstGeom>
        </p:spPr>
      </p:pic>
      <p:sp>
        <p:nvSpPr>
          <p:cNvPr id="17" name="TextBox 16">
            <a:extLst>
              <a:ext uri="{FF2B5EF4-FFF2-40B4-BE49-F238E27FC236}">
                <a16:creationId xmlns:a16="http://schemas.microsoft.com/office/drawing/2014/main" id="{14A1AA66-8F92-D013-1C27-9DDC1DF4A846}"/>
              </a:ext>
            </a:extLst>
          </p:cNvPr>
          <p:cNvSpPr txBox="1"/>
          <p:nvPr/>
        </p:nvSpPr>
        <p:spPr>
          <a:xfrm>
            <a:off x="916944" y="1883329"/>
            <a:ext cx="2404348" cy="646331"/>
          </a:xfrm>
          <a:prstGeom prst="rect">
            <a:avLst/>
          </a:prstGeom>
          <a:noFill/>
        </p:spPr>
        <p:txBody>
          <a:bodyPr wrap="square" rtlCol="0">
            <a:spAutoFit/>
          </a:bodyPr>
          <a:lstStyle/>
          <a:p>
            <a:r>
              <a:rPr lang="en-US" b="1" cap="all" dirty="0">
                <a:solidFill>
                  <a:schemeClr val="accent1">
                    <a:lumMod val="60000"/>
                    <a:lumOff val="40000"/>
                  </a:schemeClr>
                </a:solidFill>
                <a:latin typeface="Arial" panose="020B0604020202020204" pitchFamily="34" charset="0"/>
                <a:cs typeface="Arial" panose="020B0604020202020204" pitchFamily="34" charset="0"/>
              </a:rPr>
              <a:t>Next</a:t>
            </a:r>
            <a:r>
              <a:rPr lang="en-US" dirty="0">
                <a:solidFill>
                  <a:prstClr val="black"/>
                </a:solidFill>
                <a:latin typeface="Arial" panose="020B0604020202020204" pitchFamily="34" charset="0"/>
                <a:cs typeface="Arial" panose="020B0604020202020204" pitchFamily="34" charset="0"/>
              </a:rPr>
              <a:t>  </a:t>
            </a:r>
          </a:p>
          <a:p>
            <a:r>
              <a:rPr lang="en-US" dirty="0">
                <a:solidFill>
                  <a:prstClr val="black"/>
                </a:solidFill>
                <a:latin typeface="Arial" panose="020B0604020202020204" pitchFamily="34" charset="0"/>
                <a:cs typeface="Arial" panose="020B0604020202020204" pitchFamily="34" charset="0"/>
              </a:rPr>
              <a:t>Next test item</a:t>
            </a:r>
          </a:p>
        </p:txBody>
      </p:sp>
      <p:sp>
        <p:nvSpPr>
          <p:cNvPr id="18" name="TextBox 17">
            <a:extLst>
              <a:ext uri="{FF2B5EF4-FFF2-40B4-BE49-F238E27FC236}">
                <a16:creationId xmlns:a16="http://schemas.microsoft.com/office/drawing/2014/main" id="{CC2D0E91-02AA-CE0D-7650-C78864F60F27}"/>
              </a:ext>
            </a:extLst>
          </p:cNvPr>
          <p:cNvSpPr txBox="1"/>
          <p:nvPr/>
        </p:nvSpPr>
        <p:spPr>
          <a:xfrm>
            <a:off x="895179" y="3830181"/>
            <a:ext cx="2697052" cy="923330"/>
          </a:xfrm>
          <a:prstGeom prst="rect">
            <a:avLst/>
          </a:prstGeom>
          <a:noFill/>
        </p:spPr>
        <p:txBody>
          <a:bodyPr wrap="square" rtlCol="0">
            <a:spAutoFit/>
          </a:bodyPr>
          <a:lstStyle/>
          <a:p>
            <a:r>
              <a:rPr lang="en-US" b="1" cap="all" dirty="0">
                <a:solidFill>
                  <a:schemeClr val="accent1">
                    <a:lumMod val="60000"/>
                    <a:lumOff val="40000"/>
                  </a:schemeClr>
                </a:solidFill>
                <a:latin typeface="Arial" panose="020B0604020202020204" pitchFamily="34" charset="0"/>
                <a:cs typeface="Arial" panose="020B0604020202020204" pitchFamily="34" charset="0"/>
              </a:rPr>
              <a:t>Navigator</a:t>
            </a:r>
            <a:r>
              <a:rPr lang="en-US" dirty="0">
                <a:solidFill>
                  <a:prstClr val="black"/>
                </a:solidFill>
                <a:latin typeface="Arial" panose="020B0604020202020204" pitchFamily="34" charset="0"/>
                <a:cs typeface="Arial" panose="020B0604020202020204" pitchFamily="34" charset="0"/>
              </a:rPr>
              <a:t> </a:t>
            </a:r>
          </a:p>
          <a:p>
            <a:r>
              <a:rPr lang="en-US" dirty="0">
                <a:solidFill>
                  <a:prstClr val="black"/>
                </a:solidFill>
                <a:latin typeface="Arial" panose="020B0604020202020204" pitchFamily="34" charset="0"/>
                <a:cs typeface="Arial" panose="020B0604020202020204" pitchFamily="34" charset="0"/>
              </a:rPr>
              <a:t>View flagged or unanswered test items</a:t>
            </a:r>
          </a:p>
        </p:txBody>
      </p:sp>
      <p:sp>
        <p:nvSpPr>
          <p:cNvPr id="19" name="TextBox 18">
            <a:extLst>
              <a:ext uri="{FF2B5EF4-FFF2-40B4-BE49-F238E27FC236}">
                <a16:creationId xmlns:a16="http://schemas.microsoft.com/office/drawing/2014/main" id="{9A5C1961-2547-C946-8061-6ABF71BDB44A}"/>
              </a:ext>
            </a:extLst>
          </p:cNvPr>
          <p:cNvSpPr txBox="1"/>
          <p:nvPr/>
        </p:nvSpPr>
        <p:spPr>
          <a:xfrm>
            <a:off x="880668" y="2845485"/>
            <a:ext cx="2404348" cy="646331"/>
          </a:xfrm>
          <a:prstGeom prst="rect">
            <a:avLst/>
          </a:prstGeom>
          <a:noFill/>
        </p:spPr>
        <p:txBody>
          <a:bodyPr wrap="square" rtlCol="0">
            <a:spAutoFit/>
          </a:bodyPr>
          <a:lstStyle/>
          <a:p>
            <a:r>
              <a:rPr lang="en-US" b="1" cap="all" dirty="0">
                <a:solidFill>
                  <a:schemeClr val="accent1">
                    <a:lumMod val="60000"/>
                    <a:lumOff val="40000"/>
                  </a:schemeClr>
                </a:solidFill>
                <a:latin typeface="Arial" panose="020B0604020202020204" pitchFamily="34" charset="0"/>
                <a:cs typeface="Arial" panose="020B0604020202020204" pitchFamily="34" charset="0"/>
              </a:rPr>
              <a:t>CALCULATOR</a:t>
            </a:r>
            <a:r>
              <a:rPr lang="en-US" dirty="0">
                <a:solidFill>
                  <a:prstClr val="black"/>
                </a:solidFill>
                <a:latin typeface="Arial" panose="020B0604020202020204" pitchFamily="34" charset="0"/>
                <a:cs typeface="Arial" panose="020B0604020202020204" pitchFamily="34" charset="0"/>
              </a:rPr>
              <a:t>  </a:t>
            </a:r>
          </a:p>
          <a:p>
            <a:r>
              <a:rPr lang="en-US" dirty="0">
                <a:solidFill>
                  <a:prstClr val="black"/>
                </a:solidFill>
                <a:latin typeface="Arial" panose="020B0604020202020204" pitchFamily="34" charset="0"/>
                <a:cs typeface="Arial" panose="020B0604020202020204" pitchFamily="34" charset="0"/>
              </a:rPr>
              <a:t>Calculations</a:t>
            </a:r>
          </a:p>
        </p:txBody>
      </p:sp>
      <p:pic>
        <p:nvPicPr>
          <p:cNvPr id="21" name="Graphic 20" descr="Badge with solid fill">
            <a:extLst>
              <a:ext uri="{FF2B5EF4-FFF2-40B4-BE49-F238E27FC236}">
                <a16:creationId xmlns:a16="http://schemas.microsoft.com/office/drawing/2014/main" id="{0A51798A-A98C-7837-B06C-A9FBE6B2275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81308" y="4157838"/>
            <a:ext cx="533400" cy="533400"/>
          </a:xfrm>
          <a:prstGeom prst="rect">
            <a:avLst/>
          </a:prstGeom>
        </p:spPr>
      </p:pic>
      <p:pic>
        <p:nvPicPr>
          <p:cNvPr id="22" name="Graphic 21" descr="Badge with solid fill">
            <a:extLst>
              <a:ext uri="{FF2B5EF4-FFF2-40B4-BE49-F238E27FC236}">
                <a16:creationId xmlns:a16="http://schemas.microsoft.com/office/drawing/2014/main" id="{2B04EF0B-A19A-68D2-5597-D18D2208B7B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70153" y="2821459"/>
            <a:ext cx="533400" cy="533400"/>
          </a:xfrm>
          <a:prstGeom prst="rect">
            <a:avLst/>
          </a:prstGeom>
        </p:spPr>
      </p:pic>
      <p:pic>
        <p:nvPicPr>
          <p:cNvPr id="24" name="Graphic 23" descr="Badge 3 with solid fill">
            <a:extLst>
              <a:ext uri="{FF2B5EF4-FFF2-40B4-BE49-F238E27FC236}">
                <a16:creationId xmlns:a16="http://schemas.microsoft.com/office/drawing/2014/main" id="{2D28024B-6BFE-9601-C37B-546F2017810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82547" y="4157837"/>
            <a:ext cx="533401" cy="533401"/>
          </a:xfrm>
          <a:prstGeom prst="rect">
            <a:avLst/>
          </a:prstGeom>
        </p:spPr>
      </p:pic>
      <p:pic>
        <p:nvPicPr>
          <p:cNvPr id="25" name="Graphic 24" descr="Badge 3 with solid fill">
            <a:extLst>
              <a:ext uri="{FF2B5EF4-FFF2-40B4-BE49-F238E27FC236}">
                <a16:creationId xmlns:a16="http://schemas.microsoft.com/office/drawing/2014/main" id="{CB08E5AC-0EFD-EDCC-5CC3-9B93973C5F4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0959" y="3848746"/>
            <a:ext cx="533401" cy="533401"/>
          </a:xfrm>
          <a:prstGeom prst="rect">
            <a:avLst/>
          </a:prstGeom>
        </p:spPr>
      </p:pic>
      <p:pic>
        <p:nvPicPr>
          <p:cNvPr id="28" name="Graphic 27" descr="Flag with solid fill">
            <a:extLst>
              <a:ext uri="{FF2B5EF4-FFF2-40B4-BE49-F238E27FC236}">
                <a16:creationId xmlns:a16="http://schemas.microsoft.com/office/drawing/2014/main" id="{BED6D180-0948-E313-E334-32242101376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800571" y="4195938"/>
            <a:ext cx="457200" cy="457200"/>
          </a:xfrm>
          <a:prstGeom prst="rect">
            <a:avLst/>
          </a:prstGeom>
        </p:spPr>
      </p:pic>
      <p:pic>
        <p:nvPicPr>
          <p:cNvPr id="29" name="Graphic 28" descr="Flag with solid fill">
            <a:extLst>
              <a:ext uri="{FF2B5EF4-FFF2-40B4-BE49-F238E27FC236}">
                <a16:creationId xmlns:a16="http://schemas.microsoft.com/office/drawing/2014/main" id="{21DBD8EC-DD99-8821-2624-64AAE9594CD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57160" y="5100967"/>
            <a:ext cx="457200" cy="457200"/>
          </a:xfrm>
          <a:prstGeom prst="rect">
            <a:avLst/>
          </a:prstGeom>
        </p:spPr>
      </p:pic>
      <p:sp>
        <p:nvSpPr>
          <p:cNvPr id="31" name="TextBox 30">
            <a:extLst>
              <a:ext uri="{FF2B5EF4-FFF2-40B4-BE49-F238E27FC236}">
                <a16:creationId xmlns:a16="http://schemas.microsoft.com/office/drawing/2014/main" id="{17EC3645-5DC2-5E13-A29C-B29AF56AD30E}"/>
              </a:ext>
            </a:extLst>
          </p:cNvPr>
          <p:cNvSpPr txBox="1"/>
          <p:nvPr/>
        </p:nvSpPr>
        <p:spPr>
          <a:xfrm>
            <a:off x="880668" y="5037266"/>
            <a:ext cx="2697052" cy="1200329"/>
          </a:xfrm>
          <a:prstGeom prst="rect">
            <a:avLst/>
          </a:prstGeom>
          <a:noFill/>
        </p:spPr>
        <p:txBody>
          <a:bodyPr wrap="square" rtlCol="0">
            <a:spAutoFit/>
          </a:bodyPr>
          <a:lstStyle/>
          <a:p>
            <a:r>
              <a:rPr lang="en-US" b="1" dirty="0">
                <a:solidFill>
                  <a:schemeClr val="accent1">
                    <a:lumMod val="60000"/>
                    <a:lumOff val="40000"/>
                  </a:schemeClr>
                </a:solidFill>
                <a:latin typeface="Arial" panose="020B0604020202020204" pitchFamily="34" charset="0"/>
                <a:cs typeface="Arial" panose="020B0604020202020204" pitchFamily="34" charset="0"/>
              </a:rPr>
              <a:t>MARK QUESTION – </a:t>
            </a:r>
            <a:r>
              <a:rPr lang="en-US" b="1" dirty="0">
                <a:solidFill>
                  <a:schemeClr val="accent2"/>
                </a:solidFill>
                <a:latin typeface="Arial" panose="020B0604020202020204" pitchFamily="34" charset="0"/>
                <a:cs typeface="Arial" panose="020B0604020202020204" pitchFamily="34" charset="0"/>
              </a:rPr>
              <a:t>Not Pictured</a:t>
            </a:r>
            <a:r>
              <a:rPr lang="en-US" dirty="0">
                <a:solidFill>
                  <a:prstClr val="black"/>
                </a:solidFill>
                <a:latin typeface="Arial" panose="020B0604020202020204" pitchFamily="34" charset="0"/>
                <a:cs typeface="Arial" panose="020B0604020202020204" pitchFamily="34" charset="0"/>
              </a:rPr>
              <a:t> </a:t>
            </a:r>
          </a:p>
          <a:p>
            <a:r>
              <a:rPr lang="en-US" dirty="0">
                <a:solidFill>
                  <a:prstClr val="black"/>
                </a:solidFill>
                <a:latin typeface="Arial" panose="020B0604020202020204" pitchFamily="34" charset="0"/>
                <a:cs typeface="Arial" panose="020B0604020202020204" pitchFamily="34" charset="0"/>
              </a:rPr>
              <a:t>View flagged or unanswered test items</a:t>
            </a:r>
          </a:p>
        </p:txBody>
      </p:sp>
      <p:sp>
        <p:nvSpPr>
          <p:cNvPr id="5" name="TextBox 4">
            <a:extLst>
              <a:ext uri="{FF2B5EF4-FFF2-40B4-BE49-F238E27FC236}">
                <a16:creationId xmlns:a16="http://schemas.microsoft.com/office/drawing/2014/main" id="{BB1FA030-53AF-6821-9A4A-AEB9DBD53470}"/>
              </a:ext>
            </a:extLst>
          </p:cNvPr>
          <p:cNvSpPr txBox="1"/>
          <p:nvPr/>
        </p:nvSpPr>
        <p:spPr>
          <a:xfrm>
            <a:off x="997887" y="670269"/>
            <a:ext cx="2192353" cy="923330"/>
          </a:xfrm>
          <a:prstGeom prst="rect">
            <a:avLst/>
          </a:prstGeom>
          <a:noFill/>
        </p:spPr>
        <p:txBody>
          <a:bodyPr wrap="square" rtlCol="0">
            <a:spAutoFit/>
          </a:bodyPr>
          <a:lstStyle/>
          <a:p>
            <a:r>
              <a:rPr lang="en-US" b="1" cap="all" dirty="0">
                <a:solidFill>
                  <a:schemeClr val="accent1">
                    <a:lumMod val="60000"/>
                    <a:lumOff val="40000"/>
                  </a:schemeClr>
                </a:solidFill>
                <a:latin typeface="Arial" panose="020B0604020202020204" pitchFamily="34" charset="0"/>
                <a:cs typeface="Arial" panose="020B0604020202020204" pitchFamily="34" charset="0"/>
              </a:rPr>
              <a:t>Previous</a:t>
            </a:r>
            <a:r>
              <a:rPr lang="en-US" dirty="0">
                <a:solidFill>
                  <a:prstClr val="black"/>
                </a:solidFill>
                <a:latin typeface="Arial" panose="020B0604020202020204" pitchFamily="34" charset="0"/>
                <a:cs typeface="Arial" panose="020B0604020202020204" pitchFamily="34" charset="0"/>
              </a:rPr>
              <a:t> </a:t>
            </a:r>
          </a:p>
          <a:p>
            <a:r>
              <a:rPr lang="en-US" b="1" dirty="0">
                <a:solidFill>
                  <a:schemeClr val="accent2"/>
                </a:solidFill>
                <a:latin typeface="Arial" panose="020B0604020202020204" pitchFamily="34" charset="0"/>
                <a:cs typeface="Arial" panose="020B0604020202020204" pitchFamily="34" charset="0"/>
              </a:rPr>
              <a:t>Not Pictured</a:t>
            </a:r>
            <a:r>
              <a:rPr lang="en-US" dirty="0">
                <a:solidFill>
                  <a:prstClr val="black"/>
                </a:solidFill>
                <a:latin typeface="Arial" panose="020B0604020202020204" pitchFamily="34" charset="0"/>
                <a:cs typeface="Arial" panose="020B0604020202020204" pitchFamily="34" charset="0"/>
              </a:rPr>
              <a:t> </a:t>
            </a:r>
          </a:p>
          <a:p>
            <a:r>
              <a:rPr lang="en-US" dirty="0">
                <a:solidFill>
                  <a:prstClr val="black"/>
                </a:solidFill>
                <a:latin typeface="Arial" panose="020B0604020202020204" pitchFamily="34" charset="0"/>
                <a:cs typeface="Arial" panose="020B0604020202020204" pitchFamily="34" charset="0"/>
              </a:rPr>
              <a:t>Previous test item</a:t>
            </a:r>
          </a:p>
        </p:txBody>
      </p:sp>
      <p:sp>
        <p:nvSpPr>
          <p:cNvPr id="12" name="Arrow: Left 11">
            <a:extLst>
              <a:ext uri="{FF2B5EF4-FFF2-40B4-BE49-F238E27FC236}">
                <a16:creationId xmlns:a16="http://schemas.microsoft.com/office/drawing/2014/main" id="{1C8C145C-0D5C-AEEF-ADEF-607C63F7ABD5}"/>
              </a:ext>
            </a:extLst>
          </p:cNvPr>
          <p:cNvSpPr/>
          <p:nvPr/>
        </p:nvSpPr>
        <p:spPr>
          <a:xfrm>
            <a:off x="380959" y="814702"/>
            <a:ext cx="439116" cy="219097"/>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B7C1FFA8-7E8C-C1CC-06CD-3447C5F0A278}"/>
              </a:ext>
            </a:extLst>
          </p:cNvPr>
          <p:cNvSpPr/>
          <p:nvPr/>
        </p:nvSpPr>
        <p:spPr>
          <a:xfrm>
            <a:off x="5119357" y="4394252"/>
            <a:ext cx="439116" cy="219097"/>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493010A-5E3D-02DD-DB57-30868BA17203}"/>
              </a:ext>
            </a:extLst>
          </p:cNvPr>
          <p:cNvSpPr/>
          <p:nvPr/>
        </p:nvSpPr>
        <p:spPr>
          <a:xfrm>
            <a:off x="5184062" y="1954530"/>
            <a:ext cx="841248" cy="2847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QB Inst Test Navigation">
            <a:hlinkClick r:id="" action="ppaction://media"/>
            <a:extLst>
              <a:ext uri="{FF2B5EF4-FFF2-40B4-BE49-F238E27FC236}">
                <a16:creationId xmlns:a16="http://schemas.microsoft.com/office/drawing/2014/main" id="{44FCACBC-FCE7-D6C3-2EC8-EE79061AC45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16005" y="177826"/>
            <a:ext cx="487363" cy="487363"/>
          </a:xfrm>
          <a:prstGeom prst="rect">
            <a:avLst/>
          </a:prstGeom>
        </p:spPr>
      </p:pic>
      <p:pic>
        <p:nvPicPr>
          <p:cNvPr id="6" name="Picture 5">
            <a:extLst>
              <a:ext uri="{FF2B5EF4-FFF2-40B4-BE49-F238E27FC236}">
                <a16:creationId xmlns:a16="http://schemas.microsoft.com/office/drawing/2014/main" id="{ADA67452-1259-CBEB-1601-EC1D2322E6E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1795422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1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24130-3BA2-34DE-6D71-153C46A88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5F154-43EC-E870-FF47-DF1896F20509}"/>
              </a:ext>
            </a:extLst>
          </p:cNvPr>
          <p:cNvSpPr>
            <a:spLocks noGrp="1"/>
          </p:cNvSpPr>
          <p:nvPr>
            <p:ph type="title"/>
          </p:nvPr>
        </p:nvSpPr>
        <p:spPr>
          <a:xfrm>
            <a:off x="3286573" y="170485"/>
            <a:ext cx="5341763" cy="516470"/>
          </a:xfrm>
          <a:ln w="28575">
            <a:solidFill>
              <a:schemeClr val="tx1"/>
            </a:solidFill>
          </a:ln>
        </p:spPr>
        <p:txBody>
          <a:bodyPr>
            <a:normAutofit fontScale="90000"/>
          </a:bodyPr>
          <a:lstStyle/>
          <a:p>
            <a:r>
              <a:rPr lang="en-US" sz="3600" b="1" dirty="0"/>
              <a:t>COMPUTER REQUIREMENTS</a:t>
            </a:r>
          </a:p>
        </p:txBody>
      </p:sp>
      <p:sp>
        <p:nvSpPr>
          <p:cNvPr id="5" name="TextBox 4">
            <a:extLst>
              <a:ext uri="{FF2B5EF4-FFF2-40B4-BE49-F238E27FC236}">
                <a16:creationId xmlns:a16="http://schemas.microsoft.com/office/drawing/2014/main" id="{9174FDAE-F684-FFF9-24FC-8F813987DBAB}"/>
              </a:ext>
            </a:extLst>
          </p:cNvPr>
          <p:cNvSpPr txBox="1"/>
          <p:nvPr/>
        </p:nvSpPr>
        <p:spPr>
          <a:xfrm>
            <a:off x="649959" y="792020"/>
            <a:ext cx="10614992" cy="738664"/>
          </a:xfrm>
          <a:prstGeom prst="rect">
            <a:avLst/>
          </a:prstGeom>
          <a:noFill/>
        </p:spPr>
        <p:txBody>
          <a:bodyPr wrap="square">
            <a:spAutoFit/>
          </a:bodyPr>
          <a:lstStyle/>
          <a:p>
            <a:r>
              <a:rPr lang="en-US" sz="1400" b="1" dirty="0">
                <a:solidFill>
                  <a:srgbClr val="FF0000"/>
                </a:solidFill>
                <a:latin typeface="Arial" panose="020B0604020202020204" pitchFamily="34" charset="0"/>
                <a:cs typeface="Arial" panose="020B0604020202020204" pitchFamily="34" charset="0"/>
              </a:rPr>
              <a:t>WARNING! </a:t>
            </a:r>
            <a:r>
              <a:rPr lang="en-US" sz="1400" b="1" dirty="0">
                <a:latin typeface="Arial" panose="020B0604020202020204" pitchFamily="34" charset="0"/>
                <a:cs typeface="Arial" panose="020B0604020202020204" pitchFamily="34" charset="0"/>
              </a:rPr>
              <a:t>You MUST TEST YOUR COMPUTER BEFORE TEST DAY in an environment that is identical or close to your testing location. </a:t>
            </a:r>
            <a:r>
              <a:rPr lang="en-US" sz="1400" b="1" dirty="0">
                <a:solidFill>
                  <a:srgbClr val="FF0000"/>
                </a:solidFill>
                <a:latin typeface="Arial" panose="020B0604020202020204" pitchFamily="34" charset="0"/>
                <a:cs typeface="Arial" panose="020B0604020202020204" pitchFamily="34" charset="0"/>
              </a:rPr>
              <a:t>If the computer does not meet the minimum requirements, you may forfeit your test fee. Check ahead of time. </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descr="Graphical user interface, text, application, email&#10;&#10;AI-generated content may be incorrect.">
            <a:extLst>
              <a:ext uri="{FF2B5EF4-FFF2-40B4-BE49-F238E27FC236}">
                <a16:creationId xmlns:a16="http://schemas.microsoft.com/office/drawing/2014/main" id="{7F3A9D00-900C-F041-8285-300725331403}"/>
              </a:ext>
            </a:extLst>
          </p:cNvPr>
          <p:cNvPicPr>
            <a:picLocks noChangeAspect="1"/>
          </p:cNvPicPr>
          <p:nvPr/>
        </p:nvPicPr>
        <p:blipFill rotWithShape="1">
          <a:blip r:embed="rId5"/>
          <a:srcRect l="24618" t="22440" r="25907" b="17108"/>
          <a:stretch>
            <a:fillRect/>
          </a:stretch>
        </p:blipFill>
        <p:spPr bwMode="auto">
          <a:xfrm>
            <a:off x="649959" y="1539161"/>
            <a:ext cx="7141294" cy="4690436"/>
          </a:xfrm>
          <a:prstGeom prst="rect">
            <a:avLst/>
          </a:prstGeom>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159B7503-821F-2366-7E3B-F37EE93003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49774" y="4436243"/>
            <a:ext cx="3581247" cy="1598771"/>
          </a:xfrm>
          <a:prstGeom prst="rect">
            <a:avLst/>
          </a:prstGeom>
        </p:spPr>
      </p:pic>
      <p:pic>
        <p:nvPicPr>
          <p:cNvPr id="1026" name="Picture 2" descr="Cartoon Computer Png - Cartoon Man On ...">
            <a:extLst>
              <a:ext uri="{FF2B5EF4-FFF2-40B4-BE49-F238E27FC236}">
                <a16:creationId xmlns:a16="http://schemas.microsoft.com/office/drawing/2014/main" id="{05376200-027C-901A-6CEA-69388ECA1A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37518" y="1851200"/>
            <a:ext cx="1707432" cy="1916834"/>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5BECBE5-A011-E827-485B-AA60040EA208}"/>
              </a:ext>
            </a:extLst>
          </p:cNvPr>
          <p:cNvSpPr/>
          <p:nvPr/>
        </p:nvSpPr>
        <p:spPr>
          <a:xfrm>
            <a:off x="8877300" y="1405203"/>
            <a:ext cx="2526197" cy="3347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TEST DAY</a:t>
            </a:r>
          </a:p>
        </p:txBody>
      </p:sp>
      <p:sp>
        <p:nvSpPr>
          <p:cNvPr id="13" name="Rectangle 12">
            <a:extLst>
              <a:ext uri="{FF2B5EF4-FFF2-40B4-BE49-F238E27FC236}">
                <a16:creationId xmlns:a16="http://schemas.microsoft.com/office/drawing/2014/main" id="{01DC7DEB-63DC-DDE3-857B-FA3E7E21E979}"/>
              </a:ext>
            </a:extLst>
          </p:cNvPr>
          <p:cNvSpPr/>
          <p:nvPr/>
        </p:nvSpPr>
        <p:spPr>
          <a:xfrm>
            <a:off x="9634034" y="3950780"/>
            <a:ext cx="914400" cy="3074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or</a:t>
            </a:r>
          </a:p>
        </p:txBody>
      </p:sp>
      <p:pic>
        <p:nvPicPr>
          <p:cNvPr id="7" name="COQB Inst Computer Req">
            <a:hlinkClick r:id="" action="ppaction://media"/>
            <a:extLst>
              <a:ext uri="{FF2B5EF4-FFF2-40B4-BE49-F238E27FC236}">
                <a16:creationId xmlns:a16="http://schemas.microsoft.com/office/drawing/2014/main" id="{20CED854-FD37-44AA-EEDB-47CD0421F2C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54678" y="322496"/>
            <a:ext cx="487363" cy="487363"/>
          </a:xfrm>
          <a:prstGeom prst="rect">
            <a:avLst/>
          </a:prstGeom>
        </p:spPr>
      </p:pic>
      <p:pic>
        <p:nvPicPr>
          <p:cNvPr id="6" name="Picture 5">
            <a:extLst>
              <a:ext uri="{FF2B5EF4-FFF2-40B4-BE49-F238E27FC236}">
                <a16:creationId xmlns:a16="http://schemas.microsoft.com/office/drawing/2014/main" id="{30C6944F-C467-8DEE-1CBA-C4E8E76758E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35924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6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0129" y="490056"/>
            <a:ext cx="6651742" cy="609600"/>
          </a:xfrm>
        </p:spPr>
        <p:txBody>
          <a:bodyPr>
            <a:normAutofit/>
          </a:bodyPr>
          <a:lstStyle/>
          <a:p>
            <a:r>
              <a:rPr lang="en-US" sz="3200" b="1" dirty="0">
                <a:solidFill>
                  <a:srgbClr val="FF0000"/>
                </a:solidFill>
                <a:latin typeface="Arial" panose="020B0604020202020204" pitchFamily="34" charset="0"/>
                <a:cs typeface="Arial" panose="020B0604020202020204" pitchFamily="34" charset="0"/>
              </a:rPr>
              <a:t>WARNING – BUYER BEWARE</a:t>
            </a:r>
            <a:endParaRPr lang="en-US" sz="3200" b="1" dirty="0">
              <a:solidFill>
                <a:srgbClr val="FF0000"/>
              </a:solidFill>
            </a:endParaRPr>
          </a:p>
        </p:txBody>
      </p:sp>
      <p:sp>
        <p:nvSpPr>
          <p:cNvPr id="4" name="Rectangle 3"/>
          <p:cNvSpPr/>
          <p:nvPr/>
        </p:nvSpPr>
        <p:spPr>
          <a:xfrm>
            <a:off x="2770129" y="1364067"/>
            <a:ext cx="8615786" cy="3046988"/>
          </a:xfrm>
          <a:prstGeom prst="rect">
            <a:avLst/>
          </a:prstGeom>
        </p:spPr>
        <p:txBody>
          <a:bodyPr wrap="square">
            <a:spAutoFit/>
          </a:bodyPr>
          <a:lstStyle/>
          <a:p>
            <a:pPr marL="514350" indent="-514350">
              <a:buFont typeface="+mj-lt"/>
              <a:buAutoNum type="arabicPeriod"/>
            </a:pPr>
            <a:r>
              <a:rPr lang="en-US" sz="2400" dirty="0">
                <a:latin typeface="Arial" panose="020B0604020202020204" pitchFamily="34" charset="0"/>
                <a:cs typeface="Arial" panose="020B0604020202020204" pitchFamily="34" charset="0"/>
              </a:rPr>
              <a:t>Test preparation is your responsibility.</a:t>
            </a:r>
          </a:p>
          <a:p>
            <a:pPr marL="457200" indent="-457200">
              <a:buFont typeface="+mj-lt"/>
              <a:buAutoNum type="arabicPeriod"/>
            </a:pPr>
            <a:endParaRPr lang="en-US" sz="2400" dirty="0">
              <a:latin typeface="Arial" panose="020B0604020202020204" pitchFamily="34" charset="0"/>
              <a:cs typeface="Arial" panose="020B0604020202020204" pitchFamily="34" charset="0"/>
            </a:endParaRPr>
          </a:p>
          <a:p>
            <a:pPr marL="514350" indent="-514350">
              <a:buFont typeface="+mj-lt"/>
              <a:buAutoNum type="arabicPeriod"/>
            </a:pPr>
            <a:r>
              <a:rPr lang="en-US" sz="2400" dirty="0">
                <a:latin typeface="Arial" panose="020B0604020202020204" pitchFamily="34" charset="0"/>
                <a:cs typeface="Arial" panose="020B0604020202020204" pitchFamily="34" charset="0"/>
              </a:rPr>
              <a:t>You may not use any training class or Pass-the-Exam class as a reason for </a:t>
            </a:r>
            <a:r>
              <a:rPr lang="en-US" sz="2400" b="1" dirty="0">
                <a:latin typeface="Arial" panose="020B0604020202020204" pitchFamily="34" charset="0"/>
                <a:cs typeface="Arial" panose="020B0604020202020204" pitchFamily="34" charset="0"/>
              </a:rPr>
              <a:t>NOT</a:t>
            </a:r>
            <a:r>
              <a:rPr lang="en-US" sz="2400" dirty="0">
                <a:latin typeface="Arial" panose="020B0604020202020204" pitchFamily="34" charset="0"/>
                <a:cs typeface="Arial" panose="020B0604020202020204" pitchFamily="34" charset="0"/>
              </a:rPr>
              <a:t> passing the test, nor does it exempt you from additional test fees. </a:t>
            </a:r>
          </a:p>
          <a:p>
            <a:pPr marL="457200" indent="-457200">
              <a:buFont typeface="+mj-lt"/>
              <a:buAutoNum type="arabicPeriod"/>
            </a:pPr>
            <a:endParaRPr lang="en-US" sz="2400" dirty="0">
              <a:latin typeface="Arial" panose="020B0604020202020204" pitchFamily="34" charset="0"/>
              <a:cs typeface="Arial" panose="020B0604020202020204" pitchFamily="34" charset="0"/>
            </a:endParaRPr>
          </a:p>
          <a:p>
            <a:pPr marL="514350" indent="-514350">
              <a:buFont typeface="+mj-lt"/>
              <a:buAutoNum type="arabicPeriod"/>
            </a:pPr>
            <a:r>
              <a:rPr lang="en-US" sz="2400" dirty="0">
                <a:latin typeface="Arial" panose="020B0604020202020204" pitchFamily="34" charset="0"/>
                <a:cs typeface="Arial" panose="020B0604020202020204" pitchFamily="34" charset="0"/>
              </a:rPr>
              <a:t>Information contained in the test is not provided to any COQB Instructor.</a:t>
            </a:r>
          </a:p>
        </p:txBody>
      </p:sp>
      <p:pic>
        <p:nvPicPr>
          <p:cNvPr id="3074" name="Picture 2" descr="Property Due Diligence During Corporate ...">
            <a:extLst>
              <a:ext uri="{FF2B5EF4-FFF2-40B4-BE49-F238E27FC236}">
                <a16:creationId xmlns:a16="http://schemas.microsoft.com/office/drawing/2014/main" id="{80618DB0-CBFC-A3F0-7E62-9AA58EE7DD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282" y="1364067"/>
            <a:ext cx="2098051" cy="2625993"/>
          </a:xfrm>
          <a:prstGeom prst="rect">
            <a:avLst/>
          </a:prstGeom>
          <a:noFill/>
          <a:extLst>
            <a:ext uri="{909E8E84-426E-40DD-AFC4-6F175D3DCCD1}">
              <a14:hiddenFill xmlns:a14="http://schemas.microsoft.com/office/drawing/2010/main">
                <a:solidFill>
                  <a:srgbClr val="FFFFFF"/>
                </a:solidFill>
              </a14:hiddenFill>
            </a:ext>
          </a:extLst>
        </p:spPr>
      </p:pic>
      <p:pic>
        <p:nvPicPr>
          <p:cNvPr id="5" name="COQB Inst Buyer Beware">
            <a:hlinkClick r:id="" action="ppaction://media"/>
            <a:extLst>
              <a:ext uri="{FF2B5EF4-FFF2-40B4-BE49-F238E27FC236}">
                <a16:creationId xmlns:a16="http://schemas.microsoft.com/office/drawing/2014/main" id="{A3C16FF6-4747-80B7-53D7-303D028B591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96075" y="246374"/>
            <a:ext cx="487363" cy="487363"/>
          </a:xfrm>
          <a:prstGeom prst="rect">
            <a:avLst/>
          </a:prstGeom>
        </p:spPr>
      </p:pic>
      <p:pic>
        <p:nvPicPr>
          <p:cNvPr id="6" name="Picture 5">
            <a:extLst>
              <a:ext uri="{FF2B5EF4-FFF2-40B4-BE49-F238E27FC236}">
                <a16:creationId xmlns:a16="http://schemas.microsoft.com/office/drawing/2014/main" id="{2C74ABC8-A9B5-F324-089A-314A0D50DE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custDataLst>
      <p:tags r:id="rId1"/>
    </p:custDataLst>
    <p:extLst>
      <p:ext uri="{BB962C8B-B14F-4D97-AF65-F5344CB8AC3E}">
        <p14:creationId xmlns:p14="http://schemas.microsoft.com/office/powerpoint/2010/main" val="13280588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DE2A2-0099-DCCD-CF0C-7C69210F92F5}"/>
            </a:ext>
          </a:extLst>
        </p:cNvPr>
        <p:cNvGrpSpPr/>
        <p:nvPr/>
      </p:nvGrpSpPr>
      <p:grpSpPr>
        <a:xfrm>
          <a:off x="0" y="0"/>
          <a:ext cx="0" cy="0"/>
          <a:chOff x="0" y="0"/>
          <a:chExt cx="0" cy="0"/>
        </a:xfrm>
      </p:grpSpPr>
      <p:sp>
        <p:nvSpPr>
          <p:cNvPr id="5" name="Speech Bubble: Oval 4">
            <a:extLst>
              <a:ext uri="{FF2B5EF4-FFF2-40B4-BE49-F238E27FC236}">
                <a16:creationId xmlns:a16="http://schemas.microsoft.com/office/drawing/2014/main" id="{CDFD9A8D-C07A-F788-7510-75D375AEF7B2}"/>
              </a:ext>
            </a:extLst>
          </p:cNvPr>
          <p:cNvSpPr/>
          <p:nvPr/>
        </p:nvSpPr>
        <p:spPr>
          <a:xfrm flipV="1">
            <a:off x="4856849" y="5198533"/>
            <a:ext cx="2064470" cy="1532204"/>
          </a:xfrm>
          <a:prstGeom prst="wedgeEllipseCallout">
            <a:avLst>
              <a:gd name="adj1" fmla="val -24524"/>
              <a:gd name="adj2" fmla="val 59185"/>
            </a:avLst>
          </a:prstGeom>
          <a:solidFill>
            <a:schemeClr val="accent1">
              <a:lumMod val="40000"/>
              <a:lumOff val="6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peech Bubble: Oval 7">
            <a:extLst>
              <a:ext uri="{FF2B5EF4-FFF2-40B4-BE49-F238E27FC236}">
                <a16:creationId xmlns:a16="http://schemas.microsoft.com/office/drawing/2014/main" id="{4CBDBB54-8746-C209-113F-93A20A2DBFA8}"/>
              </a:ext>
            </a:extLst>
          </p:cNvPr>
          <p:cNvSpPr/>
          <p:nvPr/>
        </p:nvSpPr>
        <p:spPr>
          <a:xfrm flipH="1" flipV="1">
            <a:off x="4856849" y="5198533"/>
            <a:ext cx="2064470" cy="1532205"/>
          </a:xfrm>
          <a:prstGeom prst="wedgeEllipseCallout">
            <a:avLst>
              <a:gd name="adj1" fmla="val -32316"/>
              <a:gd name="adj2" fmla="val 61947"/>
            </a:avLst>
          </a:prstGeom>
          <a:solidFill>
            <a:schemeClr val="accent1">
              <a:lumMod val="40000"/>
              <a:lumOff val="60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5DD107A-B2E3-7120-2A23-3B73D32724F4}"/>
              </a:ext>
            </a:extLst>
          </p:cNvPr>
          <p:cNvSpPr>
            <a:spLocks noGrp="1"/>
          </p:cNvSpPr>
          <p:nvPr>
            <p:ph type="title"/>
          </p:nvPr>
        </p:nvSpPr>
        <p:spPr>
          <a:xfrm>
            <a:off x="2091866" y="239258"/>
            <a:ext cx="7594435" cy="547512"/>
          </a:xfrm>
          <a:ln w="28575">
            <a:solidFill>
              <a:schemeClr val="tx1"/>
            </a:solidFill>
          </a:ln>
        </p:spPr>
        <p:txBody>
          <a:bodyPr>
            <a:noAutofit/>
          </a:bodyPr>
          <a:lstStyle/>
          <a:p>
            <a:r>
              <a:rPr lang="en-US" sz="3600" b="1" dirty="0"/>
              <a:t>PURCHASING &amp; SCHEDULING A TEST</a:t>
            </a:r>
          </a:p>
        </p:txBody>
      </p:sp>
      <p:sp>
        <p:nvSpPr>
          <p:cNvPr id="4" name="TextBox 3">
            <a:extLst>
              <a:ext uri="{FF2B5EF4-FFF2-40B4-BE49-F238E27FC236}">
                <a16:creationId xmlns:a16="http://schemas.microsoft.com/office/drawing/2014/main" id="{E7E358B4-0FB7-371C-6FE9-52DCA2B27E1E}"/>
              </a:ext>
            </a:extLst>
          </p:cNvPr>
          <p:cNvSpPr txBox="1"/>
          <p:nvPr/>
        </p:nvSpPr>
        <p:spPr>
          <a:xfrm>
            <a:off x="866775" y="1317416"/>
            <a:ext cx="10620375" cy="2459712"/>
          </a:xfrm>
          <a:prstGeom prst="rect">
            <a:avLst/>
          </a:prstGeom>
          <a:noFill/>
        </p:spPr>
        <p:txBody>
          <a:bodyPr wrap="square">
            <a:spAutoFit/>
          </a:bodyPr>
          <a:lstStyle/>
          <a:p>
            <a:pPr>
              <a:lnSpc>
                <a:spcPct val="107000"/>
              </a:lnSpc>
              <a:spcAft>
                <a:spcPts val="800"/>
              </a:spcAft>
            </a:pPr>
            <a:r>
              <a:rPr lang="en-US" sz="18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IMPORTANT: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An eligibility to qualify for a test. </a:t>
            </a:r>
            <a:r>
              <a:rPr lang="en-US" sz="1800" kern="1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You will receive an application approval email with a link to your profile</a:t>
            </a:r>
            <a:r>
              <a:rPr lang="en-US" kern="100" dirty="0">
                <a:highlight>
                  <a:srgbClr val="FFFF00"/>
                </a:highlight>
                <a:latin typeface="Arial" panose="020B0604020202020204" pitchFamily="34" charset="0"/>
                <a:ea typeface="Calibri" panose="020F0502020204030204" pitchFamily="34" charset="0"/>
                <a:cs typeface="Times New Roman" panose="02020603050405020304" pitchFamily="18" charset="0"/>
              </a:rPr>
              <a:t> and instructions.</a:t>
            </a:r>
            <a:r>
              <a:rPr lang="en-US" kern="100" dirty="0">
                <a:latin typeface="Arial" panose="020B0604020202020204" pitchFamily="34" charset="0"/>
                <a:ea typeface="Calibri" panose="020F0502020204030204" pitchFamily="34" charset="0"/>
                <a:cs typeface="Times New Roman" panose="02020603050405020304" pitchFamily="18" charset="0"/>
              </a:rPr>
              <a:t> </a:t>
            </a:r>
            <a:r>
              <a:rPr lang="en-US" i="1" kern="100" dirty="0">
                <a:latin typeface="Arial" panose="020B0604020202020204" pitchFamily="34" charset="0"/>
                <a:ea typeface="Calibri" panose="020F0502020204030204" pitchFamily="34" charset="0"/>
                <a:cs typeface="Times New Roman" panose="02020603050405020304" pitchFamily="18" charset="0"/>
              </a:rPr>
              <a:t>Taking a test with an expired eligibility forfeits the score and test fee.</a:t>
            </a:r>
            <a:endParaRPr lang="en-US" sz="1600" i="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endParaRPr lang="en-US" sz="18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800" b="1" kern="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WARNING</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Emails from </a:t>
            </a:r>
            <a:r>
              <a:rPr lang="en-US" sz="1800" kern="100" dirty="0">
                <a:solidFill>
                  <a:schemeClr val="accent2">
                    <a:lumMod val="75000"/>
                  </a:schemeClr>
                </a:solidFill>
                <a:effectLst/>
                <a:latin typeface="Arial" panose="020B060402020202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no-reply@questionmark.com</a:t>
            </a:r>
            <a:r>
              <a:rPr lang="en-US" sz="1800" kern="100" dirty="0">
                <a:solidFill>
                  <a:schemeClr val="accent2">
                    <a:lumMod val="75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and </a:t>
            </a:r>
            <a:r>
              <a:rPr lang="en-US" sz="1800" kern="100" dirty="0">
                <a:solidFill>
                  <a:schemeClr val="accent2">
                    <a:lumMod val="75000"/>
                  </a:schemeClr>
                </a:solidFill>
                <a:effectLst/>
                <a:latin typeface="Arial" panose="020B060402020202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“noreply”@questionmark.com</a:t>
            </a:r>
            <a:r>
              <a:rPr lang="en-US" sz="1800" kern="100" dirty="0">
                <a:solidFill>
                  <a:schemeClr val="accent2">
                    <a:lumMod val="75000"/>
                  </a:schemeClr>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to purchase and schedule, in addition to appointment reminders.</a:t>
            </a: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Verify with your business cyber-security team or personal computer email settings that you can receive these email addresses. </a:t>
            </a:r>
          </a:p>
          <a:p>
            <a:pPr marL="0" marR="0">
              <a:lnSpc>
                <a:spcPct val="107000"/>
              </a:lnSpc>
              <a:spcAft>
                <a:spcPts val="800"/>
              </a:spcAft>
              <a:buNone/>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Check junk and spam folders for </a:t>
            </a:r>
            <a:r>
              <a:rPr lang="en-US" kern="100" dirty="0">
                <a:latin typeface="Arial" panose="020B0604020202020204" pitchFamily="34" charset="0"/>
                <a:ea typeface="Calibri" panose="020F0502020204030204" pitchFamily="34" charset="0"/>
                <a:cs typeface="Times New Roman" panose="02020603050405020304" pitchFamily="18" charset="0"/>
              </a:rPr>
              <a:t>these </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emails.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5D834FEF-11E3-7F44-5686-7754945FDD80}"/>
              </a:ext>
            </a:extLst>
          </p:cNvPr>
          <p:cNvPicPr>
            <a:picLocks noChangeAspect="1"/>
          </p:cNvPicPr>
          <p:nvPr/>
        </p:nvPicPr>
        <p:blipFill rotWithShape="1">
          <a:blip r:embed="rId7"/>
          <a:srcRect l="4542" t="23895" r="85002" b="73542"/>
          <a:stretch>
            <a:fillRect/>
          </a:stretch>
        </p:blipFill>
        <p:spPr bwMode="auto">
          <a:xfrm>
            <a:off x="1048543" y="4457027"/>
            <a:ext cx="4241049" cy="558654"/>
          </a:xfrm>
          <a:prstGeom prst="rect">
            <a:avLst/>
          </a:prstGeom>
          <a:ln w="41275">
            <a:solidFill>
              <a:schemeClr val="accent4"/>
            </a:solid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0AA72D3D-0E5E-DBC7-A21D-944479E46938}"/>
              </a:ext>
            </a:extLst>
          </p:cNvPr>
          <p:cNvSpPr txBox="1"/>
          <p:nvPr/>
        </p:nvSpPr>
        <p:spPr>
          <a:xfrm>
            <a:off x="6623416" y="4464084"/>
            <a:ext cx="4677467" cy="563424"/>
          </a:xfrm>
          <a:prstGeom prst="rect">
            <a:avLst/>
          </a:prstGeom>
          <a:solidFill>
            <a:schemeClr val="bg1"/>
          </a:solidFill>
          <a:ln w="38100">
            <a:solidFill>
              <a:schemeClr val="accent4"/>
            </a:solidFill>
          </a:ln>
        </p:spPr>
        <p:txBody>
          <a:bodyPr wrap="square">
            <a:spAutoFit/>
          </a:bodyPr>
          <a:lstStyle/>
          <a:p>
            <a:pPr marL="0" marR="0">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noreply@questionmark.com</a:t>
            </a:r>
          </a:p>
        </p:txBody>
      </p:sp>
      <p:sp>
        <p:nvSpPr>
          <p:cNvPr id="9" name="TextBox 8">
            <a:extLst>
              <a:ext uri="{FF2B5EF4-FFF2-40B4-BE49-F238E27FC236}">
                <a16:creationId xmlns:a16="http://schemas.microsoft.com/office/drawing/2014/main" id="{A3B9F60E-F3E2-0991-EC9C-3094F081EB41}"/>
              </a:ext>
            </a:extLst>
          </p:cNvPr>
          <p:cNvSpPr txBox="1"/>
          <p:nvPr/>
        </p:nvSpPr>
        <p:spPr>
          <a:xfrm>
            <a:off x="5077399" y="5540584"/>
            <a:ext cx="1623370" cy="738664"/>
          </a:xfrm>
          <a:prstGeom prst="rect">
            <a:avLst/>
          </a:prstGeom>
          <a:solidFill>
            <a:schemeClr val="accent1">
              <a:lumMod val="40000"/>
              <a:lumOff val="60000"/>
            </a:schemeClr>
          </a:solidFill>
        </p:spPr>
        <p:txBody>
          <a:bodyPr wrap="square" rtlCol="0">
            <a:spAutoFit/>
          </a:bodyPr>
          <a:lstStyle/>
          <a:p>
            <a:r>
              <a:rPr lang="en-US" sz="1400" dirty="0"/>
              <a:t>You must receive emails from both sender addresses</a:t>
            </a:r>
            <a:r>
              <a:rPr lang="en-US" sz="1300" dirty="0"/>
              <a:t>.</a:t>
            </a:r>
          </a:p>
        </p:txBody>
      </p:sp>
      <p:pic>
        <p:nvPicPr>
          <p:cNvPr id="10" name="COQB Inst Purch and Scheduling">
            <a:hlinkClick r:id="" action="ppaction://media"/>
            <a:extLst>
              <a:ext uri="{FF2B5EF4-FFF2-40B4-BE49-F238E27FC236}">
                <a16:creationId xmlns:a16="http://schemas.microsoft.com/office/drawing/2014/main" id="{9348A67B-4655-2A0C-FE99-283976FC2DF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00883" y="386778"/>
            <a:ext cx="487363" cy="487363"/>
          </a:xfrm>
          <a:prstGeom prst="rect">
            <a:avLst/>
          </a:prstGeom>
        </p:spPr>
      </p:pic>
      <p:sp>
        <p:nvSpPr>
          <p:cNvPr id="6" name="Title 1">
            <a:extLst>
              <a:ext uri="{FF2B5EF4-FFF2-40B4-BE49-F238E27FC236}">
                <a16:creationId xmlns:a16="http://schemas.microsoft.com/office/drawing/2014/main" id="{1FEE5E2E-1A87-42A8-068A-E7ADC7C04787}"/>
              </a:ext>
            </a:extLst>
          </p:cNvPr>
          <p:cNvSpPr txBox="1">
            <a:spLocks/>
          </p:cNvSpPr>
          <p:nvPr/>
        </p:nvSpPr>
        <p:spPr>
          <a:xfrm>
            <a:off x="190919" y="6344986"/>
            <a:ext cx="3218822" cy="547512"/>
          </a:xfrm>
          <a:prstGeom prst="rect">
            <a:avLst/>
          </a:prstGeom>
          <a:ln w="28575">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100" dirty="0">
                <a:latin typeface="Calibri" panose="020F0502020204030204" pitchFamily="34" charset="0"/>
                <a:ea typeface="Calibri" panose="020F0502020204030204" pitchFamily="34" charset="0"/>
                <a:cs typeface="Calibri" panose="020F0502020204030204" pitchFamily="34" charset="0"/>
              </a:rPr>
              <a:t>PART II – PURCHASING &amp; SCHEDULING A TEST</a:t>
            </a:r>
          </a:p>
        </p:txBody>
      </p:sp>
      <p:pic>
        <p:nvPicPr>
          <p:cNvPr id="12" name="Picture 11">
            <a:extLst>
              <a:ext uri="{FF2B5EF4-FFF2-40B4-BE49-F238E27FC236}">
                <a16:creationId xmlns:a16="http://schemas.microsoft.com/office/drawing/2014/main" id="{43739A87-1F46-C445-B0C7-A85292BAED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72662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79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F91A8-0A12-F065-9A19-C6BDFF965E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3DABC-5191-BC08-5A9A-C35718CB6086}"/>
              </a:ext>
            </a:extLst>
          </p:cNvPr>
          <p:cNvSpPr>
            <a:spLocks noGrp="1"/>
          </p:cNvSpPr>
          <p:nvPr>
            <p:ph type="title"/>
          </p:nvPr>
        </p:nvSpPr>
        <p:spPr>
          <a:xfrm>
            <a:off x="3505199" y="237465"/>
            <a:ext cx="4734449" cy="516470"/>
          </a:xfrm>
          <a:ln w="28575">
            <a:solidFill>
              <a:schemeClr val="tx1"/>
            </a:solidFill>
          </a:ln>
        </p:spPr>
        <p:txBody>
          <a:bodyPr>
            <a:normAutofit fontScale="90000"/>
          </a:bodyPr>
          <a:lstStyle/>
          <a:p>
            <a:r>
              <a:rPr lang="en-US" sz="3600" b="1" dirty="0"/>
              <a:t>TEST ACCOMMODATIONS</a:t>
            </a:r>
          </a:p>
        </p:txBody>
      </p:sp>
      <p:sp>
        <p:nvSpPr>
          <p:cNvPr id="5" name="TextBox 4">
            <a:extLst>
              <a:ext uri="{FF2B5EF4-FFF2-40B4-BE49-F238E27FC236}">
                <a16:creationId xmlns:a16="http://schemas.microsoft.com/office/drawing/2014/main" id="{603EF2B7-06A4-88BB-AB14-7597D906470C}"/>
              </a:ext>
            </a:extLst>
          </p:cNvPr>
          <p:cNvSpPr txBox="1"/>
          <p:nvPr/>
        </p:nvSpPr>
        <p:spPr>
          <a:xfrm>
            <a:off x="459909" y="833006"/>
            <a:ext cx="2463173" cy="646331"/>
          </a:xfrm>
          <a:prstGeom prst="rect">
            <a:avLst/>
          </a:prstGeom>
          <a:noFill/>
          <a:ln w="28575">
            <a:solidFill>
              <a:srgbClr val="0070C0"/>
            </a:solidFill>
          </a:ln>
        </p:spPr>
        <p:txBody>
          <a:bodyPr wrap="square">
            <a:spAutoFit/>
          </a:bodyPr>
          <a:lstStyle/>
          <a:p>
            <a:pPr marL="285750" indent="-285750">
              <a:buFont typeface="Wingdings" panose="05000000000000000000" pitchFamily="2" charset="2"/>
              <a:buChar char="Ø"/>
            </a:pPr>
            <a:r>
              <a:rPr lang="en-US" b="0" dirty="0">
                <a:effectLst/>
                <a:latin typeface="Arial" panose="020B0604020202020204" pitchFamily="34" charset="0"/>
                <a:ea typeface="Times New Roman" panose="02020603050405020304" pitchFamily="18" charset="0"/>
                <a:cs typeface="Arial" panose="020B0604020202020204" pitchFamily="34" charset="0"/>
              </a:rPr>
              <a:t>ADA compliant</a:t>
            </a:r>
          </a:p>
          <a:p>
            <a:pPr marL="285750" indent="-285750">
              <a:buFont typeface="Wingdings" panose="05000000000000000000" pitchFamily="2" charset="2"/>
              <a:buChar char="Ø"/>
            </a:pPr>
            <a:r>
              <a:rPr lang="en-US" dirty="0">
                <a:latin typeface="Arial" panose="020B0604020202020204" pitchFamily="34" charset="0"/>
                <a:ea typeface="Times New Roman" panose="02020603050405020304" pitchFamily="18" charset="0"/>
                <a:cs typeface="Arial" panose="020B0604020202020204" pitchFamily="34" charset="0"/>
              </a:rPr>
              <a:t>Candidate needs</a:t>
            </a:r>
            <a:endParaRPr lang="en-US"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TextBox 2">
            <a:extLst>
              <a:ext uri="{FF2B5EF4-FFF2-40B4-BE49-F238E27FC236}">
                <a16:creationId xmlns:a16="http://schemas.microsoft.com/office/drawing/2014/main" id="{8E14B848-D937-5C62-1123-438E8F4F240D}"/>
              </a:ext>
            </a:extLst>
          </p:cNvPr>
          <p:cNvSpPr txBox="1"/>
          <p:nvPr/>
        </p:nvSpPr>
        <p:spPr>
          <a:xfrm>
            <a:off x="459909" y="1965040"/>
            <a:ext cx="3676319" cy="1477328"/>
          </a:xfrm>
          <a:prstGeom prst="rect">
            <a:avLst/>
          </a:prstGeom>
          <a:noFill/>
          <a:ln w="28575">
            <a:solidFill>
              <a:srgbClr val="0070C0"/>
            </a:solidFill>
          </a:ln>
        </p:spPr>
        <p:txBody>
          <a:bodyPr wrap="square">
            <a:spAutoFit/>
          </a:bodyPr>
          <a:lstStyle/>
          <a:p>
            <a:pPr marL="285750" indent="-285750">
              <a:buFont typeface="Wingdings" panose="05000000000000000000" pitchFamily="2" charset="2"/>
              <a:buChar char="Ø"/>
            </a:pPr>
            <a:r>
              <a:rPr lang="en-US" dirty="0">
                <a:latin typeface="Arial" panose="020B0604020202020204" pitchFamily="34" charset="0"/>
                <a:ea typeface="Times New Roman" panose="02020603050405020304" pitchFamily="18" charset="0"/>
                <a:cs typeface="Arial" panose="020B0604020202020204" pitchFamily="34" charset="0"/>
              </a:rPr>
              <a:t>Documentation required from</a:t>
            </a:r>
          </a:p>
          <a:p>
            <a:pPr marL="742950" lvl="1" indent="-285750">
              <a:buFont typeface="Wingdings" panose="05000000000000000000" pitchFamily="2" charset="2"/>
              <a:buChar char="Ø"/>
            </a:pPr>
            <a:r>
              <a:rPr lang="en-US" dirty="0">
                <a:latin typeface="Arial" panose="020B0604020202020204" pitchFamily="34" charset="0"/>
                <a:ea typeface="Times New Roman" panose="02020603050405020304" pitchFamily="18" charset="0"/>
                <a:cs typeface="Arial" panose="020B0604020202020204" pitchFamily="34" charset="0"/>
              </a:rPr>
              <a:t>Medical professional</a:t>
            </a:r>
          </a:p>
          <a:p>
            <a:pPr marL="742950" lvl="1" indent="-285750">
              <a:buFont typeface="Wingdings" panose="05000000000000000000" pitchFamily="2" charset="2"/>
              <a:buChar char="Ø"/>
            </a:pPr>
            <a:r>
              <a:rPr lang="en-US" dirty="0">
                <a:latin typeface="Arial" panose="020B0604020202020204" pitchFamily="34" charset="0"/>
                <a:ea typeface="Times New Roman" panose="02020603050405020304" pitchFamily="18" charset="0"/>
                <a:cs typeface="Arial" panose="020B0604020202020204" pitchFamily="34" charset="0"/>
              </a:rPr>
              <a:t>School</a:t>
            </a:r>
          </a:p>
          <a:p>
            <a:pPr marL="742950" lvl="1" indent="-285750">
              <a:buFont typeface="Wingdings" panose="05000000000000000000" pitchFamily="2" charset="2"/>
              <a:buChar char="Ø"/>
            </a:pPr>
            <a:r>
              <a:rPr lang="en-US" dirty="0">
                <a:latin typeface="Arial" panose="020B0604020202020204" pitchFamily="34" charset="0"/>
                <a:ea typeface="Times New Roman" panose="02020603050405020304" pitchFamily="18" charset="0"/>
                <a:cs typeface="Arial" panose="020B0604020202020204" pitchFamily="34" charset="0"/>
              </a:rPr>
              <a:t>Institution</a:t>
            </a:r>
          </a:p>
          <a:p>
            <a:pPr marL="285750" indent="-285750">
              <a:buFont typeface="Wingdings" panose="05000000000000000000" pitchFamily="2" charset="2"/>
              <a:buChar char="Ø"/>
            </a:pPr>
            <a:r>
              <a:rPr lang="en-US" dirty="0">
                <a:latin typeface="Arial" panose="020B0604020202020204" pitchFamily="34" charset="0"/>
                <a:ea typeface="Times New Roman" panose="02020603050405020304" pitchFamily="18" charset="0"/>
                <a:cs typeface="Arial" panose="020B0604020202020204" pitchFamily="34" charset="0"/>
              </a:rPr>
              <a:t>Sample document on website</a:t>
            </a:r>
            <a:endParaRPr lang="en-US" b="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TextBox 3">
            <a:extLst>
              <a:ext uri="{FF2B5EF4-FFF2-40B4-BE49-F238E27FC236}">
                <a16:creationId xmlns:a16="http://schemas.microsoft.com/office/drawing/2014/main" id="{D8DF00A5-C1AB-2359-D0F1-4D847D8EDFF5}"/>
              </a:ext>
            </a:extLst>
          </p:cNvPr>
          <p:cNvSpPr txBox="1"/>
          <p:nvPr/>
        </p:nvSpPr>
        <p:spPr>
          <a:xfrm>
            <a:off x="459909" y="3930650"/>
            <a:ext cx="3843867" cy="2031325"/>
          </a:xfrm>
          <a:prstGeom prst="rect">
            <a:avLst/>
          </a:prstGeom>
          <a:noFill/>
          <a:ln w="28575">
            <a:solidFill>
              <a:srgbClr val="0070C0"/>
            </a:solidFill>
          </a:ln>
        </p:spPr>
        <p:txBody>
          <a:bodyPr wrap="square" rtlCol="0">
            <a:spAutoFit/>
          </a:bodyPr>
          <a:lstStyle/>
          <a:p>
            <a:pPr marL="285750" indent="-285750">
              <a:buFont typeface="Wingdings" panose="05000000000000000000" pitchFamily="2" charset="2"/>
              <a:buChar char="Ø"/>
            </a:pPr>
            <a:r>
              <a:rPr lang="en-US" dirty="0"/>
              <a:t>Approved accommodation required before scheduling.</a:t>
            </a:r>
          </a:p>
          <a:p>
            <a:pPr marL="285750" indent="-285750">
              <a:buFont typeface="Wingdings" panose="05000000000000000000" pitchFamily="2" charset="2"/>
              <a:buChar char="Ø"/>
            </a:pPr>
            <a:r>
              <a:rPr lang="en-US" dirty="0"/>
              <a:t>Report date/time for scheduled appointment.</a:t>
            </a:r>
          </a:p>
          <a:p>
            <a:pPr marL="285750" indent="-285750">
              <a:buFont typeface="Wingdings" panose="05000000000000000000" pitchFamily="2" charset="2"/>
              <a:buChar char="Ø"/>
            </a:pPr>
            <a:r>
              <a:rPr lang="en-US" dirty="0"/>
              <a:t>Accommodations are manually added to each scheduled attempt.</a:t>
            </a:r>
          </a:p>
        </p:txBody>
      </p:sp>
      <p:sp>
        <p:nvSpPr>
          <p:cNvPr id="8" name="TextBox 7">
            <a:extLst>
              <a:ext uri="{FF2B5EF4-FFF2-40B4-BE49-F238E27FC236}">
                <a16:creationId xmlns:a16="http://schemas.microsoft.com/office/drawing/2014/main" id="{B5E9BD26-C0EA-575A-AD8E-B2096C77F690}"/>
              </a:ext>
            </a:extLst>
          </p:cNvPr>
          <p:cNvSpPr txBox="1"/>
          <p:nvPr/>
        </p:nvSpPr>
        <p:spPr>
          <a:xfrm>
            <a:off x="241160" y="6540689"/>
            <a:ext cx="2400068" cy="276999"/>
          </a:xfrm>
          <a:prstGeom prst="rect">
            <a:avLst/>
          </a:prstGeom>
          <a:noFill/>
        </p:spPr>
        <p:txBody>
          <a:bodyPr wrap="square">
            <a:spAutoFit/>
          </a:bodyPr>
          <a:lstStyle/>
          <a:p>
            <a:pPr lvl="0"/>
            <a:r>
              <a:rPr lang="en-US" sz="1200" dirty="0">
                <a:latin typeface="Calibri" panose="020F0502020204030204" pitchFamily="34" charset="0"/>
                <a:ea typeface="Calibri" panose="020F0502020204030204" pitchFamily="34" charset="0"/>
                <a:cs typeface="Calibri" panose="020F0502020204030204" pitchFamily="34" charset="0"/>
              </a:rPr>
              <a:t>Section II TEST ACCOMMODATIONS</a:t>
            </a:r>
          </a:p>
        </p:txBody>
      </p:sp>
      <p:sp>
        <p:nvSpPr>
          <p:cNvPr id="9" name="TextBox 8">
            <a:extLst>
              <a:ext uri="{FF2B5EF4-FFF2-40B4-BE49-F238E27FC236}">
                <a16:creationId xmlns:a16="http://schemas.microsoft.com/office/drawing/2014/main" id="{19994FB3-6D66-6FDE-8981-EF0B902CD8FF}"/>
              </a:ext>
            </a:extLst>
          </p:cNvPr>
          <p:cNvSpPr txBox="1"/>
          <p:nvPr/>
        </p:nvSpPr>
        <p:spPr>
          <a:xfrm>
            <a:off x="5350140" y="2514877"/>
            <a:ext cx="5974080" cy="2431435"/>
          </a:xfrm>
          <a:custGeom>
            <a:avLst/>
            <a:gdLst>
              <a:gd name="csX0" fmla="*/ 0 w 5974080"/>
              <a:gd name="csY0" fmla="*/ 0 h 2431435"/>
              <a:gd name="csX1" fmla="*/ 5974080 w 5974080"/>
              <a:gd name="csY1" fmla="*/ 0 h 2431435"/>
              <a:gd name="csX2" fmla="*/ 5974080 w 5974080"/>
              <a:gd name="csY2" fmla="*/ 2431435 h 2431435"/>
              <a:gd name="csX3" fmla="*/ 0 w 5974080"/>
              <a:gd name="csY3" fmla="*/ 2431435 h 2431435"/>
              <a:gd name="csX4" fmla="*/ 0 w 5974080"/>
              <a:gd name="csY4" fmla="*/ 0 h 2431435"/>
            </a:gdLst>
            <a:ahLst/>
            <a:cxnLst>
              <a:cxn ang="0">
                <a:pos x="csX0" y="csY0"/>
              </a:cxn>
              <a:cxn ang="0">
                <a:pos x="csX1" y="csY1"/>
              </a:cxn>
              <a:cxn ang="0">
                <a:pos x="csX2" y="csY2"/>
              </a:cxn>
              <a:cxn ang="0">
                <a:pos x="csX3" y="csY3"/>
              </a:cxn>
              <a:cxn ang="0">
                <a:pos x="csX4" y="csY4"/>
              </a:cxn>
            </a:cxnLst>
            <a:rect l="l" t="t" r="r" b="b"/>
            <a:pathLst>
              <a:path w="5974080" h="2431435" extrusionOk="0">
                <a:moveTo>
                  <a:pt x="0" y="0"/>
                </a:moveTo>
                <a:cubicBezTo>
                  <a:pt x="2601120" y="-5264"/>
                  <a:pt x="4492264" y="84467"/>
                  <a:pt x="5974080" y="0"/>
                </a:cubicBezTo>
                <a:cubicBezTo>
                  <a:pt x="5845907" y="681351"/>
                  <a:pt x="6103230" y="1262083"/>
                  <a:pt x="5974080" y="2431435"/>
                </a:cubicBezTo>
                <a:cubicBezTo>
                  <a:pt x="2993465" y="2537755"/>
                  <a:pt x="1501087" y="2423786"/>
                  <a:pt x="0" y="2431435"/>
                </a:cubicBezTo>
                <a:cubicBezTo>
                  <a:pt x="160128" y="2186691"/>
                  <a:pt x="25049" y="617546"/>
                  <a:pt x="0" y="0"/>
                </a:cubicBezTo>
                <a:close/>
              </a:path>
            </a:pathLst>
          </a:custGeom>
          <a:noFill/>
          <a:ln>
            <a:solidFill>
              <a:srgbClr val="FF0000"/>
            </a:solidFill>
            <a:extLst>
              <a:ext uri="{C807C97D-BFC1-408E-A445-0C87EB9F89A2}">
                <ask:lineSketchStyleProps xmlns:ask="http://schemas.microsoft.com/office/drawing/2018/sketchyshapes" sd="2650216993">
                  <a:prstGeom prst="rect">
                    <a:avLst/>
                  </a:prstGeom>
                  <ask:type>
                    <ask:lineSketchCurved/>
                  </ask:type>
                </ask:lineSketchStyleProps>
              </a:ext>
            </a:extLst>
          </a:ln>
        </p:spPr>
        <p:txBody>
          <a:bodyPr wrap="square" rtlCol="0">
            <a:spAutoFit/>
          </a:bodyPr>
          <a:lstStyle/>
          <a:p>
            <a:pPr algn="ctr"/>
            <a:r>
              <a:rPr lang="en-US" sz="3400" b="1" dirty="0">
                <a:solidFill>
                  <a:srgbClr val="FF0000"/>
                </a:solidFill>
              </a:rPr>
              <a:t>IMPORTANT</a:t>
            </a:r>
          </a:p>
          <a:p>
            <a:endParaRPr lang="en-US" dirty="0"/>
          </a:p>
          <a:p>
            <a:pPr algn="ctr"/>
            <a:r>
              <a:rPr lang="en-US" sz="2400" dirty="0"/>
              <a:t>Accommodations are tied to the schedule;</a:t>
            </a:r>
          </a:p>
          <a:p>
            <a:pPr algn="ctr"/>
            <a:r>
              <a:rPr lang="en-US" sz="2800" cap="small" dirty="0">
                <a:solidFill>
                  <a:schemeClr val="accent2"/>
                </a:solidFill>
              </a:rPr>
              <a:t>Therefore,</a:t>
            </a:r>
          </a:p>
          <a:p>
            <a:pPr algn="ctr"/>
            <a:r>
              <a:rPr lang="en-US" dirty="0"/>
              <a:t>  </a:t>
            </a:r>
            <a:r>
              <a:rPr lang="en-US" sz="2400" dirty="0"/>
              <a:t>if you need to retest, you MUST report the retest appointment scheduled date/time</a:t>
            </a:r>
            <a:endParaRPr lang="en-US" dirty="0"/>
          </a:p>
        </p:txBody>
      </p:sp>
      <p:pic>
        <p:nvPicPr>
          <p:cNvPr id="10" name="COQB Inst Accommodations">
            <a:hlinkClick r:id="" action="ppaction://media"/>
            <a:extLst>
              <a:ext uri="{FF2B5EF4-FFF2-40B4-BE49-F238E27FC236}">
                <a16:creationId xmlns:a16="http://schemas.microsoft.com/office/drawing/2014/main" id="{E954BEFD-4B5C-9FE9-BE94-B5D6A4C2BE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80539" y="252018"/>
            <a:ext cx="487363" cy="487363"/>
          </a:xfrm>
          <a:prstGeom prst="rect">
            <a:avLst/>
          </a:prstGeom>
        </p:spPr>
      </p:pic>
      <p:pic>
        <p:nvPicPr>
          <p:cNvPr id="7" name="Picture 6">
            <a:extLst>
              <a:ext uri="{FF2B5EF4-FFF2-40B4-BE49-F238E27FC236}">
                <a16:creationId xmlns:a16="http://schemas.microsoft.com/office/drawing/2014/main" id="{3F3AEB4C-F3FB-6C1A-0C85-5C5FF63602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5707" y="6133126"/>
            <a:ext cx="3072974" cy="690284"/>
          </a:xfrm>
          <a:prstGeom prst="rect">
            <a:avLst/>
          </a:prstGeom>
        </p:spPr>
      </p:pic>
    </p:spTree>
    <p:extLst>
      <p:ext uri="{BB962C8B-B14F-4D97-AF65-F5344CB8AC3E}">
        <p14:creationId xmlns:p14="http://schemas.microsoft.com/office/powerpoint/2010/main" val="266686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89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7004</TotalTime>
  <Words>6093</Words>
  <Application>Microsoft Office PowerPoint</Application>
  <PresentationFormat>Widescreen</PresentationFormat>
  <Paragraphs>801</Paragraphs>
  <Slides>35</Slides>
  <Notes>35</Notes>
  <HiddenSlides>0</HiddenSlides>
  <MMClips>35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Angsana New</vt:lpstr>
      <vt:lpstr>Aptos</vt:lpstr>
      <vt:lpstr>Aptos Display</vt:lpstr>
      <vt:lpstr>Arial</vt:lpstr>
      <vt:lpstr>Calibri</vt:lpstr>
      <vt:lpstr>Copperplate Gothic Bold</vt:lpstr>
      <vt:lpstr>Georgia Pro</vt:lpstr>
      <vt:lpstr>Symbol</vt:lpstr>
      <vt:lpstr>Wingdings</vt:lpstr>
      <vt:lpstr>Office Theme</vt:lpstr>
      <vt:lpstr>COQB Candidate Information Bulletin</vt:lpstr>
      <vt:lpstr>OVERVIEW</vt:lpstr>
      <vt:lpstr>OSFM QUEST TEST</vt:lpstr>
      <vt:lpstr>TEST BLOCKS</vt:lpstr>
      <vt:lpstr>PowerPoint Presentation</vt:lpstr>
      <vt:lpstr>COMPUTER REQUIREMENTS</vt:lpstr>
      <vt:lpstr>WARNING – BUYER BEWARE</vt:lpstr>
      <vt:lpstr>PURCHASING &amp; SCHEDULING A TEST</vt:lpstr>
      <vt:lpstr>TEST ACCOMMODATIONS</vt:lpstr>
      <vt:lpstr>BEFORE SCHEDULING A TEST</vt:lpstr>
      <vt:lpstr>TEST PURCHASING AND SCHEDULING</vt:lpstr>
      <vt:lpstr>CANCELED OR MISSED APPOINTMENTS AND REFUNDS</vt:lpstr>
      <vt:lpstr>REFERENCE MATERIALS &amp; TIME</vt:lpstr>
      <vt:lpstr>WEBSITE</vt:lpstr>
      <vt:lpstr>TESTING REQUIREMENTS </vt:lpstr>
      <vt:lpstr>GUARDIAN BROWSER State of NC Approval</vt:lpstr>
      <vt:lpstr>GUARDIAN BROWSER AND TESTING YOUR COMPUTER</vt:lpstr>
      <vt:lpstr>PROHIBITED COMPUTER APPLICATIONS (3rd party applications)</vt:lpstr>
      <vt:lpstr>PHYSICAL LAYOUT OF TESTING ROOM</vt:lpstr>
      <vt:lpstr>TEST ENVIRONMENT (Top 10)</vt:lpstr>
      <vt:lpstr>DAY BEFORE TEST </vt:lpstr>
      <vt:lpstr>TEST DAY</vt:lpstr>
      <vt:lpstr>RULES OF CONDUCT</vt:lpstr>
      <vt:lpstr>IDENTIFICATION REQUIREMENTS</vt:lpstr>
      <vt:lpstr>RESTROOM BREAKS?</vt:lpstr>
      <vt:lpstr>WHAT IS NOT ALLOWED?</vt:lpstr>
      <vt:lpstr>WHAT IS NOT ALLOWED?</vt:lpstr>
      <vt:lpstr>LOG IN ON TEST DAY</vt:lpstr>
      <vt:lpstr>EYE/HEAD MOVEMENT PARAMETERS DURING THE TEST</vt:lpstr>
      <vt:lpstr>TECHNICAL ISSUES DURING THE TEST</vt:lpstr>
      <vt:lpstr>AFTER THE TEST</vt:lpstr>
      <vt:lpstr>COACHING REPORT</vt:lpstr>
      <vt:lpstr>SEE APPENDIX A FOR TEST SCREENSHOTS</vt:lpstr>
      <vt:lpstr>WARNING!!</vt:lpstr>
      <vt:lpstr>COQB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Hall, Rich</dc:creator>
  <cp:lastModifiedBy>Vincent, Katherine</cp:lastModifiedBy>
  <cp:revision>186</cp:revision>
  <cp:lastPrinted>2026-06-15T16:54:48Z</cp:lastPrinted>
  <dcterms:created xsi:type="dcterms:W3CDTF">2026-06-03T12:38:49Z</dcterms:created>
  <dcterms:modified xsi:type="dcterms:W3CDTF">2026-08-25T19:59:51Z</dcterms:modified>
</cp:coreProperties>
</file>