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tags/tag106.xml" ContentType="application/vnd.openxmlformats-officedocument.presentationml.tags+xml"/>
  <Override PartName="/ppt/notesSlides/notesSlide17.xml" ContentType="application/vnd.openxmlformats-officedocument.presentationml.notesSlide+xml"/>
  <Override PartName="/ppt/tags/tag107.xml" ContentType="application/vnd.openxmlformats-officedocument.presentationml.tags+xml"/>
  <Override PartName="/ppt/notesSlides/notesSlide18.xml" ContentType="application/vnd.openxmlformats-officedocument.presentationml.notesSlide+xml"/>
  <Override PartName="/ppt/tags/tag108.xml" ContentType="application/vnd.openxmlformats-officedocument.presentationml.tags+xml"/>
  <Override PartName="/ppt/notesSlides/notesSlide19.xml" ContentType="application/vnd.openxmlformats-officedocument.presentationml.notesSlide+xml"/>
  <Override PartName="/ppt/tags/tag109.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0.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1.xml" ContentType="application/vnd.openxmlformats-officedocument.presentationml.tags+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notesSlides/notesSlide24.xml" ContentType="application/vnd.openxmlformats-officedocument.presentationml.notesSlide+xml"/>
  <Override PartName="/ppt/tags/tag114.xml" ContentType="application/vnd.openxmlformats-officedocument.presentationml.tags+xml"/>
  <Override PartName="/ppt/notesSlides/notesSlide25.xml" ContentType="application/vnd.openxmlformats-officedocument.presentationml.notesSlide+xml"/>
  <Override PartName="/ppt/tags/tag115.xml" ContentType="application/vnd.openxmlformats-officedocument.presentationml.tags+xml"/>
  <Override PartName="/ppt/notesSlides/notesSlide26.xml" ContentType="application/vnd.openxmlformats-officedocument.presentationml.notesSlide+xml"/>
  <Override PartName="/ppt/tags/tag116.xml" ContentType="application/vnd.openxmlformats-officedocument.presentationml.tags+xml"/>
  <Override PartName="/ppt/notesSlides/notesSlide27.xml" ContentType="application/vnd.openxmlformats-officedocument.presentationml.notesSlide+xml"/>
  <Override PartName="/ppt/tags/tag117.xml" ContentType="application/vnd.openxmlformats-officedocument.presentationml.tags+xml"/>
  <Override PartName="/ppt/notesSlides/notesSlide28.xml" ContentType="application/vnd.openxmlformats-officedocument.presentationml.notesSlide+xml"/>
  <Override PartName="/ppt/tags/tag118.xml" ContentType="application/vnd.openxmlformats-officedocument.presentationml.tags+xml"/>
  <Override PartName="/ppt/notesSlides/notesSlide29.xml" ContentType="application/vnd.openxmlformats-officedocument.presentationml.notesSlide+xml"/>
  <Override PartName="/ppt/tags/tag119.xml" ContentType="application/vnd.openxmlformats-officedocument.presentationml.tags+xml"/>
  <Override PartName="/ppt/notesSlides/notesSlide30.xml" ContentType="application/vnd.openxmlformats-officedocument.presentationml.notesSlide+xml"/>
  <Override PartName="/ppt/tags/tag120.xml" ContentType="application/vnd.openxmlformats-officedocument.presentationml.tags+xml"/>
  <Override PartName="/ppt/notesSlides/notesSlide31.xml" ContentType="application/vnd.openxmlformats-officedocument.presentationml.notesSlide+xml"/>
  <Override PartName="/ppt/tags/tag121.xml" ContentType="application/vnd.openxmlformats-officedocument.presentationml.tags+xml"/>
  <Override PartName="/ppt/notesSlides/notesSlide32.xml" ContentType="application/vnd.openxmlformats-officedocument.presentationml.notesSlide+xml"/>
  <Override PartName="/ppt/tags/tag122.xml" ContentType="application/vnd.openxmlformats-officedocument.presentationml.tags+xml"/>
  <Override PartName="/ppt/notesSlides/notesSlide33.xml" ContentType="application/vnd.openxmlformats-officedocument.presentationml.notesSlide+xml"/>
  <Override PartName="/ppt/tags/tag123.xml" ContentType="application/vnd.openxmlformats-officedocument.presentationml.tags+xml"/>
  <Override PartName="/ppt/notesSlides/notesSlide34.xml" ContentType="application/vnd.openxmlformats-officedocument.presentationml.notesSlide+xml"/>
  <Override PartName="/ppt/tags/tag124.xml" ContentType="application/vnd.openxmlformats-officedocument.presentationml.tags+xml"/>
  <Override PartName="/ppt/notesSlides/notesSlide35.xml" ContentType="application/vnd.openxmlformats-officedocument.presentationml.notesSlide+xml"/>
  <Override PartName="/ppt/tags/tag125.xml" ContentType="application/vnd.openxmlformats-officedocument.presentationml.tags+xml"/>
  <Override PartName="/ppt/notesSlides/notesSlide36.xml" ContentType="application/vnd.openxmlformats-officedocument.presentationml.notesSlide+xml"/>
  <Override PartName="/ppt/tags/tag126.xml" ContentType="application/vnd.openxmlformats-officedocument.presentationml.tags+xml"/>
  <Override PartName="/ppt/notesSlides/notesSlide37.xml" ContentType="application/vnd.openxmlformats-officedocument.presentationml.notesSlide+xml"/>
  <Override PartName="/ppt/tags/tag127.xml" ContentType="application/vnd.openxmlformats-officedocument.presentationml.tags+xml"/>
  <Override PartName="/ppt/notesSlides/notesSlide38.xml" ContentType="application/vnd.openxmlformats-officedocument.presentationml.notesSlide+xml"/>
  <Override PartName="/ppt/tags/tag128.xml" ContentType="application/vnd.openxmlformats-officedocument.presentationml.tags+xml"/>
  <Override PartName="/ppt/notesSlides/notesSlide39.xml" ContentType="application/vnd.openxmlformats-officedocument.presentationml.notesSlide+xml"/>
  <Override PartName="/ppt/tags/tag129.xml" ContentType="application/vnd.openxmlformats-officedocument.presentationml.tags+xml"/>
  <Override PartName="/ppt/notesSlides/notesSlide40.xml" ContentType="application/vnd.openxmlformats-officedocument.presentationml.notesSlide+xml"/>
  <Override PartName="/ppt/tags/tag130.xml" ContentType="application/vnd.openxmlformats-officedocument.presentationml.tags+xml"/>
  <Override PartName="/ppt/notesSlides/notesSlide41.xml" ContentType="application/vnd.openxmlformats-officedocument.presentationml.notesSlide+xml"/>
  <Override PartName="/ppt/tags/tag131.xml" ContentType="application/vnd.openxmlformats-officedocument.presentationml.tags+xml"/>
  <Override PartName="/ppt/notesSlides/notesSlide42.xml" ContentType="application/vnd.openxmlformats-officedocument.presentationml.notesSlide+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88" r:id="rId3"/>
  </p:sldMasterIdLst>
  <p:notesMasterIdLst>
    <p:notesMasterId r:id="rId254"/>
  </p:notesMasterIdLst>
  <p:sldIdLst>
    <p:sldId id="778" r:id="rId4"/>
    <p:sldId id="807" r:id="rId5"/>
    <p:sldId id="830" r:id="rId6"/>
    <p:sldId id="747" r:id="rId7"/>
    <p:sldId id="767" r:id="rId8"/>
    <p:sldId id="301" r:id="rId9"/>
    <p:sldId id="837" r:id="rId10"/>
    <p:sldId id="838" r:id="rId11"/>
    <p:sldId id="847" r:id="rId12"/>
    <p:sldId id="840" r:id="rId13"/>
    <p:sldId id="839" r:id="rId14"/>
    <p:sldId id="848" r:id="rId15"/>
    <p:sldId id="841" r:id="rId16"/>
    <p:sldId id="842" r:id="rId17"/>
    <p:sldId id="843" r:id="rId18"/>
    <p:sldId id="844" r:id="rId19"/>
    <p:sldId id="768" r:id="rId20"/>
    <p:sldId id="835" r:id="rId21"/>
    <p:sldId id="717" r:id="rId22"/>
    <p:sldId id="866" r:id="rId23"/>
    <p:sldId id="868" r:id="rId24"/>
    <p:sldId id="869" r:id="rId25"/>
    <p:sldId id="870" r:id="rId26"/>
    <p:sldId id="845" r:id="rId27"/>
    <p:sldId id="846" r:id="rId28"/>
    <p:sldId id="265" r:id="rId29"/>
    <p:sldId id="267" r:id="rId30"/>
    <p:sldId id="659" r:id="rId31"/>
    <p:sldId id="372" r:id="rId32"/>
    <p:sldId id="364" r:id="rId33"/>
    <p:sldId id="366" r:id="rId34"/>
    <p:sldId id="367" r:id="rId35"/>
    <p:sldId id="368" r:id="rId36"/>
    <p:sldId id="369" r:id="rId37"/>
    <p:sldId id="1005" r:id="rId38"/>
    <p:sldId id="871" r:id="rId39"/>
    <p:sldId id="872" r:id="rId40"/>
    <p:sldId id="874" r:id="rId41"/>
    <p:sldId id="873" r:id="rId42"/>
    <p:sldId id="875" r:id="rId43"/>
    <p:sldId id="997" r:id="rId44"/>
    <p:sldId id="998" r:id="rId45"/>
    <p:sldId id="999" r:id="rId46"/>
    <p:sldId id="1006" r:id="rId47"/>
    <p:sldId id="882" r:id="rId48"/>
    <p:sldId id="876" r:id="rId49"/>
    <p:sldId id="877" r:id="rId50"/>
    <p:sldId id="878" r:id="rId51"/>
    <p:sldId id="879" r:id="rId52"/>
    <p:sldId id="880" r:id="rId53"/>
    <p:sldId id="881" r:id="rId54"/>
    <p:sldId id="1007" r:id="rId55"/>
    <p:sldId id="883" r:id="rId56"/>
    <p:sldId id="884" r:id="rId57"/>
    <p:sldId id="885" r:id="rId58"/>
    <p:sldId id="886" r:id="rId59"/>
    <p:sldId id="887" r:id="rId60"/>
    <p:sldId id="995" r:id="rId61"/>
    <p:sldId id="1025" r:id="rId62"/>
    <p:sldId id="888" r:id="rId63"/>
    <p:sldId id="889" r:id="rId64"/>
    <p:sldId id="1008" r:id="rId65"/>
    <p:sldId id="808" r:id="rId66"/>
    <p:sldId id="782" r:id="rId67"/>
    <p:sldId id="890" r:id="rId68"/>
    <p:sldId id="891" r:id="rId69"/>
    <p:sldId id="893" r:id="rId70"/>
    <p:sldId id="892" r:id="rId71"/>
    <p:sldId id="895" r:id="rId72"/>
    <p:sldId id="896" r:id="rId73"/>
    <p:sldId id="678" r:id="rId74"/>
    <p:sldId id="897" r:id="rId75"/>
    <p:sldId id="783" r:id="rId76"/>
    <p:sldId id="676" r:id="rId77"/>
    <p:sldId id="704" r:id="rId78"/>
    <p:sldId id="703" r:id="rId79"/>
    <p:sldId id="795" r:id="rId80"/>
    <p:sldId id="790" r:id="rId81"/>
    <p:sldId id="899" r:id="rId82"/>
    <p:sldId id="706" r:id="rId83"/>
    <p:sldId id="707" r:id="rId84"/>
    <p:sldId id="708" r:id="rId85"/>
    <p:sldId id="709" r:id="rId86"/>
    <p:sldId id="710" r:id="rId87"/>
    <p:sldId id="712" r:id="rId88"/>
    <p:sldId id="788" r:id="rId89"/>
    <p:sldId id="1000" r:id="rId90"/>
    <p:sldId id="789" r:id="rId91"/>
    <p:sldId id="787" r:id="rId92"/>
    <p:sldId id="705" r:id="rId93"/>
    <p:sldId id="761" r:id="rId94"/>
    <p:sldId id="906" r:id="rId95"/>
    <p:sldId id="909" r:id="rId96"/>
    <p:sldId id="905" r:id="rId97"/>
    <p:sldId id="1004" r:id="rId98"/>
    <p:sldId id="1012" r:id="rId99"/>
    <p:sldId id="764" r:id="rId100"/>
    <p:sldId id="910" r:id="rId101"/>
    <p:sldId id="801" r:id="rId102"/>
    <p:sldId id="547" r:id="rId103"/>
    <p:sldId id="911" r:id="rId104"/>
    <p:sldId id="912" r:id="rId105"/>
    <p:sldId id="914" r:id="rId106"/>
    <p:sldId id="913" r:id="rId107"/>
    <p:sldId id="915" r:id="rId108"/>
    <p:sldId id="916" r:id="rId109"/>
    <p:sldId id="917" r:id="rId110"/>
    <p:sldId id="918" r:id="rId111"/>
    <p:sldId id="919" r:id="rId112"/>
    <p:sldId id="920" r:id="rId113"/>
    <p:sldId id="922" r:id="rId114"/>
    <p:sldId id="921" r:id="rId115"/>
    <p:sldId id="923" r:id="rId116"/>
    <p:sldId id="924" r:id="rId117"/>
    <p:sldId id="925" r:id="rId118"/>
    <p:sldId id="926" r:id="rId119"/>
    <p:sldId id="927" r:id="rId120"/>
    <p:sldId id="928" r:id="rId121"/>
    <p:sldId id="929" r:id="rId122"/>
    <p:sldId id="930" r:id="rId123"/>
    <p:sldId id="931" r:id="rId124"/>
    <p:sldId id="932" r:id="rId125"/>
    <p:sldId id="933" r:id="rId126"/>
    <p:sldId id="934" r:id="rId127"/>
    <p:sldId id="935" r:id="rId128"/>
    <p:sldId id="936" r:id="rId129"/>
    <p:sldId id="937" r:id="rId130"/>
    <p:sldId id="938" r:id="rId131"/>
    <p:sldId id="939" r:id="rId132"/>
    <p:sldId id="940" r:id="rId133"/>
    <p:sldId id="941" r:id="rId134"/>
    <p:sldId id="942" r:id="rId135"/>
    <p:sldId id="990" r:id="rId136"/>
    <p:sldId id="943" r:id="rId137"/>
    <p:sldId id="576" r:id="rId138"/>
    <p:sldId id="798" r:id="rId139"/>
    <p:sldId id="900" r:id="rId140"/>
    <p:sldId id="959" r:id="rId141"/>
    <p:sldId id="960" r:id="rId142"/>
    <p:sldId id="961" r:id="rId143"/>
    <p:sldId id="958" r:id="rId144"/>
    <p:sldId id="991" r:id="rId145"/>
    <p:sldId id="945" r:id="rId146"/>
    <p:sldId id="901" r:id="rId147"/>
    <p:sldId id="971" r:id="rId148"/>
    <p:sldId id="1022" r:id="rId149"/>
    <p:sldId id="972" r:id="rId150"/>
    <p:sldId id="973" r:id="rId151"/>
    <p:sldId id="974" r:id="rId152"/>
    <p:sldId id="586" r:id="rId153"/>
    <p:sldId id="962" r:id="rId154"/>
    <p:sldId id="587" r:id="rId155"/>
    <p:sldId id="963" r:id="rId156"/>
    <p:sldId id="588" r:id="rId157"/>
    <p:sldId id="992" r:id="rId158"/>
    <p:sldId id="1024" r:id="rId159"/>
    <p:sldId id="1023" r:id="rId160"/>
    <p:sldId id="975" r:id="rId161"/>
    <p:sldId id="976" r:id="rId162"/>
    <p:sldId id="977" r:id="rId163"/>
    <p:sldId id="978" r:id="rId164"/>
    <p:sldId id="979" r:id="rId165"/>
    <p:sldId id="980" r:id="rId166"/>
    <p:sldId id="981" r:id="rId167"/>
    <p:sldId id="982" r:id="rId168"/>
    <p:sldId id="983" r:id="rId169"/>
    <p:sldId id="984" r:id="rId170"/>
    <p:sldId id="985" r:id="rId171"/>
    <p:sldId id="604" r:id="rId172"/>
    <p:sldId id="602" r:id="rId173"/>
    <p:sldId id="986" r:id="rId174"/>
    <p:sldId id="944" r:id="rId175"/>
    <p:sldId id="903" r:id="rId176"/>
    <p:sldId id="402" r:id="rId177"/>
    <p:sldId id="964" r:id="rId178"/>
    <p:sldId id="405" r:id="rId179"/>
    <p:sldId id="965" r:id="rId180"/>
    <p:sldId id="404" r:id="rId181"/>
    <p:sldId id="792" r:id="rId182"/>
    <p:sldId id="904" r:id="rId183"/>
    <p:sldId id="966" r:id="rId184"/>
    <p:sldId id="967" r:id="rId185"/>
    <p:sldId id="1009" r:id="rId186"/>
    <p:sldId id="1010" r:id="rId187"/>
    <p:sldId id="968" r:id="rId188"/>
    <p:sldId id="969" r:id="rId189"/>
    <p:sldId id="791" r:id="rId190"/>
    <p:sldId id="948" r:id="rId191"/>
    <p:sldId id="949" r:id="rId192"/>
    <p:sldId id="950" r:id="rId193"/>
    <p:sldId id="951" r:id="rId194"/>
    <p:sldId id="952" r:id="rId195"/>
    <p:sldId id="953" r:id="rId196"/>
    <p:sldId id="954" r:id="rId197"/>
    <p:sldId id="957" r:id="rId198"/>
    <p:sldId id="1001" r:id="rId199"/>
    <p:sldId id="1002" r:id="rId200"/>
    <p:sldId id="1015" r:id="rId201"/>
    <p:sldId id="1016" r:id="rId202"/>
    <p:sldId id="1017" r:id="rId203"/>
    <p:sldId id="1019" r:id="rId204"/>
    <p:sldId id="1020" r:id="rId205"/>
    <p:sldId id="1021" r:id="rId206"/>
    <p:sldId id="1013" r:id="rId207"/>
    <p:sldId id="1014" r:id="rId208"/>
    <p:sldId id="955" r:id="rId209"/>
    <p:sldId id="793" r:id="rId210"/>
    <p:sldId id="491" r:id="rId211"/>
    <p:sldId id="420" r:id="rId212"/>
    <p:sldId id="970" r:id="rId213"/>
    <p:sldId id="956" r:id="rId214"/>
    <p:sldId id="423" r:id="rId215"/>
    <p:sldId id="492" r:id="rId216"/>
    <p:sldId id="424" r:id="rId217"/>
    <p:sldId id="495" r:id="rId218"/>
    <p:sldId id="497" r:id="rId219"/>
    <p:sldId id="499" r:id="rId220"/>
    <p:sldId id="501" r:id="rId221"/>
    <p:sldId id="504" r:id="rId222"/>
    <p:sldId id="505" r:id="rId223"/>
    <p:sldId id="506" r:id="rId224"/>
    <p:sldId id="585" r:id="rId225"/>
    <p:sldId id="718" r:id="rId226"/>
    <p:sldId id="723" r:id="rId227"/>
    <p:sldId id="987" r:id="rId228"/>
    <p:sldId id="988" r:id="rId229"/>
    <p:sldId id="719" r:id="rId230"/>
    <p:sldId id="720" r:id="rId231"/>
    <p:sldId id="722" r:id="rId232"/>
    <p:sldId id="753" r:id="rId233"/>
    <p:sldId id="726" r:id="rId234"/>
    <p:sldId id="728" r:id="rId235"/>
    <p:sldId id="730" r:id="rId236"/>
    <p:sldId id="732" r:id="rId237"/>
    <p:sldId id="734" r:id="rId238"/>
    <p:sldId id="735" r:id="rId239"/>
    <p:sldId id="736" r:id="rId240"/>
    <p:sldId id="738" r:id="rId241"/>
    <p:sldId id="739" r:id="rId242"/>
    <p:sldId id="746" r:id="rId243"/>
    <p:sldId id="748" r:id="rId244"/>
    <p:sldId id="740" r:id="rId245"/>
    <p:sldId id="742" r:id="rId246"/>
    <p:sldId id="751" r:id="rId247"/>
    <p:sldId id="752" r:id="rId248"/>
    <p:sldId id="755" r:id="rId249"/>
    <p:sldId id="989" r:id="rId250"/>
    <p:sldId id="756" r:id="rId251"/>
    <p:sldId id="757" r:id="rId252"/>
    <p:sldId id="810" r:id="rId253"/>
  </p:sldIdLst>
  <p:sldSz cx="12192000" cy="6858000"/>
  <p:notesSz cx="6858000" cy="9144000"/>
  <p:custDataLst>
    <p:tags r:id="rId2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1B9E82-E7B1-49EB-BCE9-31D9EF34760B}">
          <p14:sldIdLst>
            <p14:sldId id="778"/>
            <p14:sldId id="807"/>
            <p14:sldId id="830"/>
            <p14:sldId id="747"/>
            <p14:sldId id="767"/>
            <p14:sldId id="301"/>
            <p14:sldId id="837"/>
            <p14:sldId id="838"/>
            <p14:sldId id="847"/>
            <p14:sldId id="840"/>
            <p14:sldId id="839"/>
            <p14:sldId id="848"/>
            <p14:sldId id="841"/>
            <p14:sldId id="842"/>
            <p14:sldId id="843"/>
            <p14:sldId id="844"/>
            <p14:sldId id="768"/>
            <p14:sldId id="835"/>
            <p14:sldId id="717"/>
            <p14:sldId id="866"/>
            <p14:sldId id="868"/>
            <p14:sldId id="869"/>
            <p14:sldId id="870"/>
            <p14:sldId id="845"/>
            <p14:sldId id="846"/>
            <p14:sldId id="265"/>
            <p14:sldId id="267"/>
            <p14:sldId id="659"/>
            <p14:sldId id="372"/>
            <p14:sldId id="364"/>
            <p14:sldId id="366"/>
            <p14:sldId id="367"/>
            <p14:sldId id="368"/>
            <p14:sldId id="369"/>
            <p14:sldId id="1005"/>
            <p14:sldId id="871"/>
            <p14:sldId id="872"/>
            <p14:sldId id="874"/>
            <p14:sldId id="873"/>
            <p14:sldId id="875"/>
            <p14:sldId id="997"/>
            <p14:sldId id="998"/>
            <p14:sldId id="999"/>
            <p14:sldId id="1006"/>
            <p14:sldId id="882"/>
            <p14:sldId id="876"/>
            <p14:sldId id="877"/>
            <p14:sldId id="878"/>
            <p14:sldId id="879"/>
            <p14:sldId id="880"/>
            <p14:sldId id="881"/>
            <p14:sldId id="1007"/>
            <p14:sldId id="883"/>
            <p14:sldId id="884"/>
            <p14:sldId id="885"/>
            <p14:sldId id="886"/>
            <p14:sldId id="887"/>
            <p14:sldId id="995"/>
            <p14:sldId id="1025"/>
            <p14:sldId id="888"/>
            <p14:sldId id="889"/>
            <p14:sldId id="1008"/>
            <p14:sldId id="808"/>
            <p14:sldId id="782"/>
            <p14:sldId id="890"/>
            <p14:sldId id="891"/>
            <p14:sldId id="893"/>
            <p14:sldId id="892"/>
            <p14:sldId id="895"/>
            <p14:sldId id="896"/>
            <p14:sldId id="678"/>
            <p14:sldId id="897"/>
            <p14:sldId id="783"/>
            <p14:sldId id="676"/>
            <p14:sldId id="704"/>
            <p14:sldId id="703"/>
            <p14:sldId id="795"/>
            <p14:sldId id="790"/>
            <p14:sldId id="899"/>
            <p14:sldId id="706"/>
            <p14:sldId id="707"/>
            <p14:sldId id="708"/>
            <p14:sldId id="709"/>
            <p14:sldId id="710"/>
            <p14:sldId id="712"/>
            <p14:sldId id="788"/>
            <p14:sldId id="1000"/>
            <p14:sldId id="789"/>
            <p14:sldId id="787"/>
            <p14:sldId id="705"/>
            <p14:sldId id="761"/>
            <p14:sldId id="906"/>
            <p14:sldId id="909"/>
            <p14:sldId id="905"/>
            <p14:sldId id="1004"/>
            <p14:sldId id="1012"/>
            <p14:sldId id="764"/>
            <p14:sldId id="910"/>
            <p14:sldId id="801"/>
            <p14:sldId id="547"/>
            <p14:sldId id="911"/>
            <p14:sldId id="912"/>
            <p14:sldId id="914"/>
            <p14:sldId id="913"/>
            <p14:sldId id="915"/>
            <p14:sldId id="916"/>
            <p14:sldId id="917"/>
            <p14:sldId id="918"/>
            <p14:sldId id="919"/>
            <p14:sldId id="920"/>
            <p14:sldId id="922"/>
            <p14:sldId id="921"/>
            <p14:sldId id="923"/>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90"/>
            <p14:sldId id="943"/>
            <p14:sldId id="576"/>
            <p14:sldId id="798"/>
            <p14:sldId id="900"/>
            <p14:sldId id="959"/>
            <p14:sldId id="960"/>
            <p14:sldId id="961"/>
            <p14:sldId id="958"/>
            <p14:sldId id="991"/>
            <p14:sldId id="945"/>
            <p14:sldId id="901"/>
            <p14:sldId id="971"/>
            <p14:sldId id="1022"/>
            <p14:sldId id="972"/>
            <p14:sldId id="973"/>
            <p14:sldId id="974"/>
            <p14:sldId id="586"/>
            <p14:sldId id="962"/>
            <p14:sldId id="587"/>
            <p14:sldId id="963"/>
            <p14:sldId id="588"/>
            <p14:sldId id="992"/>
            <p14:sldId id="1024"/>
            <p14:sldId id="1023"/>
            <p14:sldId id="975"/>
            <p14:sldId id="976"/>
            <p14:sldId id="977"/>
            <p14:sldId id="978"/>
            <p14:sldId id="979"/>
            <p14:sldId id="980"/>
            <p14:sldId id="981"/>
            <p14:sldId id="982"/>
            <p14:sldId id="983"/>
            <p14:sldId id="984"/>
            <p14:sldId id="985"/>
            <p14:sldId id="604"/>
            <p14:sldId id="602"/>
            <p14:sldId id="986"/>
            <p14:sldId id="944"/>
            <p14:sldId id="903"/>
            <p14:sldId id="402"/>
            <p14:sldId id="964"/>
            <p14:sldId id="405"/>
            <p14:sldId id="965"/>
            <p14:sldId id="404"/>
            <p14:sldId id="792"/>
            <p14:sldId id="904"/>
            <p14:sldId id="966"/>
            <p14:sldId id="967"/>
            <p14:sldId id="1009"/>
            <p14:sldId id="1010"/>
            <p14:sldId id="968"/>
            <p14:sldId id="969"/>
            <p14:sldId id="791"/>
            <p14:sldId id="948"/>
            <p14:sldId id="949"/>
            <p14:sldId id="950"/>
            <p14:sldId id="951"/>
            <p14:sldId id="952"/>
            <p14:sldId id="953"/>
            <p14:sldId id="954"/>
            <p14:sldId id="957"/>
            <p14:sldId id="1001"/>
            <p14:sldId id="1002"/>
            <p14:sldId id="1015"/>
            <p14:sldId id="1016"/>
            <p14:sldId id="1017"/>
            <p14:sldId id="1019"/>
            <p14:sldId id="1020"/>
            <p14:sldId id="1021"/>
            <p14:sldId id="1013"/>
            <p14:sldId id="1014"/>
            <p14:sldId id="955"/>
            <p14:sldId id="793"/>
            <p14:sldId id="491"/>
            <p14:sldId id="420"/>
            <p14:sldId id="970"/>
            <p14:sldId id="956"/>
            <p14:sldId id="423"/>
            <p14:sldId id="492"/>
            <p14:sldId id="424"/>
            <p14:sldId id="495"/>
            <p14:sldId id="497"/>
            <p14:sldId id="499"/>
            <p14:sldId id="501"/>
            <p14:sldId id="504"/>
            <p14:sldId id="505"/>
            <p14:sldId id="506"/>
            <p14:sldId id="585"/>
            <p14:sldId id="718"/>
            <p14:sldId id="723"/>
            <p14:sldId id="987"/>
            <p14:sldId id="988"/>
            <p14:sldId id="719"/>
            <p14:sldId id="720"/>
            <p14:sldId id="722"/>
            <p14:sldId id="753"/>
            <p14:sldId id="726"/>
            <p14:sldId id="728"/>
            <p14:sldId id="730"/>
            <p14:sldId id="732"/>
            <p14:sldId id="734"/>
            <p14:sldId id="735"/>
            <p14:sldId id="736"/>
            <p14:sldId id="738"/>
            <p14:sldId id="739"/>
            <p14:sldId id="746"/>
            <p14:sldId id="748"/>
            <p14:sldId id="740"/>
            <p14:sldId id="742"/>
            <p14:sldId id="751"/>
            <p14:sldId id="752"/>
            <p14:sldId id="755"/>
            <p14:sldId id="989"/>
            <p14:sldId id="756"/>
            <p14:sldId id="757"/>
            <p14:sldId id="81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D"/>
    <a:srgbClr val="DB6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6" autoAdjust="0"/>
    <p:restoredTop sz="94673" autoAdjust="0"/>
  </p:normalViewPr>
  <p:slideViewPr>
    <p:cSldViewPr snapToGrid="0" showGuides="1">
      <p:cViewPr varScale="1">
        <p:scale>
          <a:sx n="78" d="100"/>
          <a:sy n="78" d="100"/>
        </p:scale>
        <p:origin x="898" y="67"/>
      </p:cViewPr>
      <p:guideLst>
        <p:guide orient="horz" pos="2160"/>
        <p:guide pos="3840"/>
      </p:guideLst>
    </p:cSldViewPr>
  </p:slideViewPr>
  <p:notesTextViewPr>
    <p:cViewPr>
      <p:scale>
        <a:sx n="3" d="2"/>
        <a:sy n="3" d="2"/>
      </p:scale>
      <p:origin x="0" y="0"/>
    </p:cViewPr>
  </p:notesTextViewPr>
  <p:sorterViewPr>
    <p:cViewPr>
      <p:scale>
        <a:sx n="160" d="100"/>
        <a:sy n="160" d="100"/>
      </p:scale>
      <p:origin x="0" y="-2556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theme" Target="theme/theme1.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3" Type="http://schemas.openxmlformats.org/officeDocument/2006/relationships/slide" Target="slides/slide230.xml"/><Relationship Id="rId238" Type="http://schemas.openxmlformats.org/officeDocument/2006/relationships/slide" Target="slides/slide235.xml"/><Relationship Id="rId254" Type="http://schemas.openxmlformats.org/officeDocument/2006/relationships/notesMaster" Target="notesMasters/notesMaster1.xml"/><Relationship Id="rId259" Type="http://schemas.openxmlformats.org/officeDocument/2006/relationships/tableStyles" Target="tableStyles.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244" Type="http://schemas.openxmlformats.org/officeDocument/2006/relationships/slide" Target="slides/slide241.xml"/><Relationship Id="rId249" Type="http://schemas.openxmlformats.org/officeDocument/2006/relationships/slide" Target="slides/slide24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slide" Target="slides/slide236.xml"/><Relationship Id="rId2" Type="http://schemas.openxmlformats.org/officeDocument/2006/relationships/slideMaster" Target="slideMasters/slideMaster2.xml"/><Relationship Id="rId29" Type="http://schemas.openxmlformats.org/officeDocument/2006/relationships/slide" Target="slides/slide26.xml"/><Relationship Id="rId250" Type="http://schemas.openxmlformats.org/officeDocument/2006/relationships/slide" Target="slides/slide247.xml"/><Relationship Id="rId255" Type="http://schemas.openxmlformats.org/officeDocument/2006/relationships/tags" Target="tags/tag1.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presProps" Target="presProp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viewProps" Target="viewProps.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pattFill prst="ltVert">
              <a:fgClr>
                <a:schemeClr val="tx1">
                  <a:lumMod val="65000"/>
                  <a:lumOff val="35000"/>
                </a:schemeClr>
              </a:fgClr>
              <a:bgClr>
                <a:schemeClr val="bg1"/>
              </a:bgClr>
            </a:pattFill>
            <a:ln>
              <a:noFill/>
            </a:ln>
            <a:effectLst/>
          </c:spPr>
          <c:invertIfNegative val="0"/>
          <c:dLbls>
            <c:dLbl>
              <c:idx val="0"/>
              <c:tx>
                <c:rich>
                  <a:bodyPr/>
                  <a:lstStyle/>
                  <a:p>
                    <a:r>
                      <a:rPr lang="en-US" dirty="0"/>
                      <a:t>1215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CDF-4A5A-9EC0-DA083677E450}"/>
                </c:ext>
              </c:extLst>
            </c:dLbl>
            <c:dLbl>
              <c:idx val="1"/>
              <c:tx>
                <c:rich>
                  <a:bodyPr/>
                  <a:lstStyle/>
                  <a:p>
                    <a:r>
                      <a:rPr lang="en-US" dirty="0"/>
                      <a:t>1511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CDF-4A5A-9EC0-DA083677E450}"/>
                </c:ext>
              </c:extLst>
            </c:dLbl>
            <c:dLbl>
              <c:idx val="2"/>
              <c:tx>
                <c:rich>
                  <a:bodyPr/>
                  <a:lstStyle/>
                  <a:p>
                    <a:r>
                      <a:rPr lang="en-US" dirty="0"/>
                      <a:t>370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CDF-4A5A-9EC0-DA083677E450}"/>
                </c:ext>
              </c:extLst>
            </c:dLbl>
            <c:dLbl>
              <c:idx val="3"/>
              <c:tx>
                <c:rich>
                  <a:bodyPr/>
                  <a:lstStyle/>
                  <a:p>
                    <a:r>
                      <a:rPr lang="en-US" dirty="0"/>
                      <a:t>978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CDF-4A5A-9EC0-DA083677E450}"/>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4.9519032787337033E-2"/>
                      <c:h val="6.1755801242803131E-2"/>
                    </c:manualLayout>
                  </c15:layout>
                </c:ext>
                <c:ext xmlns:c16="http://schemas.microsoft.com/office/drawing/2014/chart" uri="{C3380CC4-5D6E-409C-BE32-E72D297353CC}">
                  <c16:uniqueId val="{00000000-BCDF-4A5A-9EC0-DA083677E45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Fire Departments</c:v>
                </c:pt>
                <c:pt idx="1">
                  <c:v>Fire Districts</c:v>
                </c:pt>
                <c:pt idx="2">
                  <c:v>Municipal Districts</c:v>
                </c:pt>
                <c:pt idx="3">
                  <c:v>Non-profit Corporations</c:v>
                </c:pt>
                <c:pt idx="4">
                  <c:v>Rural Fire Districts</c:v>
                </c:pt>
              </c:strCache>
            </c:strRef>
          </c:cat>
          <c:val>
            <c:numRef>
              <c:f>Sheet1!$B$2:$B$7</c:f>
              <c:numCache>
                <c:formatCode>General</c:formatCode>
                <c:ptCount val="6"/>
                <c:pt idx="0">
                  <c:v>1217</c:v>
                </c:pt>
                <c:pt idx="1">
                  <c:v>1513</c:v>
                </c:pt>
                <c:pt idx="2">
                  <c:v>372</c:v>
                </c:pt>
                <c:pt idx="3">
                  <c:v>988</c:v>
                </c:pt>
                <c:pt idx="4">
                  <c:v>1141</c:v>
                </c:pt>
              </c:numCache>
            </c:numRef>
          </c:val>
          <c:extLst>
            <c:ext xmlns:c16="http://schemas.microsoft.com/office/drawing/2014/chart" uri="{C3380CC4-5D6E-409C-BE32-E72D297353CC}">
              <c16:uniqueId val="{00000000-017E-4F6F-A6A1-2EB1F3E9BE69}"/>
            </c:ext>
          </c:extLst>
        </c:ser>
        <c:dLbls>
          <c:showLegendKey val="0"/>
          <c:showVal val="0"/>
          <c:showCatName val="0"/>
          <c:showSerName val="0"/>
          <c:showPercent val="0"/>
          <c:showBubbleSize val="0"/>
        </c:dLbls>
        <c:gapWidth val="182"/>
        <c:axId val="814968656"/>
        <c:axId val="814969312"/>
      </c:barChart>
      <c:catAx>
        <c:axId val="814968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mn-ea"/>
                <a:cs typeface="+mn-cs"/>
              </a:defRPr>
            </a:pPr>
            <a:endParaRPr lang="en-US"/>
          </a:p>
        </c:txPr>
        <c:crossAx val="814969312"/>
        <c:crosses val="autoZero"/>
        <c:auto val="1"/>
        <c:lblAlgn val="ctr"/>
        <c:lblOffset val="100"/>
        <c:noMultiLvlLbl val="0"/>
      </c:catAx>
      <c:valAx>
        <c:axId val="814969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mn-ea"/>
                <a:cs typeface="+mn-cs"/>
              </a:defRPr>
            </a:pPr>
            <a:endParaRPr lang="en-US"/>
          </a:p>
        </c:txPr>
        <c:crossAx val="814968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ticulate" panose="02000503040000020004"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4615126283223807"/>
          <c:y val="2.8730099441836757E-2"/>
          <c:w val="0.72196833315312681"/>
          <c:h val="0.86121250571208674"/>
        </c:manualLayout>
      </c:layout>
      <c:barChart>
        <c:barDir val="bar"/>
        <c:grouping val="clustered"/>
        <c:varyColors val="0"/>
        <c:ser>
          <c:idx val="0"/>
          <c:order val="0"/>
          <c:spPr>
            <a:pattFill prst="wdUpDiag">
              <a:fgClr>
                <a:schemeClr val="tx1">
                  <a:lumMod val="50000"/>
                  <a:lumOff val="50000"/>
                </a:schemeClr>
              </a:fgClr>
              <a:bgClr>
                <a:schemeClr val="bg1"/>
              </a:bgClr>
            </a:pattFill>
            <a:ln>
              <a:noFill/>
            </a:ln>
            <a:effectLst/>
          </c:spPr>
          <c:invertIfNegative val="0"/>
          <c:dLbls>
            <c:dLbl>
              <c:idx val="0"/>
              <c:tx>
                <c:rich>
                  <a:bodyPr/>
                  <a:lstStyle/>
                  <a:p>
                    <a:r>
                      <a:rPr lang="en-US" dirty="0"/>
                      <a:t>130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CC5-4777-A214-CCF15938C34B}"/>
                </c:ext>
              </c:extLst>
            </c:dLbl>
            <c:dLbl>
              <c:idx val="1"/>
              <c:tx>
                <c:rich>
                  <a:bodyPr/>
                  <a:lstStyle/>
                  <a:p>
                    <a:r>
                      <a:rPr lang="en-US" dirty="0"/>
                      <a:t>1085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CC5-4777-A214-CCF15938C34B}"/>
                </c:ext>
              </c:extLst>
            </c:dLbl>
            <c:dLbl>
              <c:idx val="2"/>
              <c:tx>
                <c:rich>
                  <a:bodyPr/>
                  <a:lstStyle/>
                  <a:p>
                    <a:r>
                      <a:rPr lang="en-US" dirty="0"/>
                      <a:t>1008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CC5-4777-A214-CCF15938C34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Class 9S/9E only Departments</c:v>
                </c:pt>
                <c:pt idx="1">
                  <c:v>Departments Below 9 </c:v>
                </c:pt>
                <c:pt idx="2">
                  <c:v>Departments with 6 mi District</c:v>
                </c:pt>
              </c:strCache>
            </c:strRef>
          </c:cat>
          <c:val>
            <c:numRef>
              <c:f>Sheet1!$B$17:$B$19</c:f>
              <c:numCache>
                <c:formatCode>General</c:formatCode>
                <c:ptCount val="3"/>
                <c:pt idx="0">
                  <c:v>136</c:v>
                </c:pt>
                <c:pt idx="1">
                  <c:v>1081</c:v>
                </c:pt>
                <c:pt idx="2">
                  <c:v>1022</c:v>
                </c:pt>
              </c:numCache>
            </c:numRef>
          </c:val>
          <c:extLst>
            <c:ext xmlns:c16="http://schemas.microsoft.com/office/drawing/2014/chart" uri="{C3380CC4-5D6E-409C-BE32-E72D297353CC}">
              <c16:uniqueId val="{00000000-D7F1-499A-9DC3-DCD0D0022C13}"/>
            </c:ext>
          </c:extLst>
        </c:ser>
        <c:dLbls>
          <c:dLblPos val="outEnd"/>
          <c:showLegendKey val="0"/>
          <c:showVal val="1"/>
          <c:showCatName val="0"/>
          <c:showSerName val="0"/>
          <c:showPercent val="0"/>
          <c:showBubbleSize val="0"/>
        </c:dLbls>
        <c:gapWidth val="182"/>
        <c:axId val="534767968"/>
        <c:axId val="534768952"/>
      </c:barChart>
      <c:catAx>
        <c:axId val="5347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crossAx val="534768952"/>
        <c:crosses val="autoZero"/>
        <c:auto val="1"/>
        <c:lblAlgn val="ctr"/>
        <c:lblOffset val="100"/>
        <c:noMultiLvlLbl val="0"/>
      </c:catAx>
      <c:valAx>
        <c:axId val="534768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crossAx val="5347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ticulate" panose="02000503040000020004" pitchFamily="2" charset="0"/>
          <a:ea typeface="Kozuka Gothic Pr6N H" panose="020B0800000000000000" pitchFamily="34" charset="-128"/>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0463519257167"/>
          <c:y val="4.9467872044344545E-2"/>
          <c:w val="0.86894305738192379"/>
          <c:h val="0.81116903819318142"/>
        </c:manualLayout>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Lbls>
            <c:dLbl>
              <c:idx val="0"/>
              <c:tx>
                <c:rich>
                  <a:bodyPr/>
                  <a:lstStyle/>
                  <a:p>
                    <a:r>
                      <a:rPr lang="en-US" dirty="0"/>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07A-413C-B113-63AD76B1BB8A}"/>
                </c:ext>
              </c:extLst>
            </c:dLbl>
            <c:dLbl>
              <c:idx val="2"/>
              <c:tx>
                <c:rich>
                  <a:bodyPr/>
                  <a:lstStyle/>
                  <a:p>
                    <a:r>
                      <a:rPr lang="en-US" dirty="0"/>
                      <a:t>193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07A-413C-B113-63AD76B1BB8A}"/>
                </c:ext>
              </c:extLst>
            </c:dLbl>
            <c:dLbl>
              <c:idx val="3"/>
              <c:tx>
                <c:rich>
                  <a:bodyPr/>
                  <a:lstStyle/>
                  <a:p>
                    <a:r>
                      <a:rPr lang="en-US" dirty="0"/>
                      <a:t>357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07A-413C-B113-63AD76B1BB8A}"/>
                </c:ext>
              </c:extLst>
            </c:dLbl>
            <c:dLbl>
              <c:idx val="4"/>
              <c:tx>
                <c:rich>
                  <a:bodyPr/>
                  <a:lstStyle/>
                  <a:p>
                    <a:r>
                      <a:rPr lang="en-US" dirty="0"/>
                      <a:t>376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07A-413C-B113-63AD76B1BB8A}"/>
                </c:ext>
              </c:extLst>
            </c:dLbl>
            <c:dLbl>
              <c:idx val="5"/>
              <c:tx>
                <c:rich>
                  <a:bodyPr/>
                  <a:lstStyle/>
                  <a:p>
                    <a:r>
                      <a:rPr lang="en-US" dirty="0"/>
                      <a:t>91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07A-413C-B113-63AD76B1BB8A}"/>
                </c:ext>
              </c:extLst>
            </c:dLbl>
            <c:dLbl>
              <c:idx val="6"/>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07A-413C-B113-63AD76B1BB8A}"/>
                </c:ext>
              </c:extLst>
            </c:dLbl>
            <c:dLbl>
              <c:idx val="9"/>
              <c:tx>
                <c:rich>
                  <a:bodyPr/>
                  <a:lstStyle/>
                  <a:p>
                    <a:r>
                      <a:rPr lang="en-US" dirty="0"/>
                      <a:t>112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07A-413C-B113-63AD76B1BB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Class 1</c:v>
                </c:pt>
                <c:pt idx="1">
                  <c:v>Class 2</c:v>
                </c:pt>
                <c:pt idx="2">
                  <c:v>Class 3</c:v>
                </c:pt>
                <c:pt idx="3">
                  <c:v>Class 4</c:v>
                </c:pt>
                <c:pt idx="4">
                  <c:v>Class 5</c:v>
                </c:pt>
                <c:pt idx="5">
                  <c:v>Class 6</c:v>
                </c:pt>
                <c:pt idx="6">
                  <c:v>Class 7</c:v>
                </c:pt>
                <c:pt idx="7">
                  <c:v>Class 8</c:v>
                </c:pt>
                <c:pt idx="8">
                  <c:v>Class 9S</c:v>
                </c:pt>
                <c:pt idx="9">
                  <c:v>Class 9E</c:v>
                </c:pt>
              </c:strCache>
            </c:strRef>
          </c:cat>
          <c:val>
            <c:numRef>
              <c:f>Sheet1!$B$2:$B$11</c:f>
              <c:numCache>
                <c:formatCode>General</c:formatCode>
                <c:ptCount val="10"/>
                <c:pt idx="0">
                  <c:v>30</c:v>
                </c:pt>
                <c:pt idx="1">
                  <c:v>100</c:v>
                </c:pt>
                <c:pt idx="2">
                  <c:v>183</c:v>
                </c:pt>
                <c:pt idx="3">
                  <c:v>347</c:v>
                </c:pt>
                <c:pt idx="4">
                  <c:v>379</c:v>
                </c:pt>
                <c:pt idx="5">
                  <c:v>104</c:v>
                </c:pt>
                <c:pt idx="6">
                  <c:v>3</c:v>
                </c:pt>
                <c:pt idx="7">
                  <c:v>1</c:v>
                </c:pt>
                <c:pt idx="8">
                  <c:v>18</c:v>
                </c:pt>
                <c:pt idx="9">
                  <c:v>118</c:v>
                </c:pt>
              </c:numCache>
            </c:numRef>
          </c:val>
          <c:extLst>
            <c:ext xmlns:c16="http://schemas.microsoft.com/office/drawing/2014/chart" uri="{C3380CC4-5D6E-409C-BE32-E72D297353CC}">
              <c16:uniqueId val="{00000000-6D59-4266-B2DF-63A35E2CFEF5}"/>
            </c:ext>
          </c:extLst>
        </c:ser>
        <c:dLbls>
          <c:dLblPos val="outEnd"/>
          <c:showLegendKey val="0"/>
          <c:showVal val="1"/>
          <c:showCatName val="0"/>
          <c:showSerName val="0"/>
          <c:showPercent val="0"/>
          <c:showBubbleSize val="0"/>
        </c:dLbls>
        <c:gapWidth val="219"/>
        <c:overlap val="-27"/>
        <c:axId val="819000368"/>
        <c:axId val="819000696"/>
      </c:barChart>
      <c:catAx>
        <c:axId val="8190003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r>
                  <a:rPr lang="en-US" dirty="0"/>
                  <a:t>Class Type</a:t>
                </a:r>
              </a:p>
            </c:rich>
          </c:tx>
          <c:layout>
            <c:manualLayout>
              <c:xMode val="edge"/>
              <c:yMode val="edge"/>
              <c:x val="0.49921836080834925"/>
              <c:y val="0.95274710730092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crossAx val="819000696"/>
        <c:crosses val="autoZero"/>
        <c:auto val="1"/>
        <c:lblAlgn val="ctr"/>
        <c:lblOffset val="100"/>
        <c:noMultiLvlLbl val="0"/>
      </c:catAx>
      <c:valAx>
        <c:axId val="819000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r>
                  <a:rPr lang="en-US" dirty="0"/>
                  <a:t>Number of Depts.</a:t>
                </a:r>
              </a:p>
            </c:rich>
          </c:tx>
          <c:layout>
            <c:manualLayout>
              <c:xMode val="edge"/>
              <c:yMode val="edge"/>
              <c:x val="1.4320279477731514E-2"/>
              <c:y val="0.3075040515906090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ticulate" panose="02000503040000020004" pitchFamily="2" charset="0"/>
                <a:ea typeface="Kozuka Gothic Pr6N H" panose="020B0800000000000000" pitchFamily="34" charset="-128"/>
                <a:cs typeface="+mn-cs"/>
              </a:defRPr>
            </a:pPr>
            <a:endParaRPr lang="en-US"/>
          </a:p>
        </c:txPr>
        <c:crossAx val="81900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ticulate" panose="02000503040000020004" pitchFamily="2" charset="0"/>
          <a:ea typeface="Kozuka Gothic Pr6N H" panose="020B0800000000000000" pitchFamily="34" charset="-128"/>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984CE-8C6E-43EA-B35A-183B1E96CA02}"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D291D2B4-7571-417F-8803-C1206E22F0F4}">
      <dgm:prSet/>
      <dgm:spPr/>
      <dgm:t>
        <a:bodyPr/>
        <a:lstStyle/>
        <a:p>
          <a:r>
            <a:rPr lang="en-US" dirty="0"/>
            <a:t>New initial course, Chief 101-2025, will be released 08/01/2025 </a:t>
          </a:r>
        </a:p>
      </dgm:t>
    </dgm:pt>
    <dgm:pt modelId="{3ED706A3-5231-4D26-935C-70FED0948653}" type="parTrans" cxnId="{FCEAF457-184F-4BCF-88B4-23F9CF82D68F}">
      <dgm:prSet/>
      <dgm:spPr/>
      <dgm:t>
        <a:bodyPr/>
        <a:lstStyle/>
        <a:p>
          <a:endParaRPr lang="en-US"/>
        </a:p>
      </dgm:t>
    </dgm:pt>
    <dgm:pt modelId="{54F70DC2-B8B7-41F5-92BD-5C996F1DEBF4}" type="sibTrans" cxnId="{FCEAF457-184F-4BCF-88B4-23F9CF82D68F}">
      <dgm:prSet/>
      <dgm:spPr/>
      <dgm:t>
        <a:bodyPr/>
        <a:lstStyle/>
        <a:p>
          <a:endParaRPr lang="en-US"/>
        </a:p>
      </dgm:t>
    </dgm:pt>
    <dgm:pt modelId="{9307DC22-1D2B-403D-923E-B84B0EA1FB52}">
      <dgm:prSet/>
      <dgm:spPr/>
      <dgm:t>
        <a:bodyPr/>
        <a:lstStyle/>
        <a:p>
          <a:r>
            <a:rPr lang="en-US"/>
            <a:t>Initial course will be delivered, in-person, by a qualified instructor  </a:t>
          </a:r>
        </a:p>
      </dgm:t>
    </dgm:pt>
    <dgm:pt modelId="{7CD4BDCC-138B-488C-9DA6-A5BCB95670E0}" type="parTrans" cxnId="{718E3627-420A-411B-ABC3-48E07C43CFC3}">
      <dgm:prSet/>
      <dgm:spPr/>
      <dgm:t>
        <a:bodyPr/>
        <a:lstStyle/>
        <a:p>
          <a:endParaRPr lang="en-US"/>
        </a:p>
      </dgm:t>
    </dgm:pt>
    <dgm:pt modelId="{BD2202CB-8A42-4145-BD6C-81B32EC02708}" type="sibTrans" cxnId="{718E3627-420A-411B-ABC3-48E07C43CFC3}">
      <dgm:prSet/>
      <dgm:spPr/>
      <dgm:t>
        <a:bodyPr/>
        <a:lstStyle/>
        <a:p>
          <a:endParaRPr lang="en-US"/>
        </a:p>
      </dgm:t>
    </dgm:pt>
    <dgm:pt modelId="{1F4EEE91-7F51-4086-A125-3FAD3EC68B44}">
      <dgm:prSet/>
      <dgm:spPr/>
      <dgm:t>
        <a:bodyPr/>
        <a:lstStyle/>
        <a:p>
          <a:r>
            <a:rPr lang="en-US"/>
            <a:t>Chief 101-2025 will be released on or before 07/01/2025 release </a:t>
          </a:r>
        </a:p>
      </dgm:t>
    </dgm:pt>
    <dgm:pt modelId="{9F22C371-05EC-43C9-AA67-479C83FEC249}" type="parTrans" cxnId="{C20F9BE9-D493-4D6E-8622-DA131CFF1276}">
      <dgm:prSet/>
      <dgm:spPr/>
      <dgm:t>
        <a:bodyPr/>
        <a:lstStyle/>
        <a:p>
          <a:endParaRPr lang="en-US"/>
        </a:p>
      </dgm:t>
    </dgm:pt>
    <dgm:pt modelId="{5E5716C3-9D37-48EC-893F-FA39FA820994}" type="sibTrans" cxnId="{C20F9BE9-D493-4D6E-8622-DA131CFF1276}">
      <dgm:prSet/>
      <dgm:spPr/>
      <dgm:t>
        <a:bodyPr/>
        <a:lstStyle/>
        <a:p>
          <a:endParaRPr lang="en-US"/>
        </a:p>
      </dgm:t>
    </dgm:pt>
    <dgm:pt modelId="{F776C4D5-39B5-47E4-8CD6-0533395FAE06}">
      <dgm:prSet/>
      <dgm:spPr/>
      <dgm:t>
        <a:bodyPr/>
        <a:lstStyle/>
        <a:p>
          <a:r>
            <a:rPr lang="en-US"/>
            <a:t>Will be delivered online for all Chief 101-2020 certified Fire Officers </a:t>
          </a:r>
        </a:p>
      </dgm:t>
    </dgm:pt>
    <dgm:pt modelId="{B11754CF-C0A1-4D71-874D-7C97D7914245}" type="parTrans" cxnId="{0FFC66B9-E8FC-468E-ACF2-45B8C82308D8}">
      <dgm:prSet/>
      <dgm:spPr/>
      <dgm:t>
        <a:bodyPr/>
        <a:lstStyle/>
        <a:p>
          <a:endParaRPr lang="en-US"/>
        </a:p>
      </dgm:t>
    </dgm:pt>
    <dgm:pt modelId="{D70485BC-4078-4C16-A6BE-F96C5CA12B8E}" type="sibTrans" cxnId="{0FFC66B9-E8FC-468E-ACF2-45B8C82308D8}">
      <dgm:prSet/>
      <dgm:spPr/>
      <dgm:t>
        <a:bodyPr/>
        <a:lstStyle/>
        <a:p>
          <a:endParaRPr lang="en-US"/>
        </a:p>
      </dgm:t>
    </dgm:pt>
    <dgm:pt modelId="{C6234FFF-51C8-4E9A-A719-5D522F2CC797}">
      <dgm:prSet/>
      <dgm:spPr/>
      <dgm:t>
        <a:bodyPr/>
        <a:lstStyle/>
        <a:p>
          <a:r>
            <a:rPr lang="en-US"/>
            <a:t>This opportunity will be available until 10/01/2026</a:t>
          </a:r>
        </a:p>
      </dgm:t>
    </dgm:pt>
    <dgm:pt modelId="{958EC8FC-0322-41E1-AD98-50DD7181CC3E}" type="parTrans" cxnId="{E520D897-28F0-43AD-8530-084C0B2B4A2E}">
      <dgm:prSet/>
      <dgm:spPr/>
      <dgm:t>
        <a:bodyPr/>
        <a:lstStyle/>
        <a:p>
          <a:endParaRPr lang="en-US"/>
        </a:p>
      </dgm:t>
    </dgm:pt>
    <dgm:pt modelId="{662CD09D-2C1A-4847-BD2C-7ADCE217D44B}" type="sibTrans" cxnId="{E520D897-28F0-43AD-8530-084C0B2B4A2E}">
      <dgm:prSet/>
      <dgm:spPr/>
      <dgm:t>
        <a:bodyPr/>
        <a:lstStyle/>
        <a:p>
          <a:endParaRPr lang="en-US"/>
        </a:p>
      </dgm:t>
    </dgm:pt>
    <dgm:pt modelId="{974EDC60-B002-4850-95ED-2861F3C78745}" type="pres">
      <dgm:prSet presAssocID="{CB6984CE-8C6E-43EA-B35A-183B1E96CA02}" presName="Name0" presStyleCnt="0">
        <dgm:presLayoutVars>
          <dgm:dir/>
          <dgm:resizeHandles val="exact"/>
        </dgm:presLayoutVars>
      </dgm:prSet>
      <dgm:spPr/>
    </dgm:pt>
    <dgm:pt modelId="{1024B167-7315-42AC-BD43-3764543D04F5}" type="pres">
      <dgm:prSet presAssocID="{D291D2B4-7571-417F-8803-C1206E22F0F4}" presName="node" presStyleLbl="node1" presStyleIdx="0" presStyleCnt="3">
        <dgm:presLayoutVars>
          <dgm:bulletEnabled val="1"/>
        </dgm:presLayoutVars>
      </dgm:prSet>
      <dgm:spPr/>
    </dgm:pt>
    <dgm:pt modelId="{CE850779-988C-4AF0-9D2A-CE5E26F0D3A0}" type="pres">
      <dgm:prSet presAssocID="{54F70DC2-B8B7-41F5-92BD-5C996F1DEBF4}" presName="sibTransSpacerBeforeConnector" presStyleCnt="0"/>
      <dgm:spPr/>
    </dgm:pt>
    <dgm:pt modelId="{FDA5CF78-3FC8-4076-9E19-579252E3C7EC}" type="pres">
      <dgm:prSet presAssocID="{54F70DC2-B8B7-41F5-92BD-5C996F1DEBF4}" presName="sibTrans" presStyleLbl="node1" presStyleIdx="1" presStyleCnt="3"/>
      <dgm:spPr/>
    </dgm:pt>
    <dgm:pt modelId="{CA387B8F-5A73-4E95-BC48-6E5700FFF18E}" type="pres">
      <dgm:prSet presAssocID="{54F70DC2-B8B7-41F5-92BD-5C996F1DEBF4}" presName="sibTransSpacerAfterConnector" presStyleCnt="0"/>
      <dgm:spPr/>
    </dgm:pt>
    <dgm:pt modelId="{C7149C3B-902A-4170-8C1D-34E53767C508}" type="pres">
      <dgm:prSet presAssocID="{1F4EEE91-7F51-4086-A125-3FAD3EC68B44}" presName="node" presStyleLbl="node1" presStyleIdx="2" presStyleCnt="3">
        <dgm:presLayoutVars>
          <dgm:bulletEnabled val="1"/>
        </dgm:presLayoutVars>
      </dgm:prSet>
      <dgm:spPr/>
    </dgm:pt>
  </dgm:ptLst>
  <dgm:cxnLst>
    <dgm:cxn modelId="{6E3FBB1B-A44B-4AAB-BF08-CE6D012109A0}" type="presOf" srcId="{9307DC22-1D2B-403D-923E-B84B0EA1FB52}" destId="{1024B167-7315-42AC-BD43-3764543D04F5}" srcOrd="0" destOrd="1" presId="urn:microsoft.com/office/officeart/2016/7/layout/BasicProcessNew"/>
    <dgm:cxn modelId="{718E3627-420A-411B-ABC3-48E07C43CFC3}" srcId="{D291D2B4-7571-417F-8803-C1206E22F0F4}" destId="{9307DC22-1D2B-403D-923E-B84B0EA1FB52}" srcOrd="0" destOrd="0" parTransId="{7CD4BDCC-138B-488C-9DA6-A5BCB95670E0}" sibTransId="{BD2202CB-8A42-4145-BD6C-81B32EC02708}"/>
    <dgm:cxn modelId="{FCEAF457-184F-4BCF-88B4-23F9CF82D68F}" srcId="{CB6984CE-8C6E-43EA-B35A-183B1E96CA02}" destId="{D291D2B4-7571-417F-8803-C1206E22F0F4}" srcOrd="0" destOrd="0" parTransId="{3ED706A3-5231-4D26-935C-70FED0948653}" sibTransId="{54F70DC2-B8B7-41F5-92BD-5C996F1DEBF4}"/>
    <dgm:cxn modelId="{6EFA8278-2325-4AC1-969A-8ADBB3999D15}" type="presOf" srcId="{D291D2B4-7571-417F-8803-C1206E22F0F4}" destId="{1024B167-7315-42AC-BD43-3764543D04F5}" srcOrd="0" destOrd="0" presId="urn:microsoft.com/office/officeart/2016/7/layout/BasicProcessNew"/>
    <dgm:cxn modelId="{C2BF9796-D874-4AA3-9C02-4B7D6B527C7C}" type="presOf" srcId="{54F70DC2-B8B7-41F5-92BD-5C996F1DEBF4}" destId="{FDA5CF78-3FC8-4076-9E19-579252E3C7EC}" srcOrd="0" destOrd="0" presId="urn:microsoft.com/office/officeart/2016/7/layout/BasicProcessNew"/>
    <dgm:cxn modelId="{E520D897-28F0-43AD-8530-084C0B2B4A2E}" srcId="{1F4EEE91-7F51-4086-A125-3FAD3EC68B44}" destId="{C6234FFF-51C8-4E9A-A719-5D522F2CC797}" srcOrd="1" destOrd="0" parTransId="{958EC8FC-0322-41E1-AD98-50DD7181CC3E}" sibTransId="{662CD09D-2C1A-4847-BD2C-7ADCE217D44B}"/>
    <dgm:cxn modelId="{ED47229D-E837-468E-9203-17EDFE8F424D}" type="presOf" srcId="{C6234FFF-51C8-4E9A-A719-5D522F2CC797}" destId="{C7149C3B-902A-4170-8C1D-34E53767C508}" srcOrd="0" destOrd="2" presId="urn:microsoft.com/office/officeart/2016/7/layout/BasicProcessNew"/>
    <dgm:cxn modelId="{373C30B0-909C-414E-A030-4B81A7C1CFB4}" type="presOf" srcId="{1F4EEE91-7F51-4086-A125-3FAD3EC68B44}" destId="{C7149C3B-902A-4170-8C1D-34E53767C508}" srcOrd="0" destOrd="0" presId="urn:microsoft.com/office/officeart/2016/7/layout/BasicProcessNew"/>
    <dgm:cxn modelId="{0FFC66B9-E8FC-468E-ACF2-45B8C82308D8}" srcId="{1F4EEE91-7F51-4086-A125-3FAD3EC68B44}" destId="{F776C4D5-39B5-47E4-8CD6-0533395FAE06}" srcOrd="0" destOrd="0" parTransId="{B11754CF-C0A1-4D71-874D-7C97D7914245}" sibTransId="{D70485BC-4078-4C16-A6BE-F96C5CA12B8E}"/>
    <dgm:cxn modelId="{5D871ABC-2BEA-4650-8C52-A9D32E15BBDA}" type="presOf" srcId="{CB6984CE-8C6E-43EA-B35A-183B1E96CA02}" destId="{974EDC60-B002-4850-95ED-2861F3C78745}" srcOrd="0" destOrd="0" presId="urn:microsoft.com/office/officeart/2016/7/layout/BasicProcessNew"/>
    <dgm:cxn modelId="{FFC557D5-9D83-4712-8AF3-9D90F2FDD7D3}" type="presOf" srcId="{F776C4D5-39B5-47E4-8CD6-0533395FAE06}" destId="{C7149C3B-902A-4170-8C1D-34E53767C508}" srcOrd="0" destOrd="1" presId="urn:microsoft.com/office/officeart/2016/7/layout/BasicProcessNew"/>
    <dgm:cxn modelId="{C20F9BE9-D493-4D6E-8622-DA131CFF1276}" srcId="{CB6984CE-8C6E-43EA-B35A-183B1E96CA02}" destId="{1F4EEE91-7F51-4086-A125-3FAD3EC68B44}" srcOrd="1" destOrd="0" parTransId="{9F22C371-05EC-43C9-AA67-479C83FEC249}" sibTransId="{5E5716C3-9D37-48EC-893F-FA39FA820994}"/>
    <dgm:cxn modelId="{9BAC8A52-7850-4B97-9A0E-9BD2570B96CF}" type="presParOf" srcId="{974EDC60-B002-4850-95ED-2861F3C78745}" destId="{1024B167-7315-42AC-BD43-3764543D04F5}" srcOrd="0" destOrd="0" presId="urn:microsoft.com/office/officeart/2016/7/layout/BasicProcessNew"/>
    <dgm:cxn modelId="{F24BA208-A3AF-4725-B7EA-BF8A9E0D4185}" type="presParOf" srcId="{974EDC60-B002-4850-95ED-2861F3C78745}" destId="{CE850779-988C-4AF0-9D2A-CE5E26F0D3A0}" srcOrd="1" destOrd="0" presId="urn:microsoft.com/office/officeart/2016/7/layout/BasicProcessNew"/>
    <dgm:cxn modelId="{7CE91F1A-5796-4FE8-86DD-6492674FEF04}" type="presParOf" srcId="{974EDC60-B002-4850-95ED-2861F3C78745}" destId="{FDA5CF78-3FC8-4076-9E19-579252E3C7EC}" srcOrd="2" destOrd="0" presId="urn:microsoft.com/office/officeart/2016/7/layout/BasicProcessNew"/>
    <dgm:cxn modelId="{F7B94DBF-690A-4268-9648-8F18B17854CD}" type="presParOf" srcId="{974EDC60-B002-4850-95ED-2861F3C78745}" destId="{CA387B8F-5A73-4E95-BC48-6E5700FFF18E}" srcOrd="3" destOrd="0" presId="urn:microsoft.com/office/officeart/2016/7/layout/BasicProcessNew"/>
    <dgm:cxn modelId="{AA2668A7-F761-42BD-B278-BAC42BEB8724}" type="presParOf" srcId="{974EDC60-B002-4850-95ED-2861F3C78745}" destId="{C7149C3B-902A-4170-8C1D-34E53767C508}"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5461F-88CB-44FF-9997-A990DA36C2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45118AA-634B-48A8-8107-2B20E7F9C6DF}">
      <dgm:prSet custT="1"/>
      <dgm:spPr/>
      <dgm:t>
        <a:bodyPr/>
        <a:lstStyle/>
        <a:p>
          <a:pPr marL="0" lvl="0" indent="0" algn="ctr" defTabSz="889000">
            <a:lnSpc>
              <a:spcPct val="90000"/>
            </a:lnSpc>
            <a:spcBef>
              <a:spcPct val="0"/>
            </a:spcBef>
            <a:spcAft>
              <a:spcPct val="35000"/>
            </a:spcAft>
            <a:buNone/>
          </a:pPr>
          <a:r>
            <a:rPr lang="en-US" sz="2400" b="1" u="sng" kern="1200" dirty="0">
              <a:solidFill>
                <a:prstClr val="white"/>
              </a:solidFill>
              <a:latin typeface="Calibri" panose="020F0502020204030204" pitchFamily="34" charset="0"/>
              <a:ea typeface="Calibri" panose="020F0502020204030204" pitchFamily="34" charset="0"/>
              <a:cs typeface="Calibri" panose="020F0502020204030204" pitchFamily="34" charset="0"/>
            </a:rPr>
            <a:t>Chief 101-2025 annual updates</a:t>
          </a:r>
        </a:p>
      </dgm:t>
    </dgm:pt>
    <dgm:pt modelId="{8BFC71C3-5057-4641-AD98-43546171052E}" type="parTrans" cxnId="{B31A63AC-2E3D-4866-B643-8742CF16AED1}">
      <dgm:prSet/>
      <dgm:spPr/>
      <dgm:t>
        <a:bodyPr/>
        <a:lstStyle/>
        <a:p>
          <a:endParaRPr lang="en-US"/>
        </a:p>
      </dgm:t>
    </dgm:pt>
    <dgm:pt modelId="{FC468787-D730-4A4D-A05D-1481021F17C2}" type="sibTrans" cxnId="{B31A63AC-2E3D-4866-B643-8742CF16AED1}">
      <dgm:prSet/>
      <dgm:spPr/>
      <dgm:t>
        <a:bodyPr/>
        <a:lstStyle/>
        <a:p>
          <a:endParaRPr lang="en-US"/>
        </a:p>
      </dgm:t>
    </dgm:pt>
    <dgm:pt modelId="{1E5004EF-30F0-4963-B190-B20E176AA8C8}">
      <dgm:prSet custT="1"/>
      <dgm:spPr/>
      <dgm:t>
        <a:bodyPr/>
        <a:lstStyle/>
        <a:p>
          <a:pPr marL="0" lvl="0" indent="0" algn="ctr" defTabSz="889000">
            <a:lnSpc>
              <a:spcPct val="100000"/>
            </a:lnSpc>
            <a:spcBef>
              <a:spcPct val="0"/>
            </a:spcBef>
            <a:spcAft>
              <a:spcPct val="35000"/>
            </a:spcAft>
            <a:buNone/>
          </a:pPr>
          <a:r>
            <a:rPr lang="en-US" sz="2400" b="1" u="sng" kern="1200" dirty="0">
              <a:solidFill>
                <a:prstClr val="white"/>
              </a:solidFill>
              <a:latin typeface="Calibri" panose="020F0502020204030204" pitchFamily="34" charset="0"/>
              <a:ea typeface="Calibri" panose="020F0502020204030204" pitchFamily="34" charset="0"/>
              <a:cs typeface="Calibri" panose="020F0502020204030204" pitchFamily="34" charset="0"/>
            </a:rPr>
            <a:t>Must complete all five of the above, to receive Chief 101-30 </a:t>
          </a:r>
        </a:p>
      </dgm:t>
    </dgm:pt>
    <dgm:pt modelId="{E5F65763-028D-4D6D-B0BF-4883FBD5F373}" type="parTrans" cxnId="{27B27EF1-DEE4-45C5-B33E-C877332BAFB3}">
      <dgm:prSet/>
      <dgm:spPr/>
      <dgm:t>
        <a:bodyPr/>
        <a:lstStyle/>
        <a:p>
          <a:endParaRPr lang="en-US"/>
        </a:p>
      </dgm:t>
    </dgm:pt>
    <dgm:pt modelId="{7AA52B77-1F6F-4CC3-8159-347E92DF10B2}" type="sibTrans" cxnId="{27B27EF1-DEE4-45C5-B33E-C877332BAFB3}">
      <dgm:prSet/>
      <dgm:spPr/>
      <dgm:t>
        <a:bodyPr/>
        <a:lstStyle/>
        <a:p>
          <a:endParaRPr lang="en-US"/>
        </a:p>
      </dgm:t>
    </dgm:pt>
    <dgm:pt modelId="{0B79AB64-AC3D-47BC-9052-EDE9FB7B3CAE}">
      <dgm:prSet custT="1"/>
      <dgm:spPr/>
      <dgm:t>
        <a:bodyPr/>
        <a:lstStyle/>
        <a:p>
          <a:r>
            <a:rPr lang="en-US" sz="2400" b="1" u="sng" dirty="0">
              <a:latin typeface="Calibri" panose="020F0502020204030204" pitchFamily="34" charset="0"/>
              <a:ea typeface="Calibri" panose="020F0502020204030204" pitchFamily="34" charset="0"/>
              <a:cs typeface="Calibri" panose="020F0502020204030204" pitchFamily="34" charset="0"/>
            </a:rPr>
            <a:t>Or complete the Chief 101-30 initial course again</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E6692D25-3453-4753-9FBD-25F75BE74CC3}" type="parTrans" cxnId="{48117D04-6F1C-441C-9ECC-BF258CFBBECE}">
      <dgm:prSet/>
      <dgm:spPr/>
      <dgm:t>
        <a:bodyPr/>
        <a:lstStyle/>
        <a:p>
          <a:endParaRPr lang="en-US"/>
        </a:p>
      </dgm:t>
    </dgm:pt>
    <dgm:pt modelId="{4AB04852-0779-425F-9598-1D82B98E7BCC}" type="sibTrans" cxnId="{48117D04-6F1C-441C-9ECC-BF258CFBBECE}">
      <dgm:prSet/>
      <dgm:spPr/>
      <dgm:t>
        <a:bodyPr/>
        <a:lstStyle/>
        <a:p>
          <a:endParaRPr lang="en-US"/>
        </a:p>
      </dgm:t>
    </dgm:pt>
    <dgm:pt modelId="{704C5223-5B2D-4252-8CC7-AD9F22D8FD7D}">
      <dgm:prSe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Chief 101-2026 – released on 10/01/2025 (on-line)</a:t>
          </a:r>
        </a:p>
      </dgm:t>
    </dgm:pt>
    <dgm:pt modelId="{3ACC3FEB-D140-4B3A-AA04-FFAC33AC1C63}" type="parTrans" cxnId="{DB391B44-9D2D-4FD6-B91F-E14B926EB6B1}">
      <dgm:prSet/>
      <dgm:spPr/>
      <dgm:t>
        <a:bodyPr/>
        <a:lstStyle/>
        <a:p>
          <a:endParaRPr lang="en-US"/>
        </a:p>
      </dgm:t>
    </dgm:pt>
    <dgm:pt modelId="{92566AB2-7714-4CB8-BD48-FC5FC416F45F}" type="sibTrans" cxnId="{DB391B44-9D2D-4FD6-B91F-E14B926EB6B1}">
      <dgm:prSet/>
      <dgm:spPr/>
      <dgm:t>
        <a:bodyPr/>
        <a:lstStyle/>
        <a:p>
          <a:endParaRPr lang="en-US"/>
        </a:p>
      </dgm:t>
    </dgm:pt>
    <dgm:pt modelId="{1C39C981-A607-46E1-B578-9DF5D12FDC1C}">
      <dgm:prSe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Chief 101-2027 – released on 10/01/2026 (on-line)</a:t>
          </a:r>
        </a:p>
      </dgm:t>
    </dgm:pt>
    <dgm:pt modelId="{6465CE94-4FB9-4B24-9137-BD6DED78C9E4}" type="parTrans" cxnId="{605613A2-5D6E-4A22-86ED-2866EC68A742}">
      <dgm:prSet/>
      <dgm:spPr/>
      <dgm:t>
        <a:bodyPr/>
        <a:lstStyle/>
        <a:p>
          <a:endParaRPr lang="en-US"/>
        </a:p>
      </dgm:t>
    </dgm:pt>
    <dgm:pt modelId="{5E30D751-9316-42F5-B189-020BDAC17F0D}" type="sibTrans" cxnId="{605613A2-5D6E-4A22-86ED-2866EC68A742}">
      <dgm:prSet/>
      <dgm:spPr/>
      <dgm:t>
        <a:bodyPr/>
        <a:lstStyle/>
        <a:p>
          <a:endParaRPr lang="en-US"/>
        </a:p>
      </dgm:t>
    </dgm:pt>
    <dgm:pt modelId="{64168790-6FDB-4911-B816-4FE36AC18696}">
      <dgm:prSe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Chief 101-2028 – released on 10/01/2027 (on-line)</a:t>
          </a:r>
        </a:p>
      </dgm:t>
    </dgm:pt>
    <dgm:pt modelId="{9E7B3EFF-7FF1-42AC-8C47-4CE45B05CE1A}" type="parTrans" cxnId="{F00E6544-9B12-4AD0-BF07-2BE92C26C98E}">
      <dgm:prSet/>
      <dgm:spPr/>
      <dgm:t>
        <a:bodyPr/>
        <a:lstStyle/>
        <a:p>
          <a:endParaRPr lang="en-US"/>
        </a:p>
      </dgm:t>
    </dgm:pt>
    <dgm:pt modelId="{FAA85683-AD69-4183-8A86-671AD3EEAF95}" type="sibTrans" cxnId="{F00E6544-9B12-4AD0-BF07-2BE92C26C98E}">
      <dgm:prSet/>
      <dgm:spPr/>
      <dgm:t>
        <a:bodyPr/>
        <a:lstStyle/>
        <a:p>
          <a:endParaRPr lang="en-US"/>
        </a:p>
      </dgm:t>
    </dgm:pt>
    <dgm:pt modelId="{CC0DEB61-D17D-42AC-BEC0-E18A9EC4C2AD}">
      <dgm:prSe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Chief 101-2029 – released on 10/01/2028 (on-line)</a:t>
          </a:r>
        </a:p>
      </dgm:t>
    </dgm:pt>
    <dgm:pt modelId="{21386FC0-D056-46B1-916D-A6EAAF9AEA79}" type="parTrans" cxnId="{1C6B8444-BA8A-4DF3-817A-57BCB3859588}">
      <dgm:prSet/>
      <dgm:spPr/>
      <dgm:t>
        <a:bodyPr/>
        <a:lstStyle/>
        <a:p>
          <a:endParaRPr lang="en-US"/>
        </a:p>
      </dgm:t>
    </dgm:pt>
    <dgm:pt modelId="{7CBB1AE9-75FC-469E-9850-29045A77C989}" type="sibTrans" cxnId="{1C6B8444-BA8A-4DF3-817A-57BCB3859588}">
      <dgm:prSet/>
      <dgm:spPr/>
      <dgm:t>
        <a:bodyPr/>
        <a:lstStyle/>
        <a:p>
          <a:endParaRPr lang="en-US"/>
        </a:p>
      </dgm:t>
    </dgm:pt>
    <dgm:pt modelId="{9552C501-4373-407B-A7EA-C2FD32981041}">
      <dgm:prSe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Chief 101-2030 – released on 10/01/2029 (on-line)</a:t>
          </a:r>
        </a:p>
      </dgm:t>
    </dgm:pt>
    <dgm:pt modelId="{241B5499-E9D6-4D46-B8AE-545D6F669780}" type="parTrans" cxnId="{9B5E067A-595D-4986-923E-43A28A548238}">
      <dgm:prSet/>
      <dgm:spPr/>
      <dgm:t>
        <a:bodyPr/>
        <a:lstStyle/>
        <a:p>
          <a:endParaRPr lang="en-US"/>
        </a:p>
      </dgm:t>
    </dgm:pt>
    <dgm:pt modelId="{2B3D6800-47CC-4AE5-9668-0B560E8FA1F0}" type="sibTrans" cxnId="{9B5E067A-595D-4986-923E-43A28A548238}">
      <dgm:prSet/>
      <dgm:spPr/>
      <dgm:t>
        <a:bodyPr/>
        <a:lstStyle/>
        <a:p>
          <a:endParaRPr lang="en-US"/>
        </a:p>
      </dgm:t>
    </dgm:pt>
    <dgm:pt modelId="{32D942CB-F148-4088-A3C3-6754593F8DE7}">
      <dgm:prSet/>
      <dgm:spPr/>
      <dgm:t>
        <a:bodyPr/>
        <a:lstStyle/>
        <a:p>
          <a:endParaRPr lang="en-US" sz="1600" dirty="0"/>
        </a:p>
      </dgm:t>
    </dgm:pt>
    <dgm:pt modelId="{A2B30F99-5DF6-4291-9221-E054C4E79A18}" type="sibTrans" cxnId="{3E6C0358-6A4E-4868-A935-C2BDD15A95CB}">
      <dgm:prSet/>
      <dgm:spPr/>
      <dgm:t>
        <a:bodyPr/>
        <a:lstStyle/>
        <a:p>
          <a:endParaRPr lang="en-US"/>
        </a:p>
      </dgm:t>
    </dgm:pt>
    <dgm:pt modelId="{D41B09A1-74FC-45B5-A1B9-AB329F6A858A}" type="parTrans" cxnId="{3E6C0358-6A4E-4868-A935-C2BDD15A95CB}">
      <dgm:prSet/>
      <dgm:spPr/>
      <dgm:t>
        <a:bodyPr/>
        <a:lstStyle/>
        <a:p>
          <a:endParaRPr lang="en-US"/>
        </a:p>
      </dgm:t>
    </dgm:pt>
    <dgm:pt modelId="{89437EFC-8032-45EC-8FD5-DC3B2215C1C8}" type="pres">
      <dgm:prSet presAssocID="{2105461F-88CB-44FF-9997-A990DA36C257}" presName="Name0" presStyleCnt="0">
        <dgm:presLayoutVars>
          <dgm:dir/>
          <dgm:animLvl val="lvl"/>
          <dgm:resizeHandles val="exact"/>
        </dgm:presLayoutVars>
      </dgm:prSet>
      <dgm:spPr/>
    </dgm:pt>
    <dgm:pt modelId="{2A54AF4A-1045-475A-B248-BD191FCCE5DA}" type="pres">
      <dgm:prSet presAssocID="{345118AA-634B-48A8-8107-2B20E7F9C6DF}" presName="composite" presStyleCnt="0"/>
      <dgm:spPr/>
    </dgm:pt>
    <dgm:pt modelId="{584D5483-F948-441A-9B6B-6D5139AB14CF}" type="pres">
      <dgm:prSet presAssocID="{345118AA-634B-48A8-8107-2B20E7F9C6DF}" presName="parTx" presStyleLbl="alignNode1" presStyleIdx="0" presStyleCnt="2" custLinFactNeighborX="126" custLinFactNeighborY="-99831">
        <dgm:presLayoutVars>
          <dgm:chMax val="0"/>
          <dgm:chPref val="0"/>
          <dgm:bulletEnabled val="1"/>
        </dgm:presLayoutVars>
      </dgm:prSet>
      <dgm:spPr/>
    </dgm:pt>
    <dgm:pt modelId="{2E43F00B-14AB-428A-AAA3-5C07BD3A4741}" type="pres">
      <dgm:prSet presAssocID="{345118AA-634B-48A8-8107-2B20E7F9C6DF}" presName="desTx" presStyleLbl="alignAccFollowNode1" presStyleIdx="0" presStyleCnt="2" custScaleY="106863" custLinFactNeighborX="126" custLinFactNeighborY="-1874">
        <dgm:presLayoutVars>
          <dgm:bulletEnabled val="1"/>
        </dgm:presLayoutVars>
      </dgm:prSet>
      <dgm:spPr/>
    </dgm:pt>
    <dgm:pt modelId="{378A7201-D7C1-4023-B9D5-ED2BC9E6DA64}" type="pres">
      <dgm:prSet presAssocID="{FC468787-D730-4A4D-A05D-1481021F17C2}" presName="space" presStyleCnt="0"/>
      <dgm:spPr/>
    </dgm:pt>
    <dgm:pt modelId="{F13BC76D-C069-4C33-90FD-0150E213E0B5}" type="pres">
      <dgm:prSet presAssocID="{1E5004EF-30F0-4963-B190-B20E176AA8C8}" presName="composite" presStyleCnt="0"/>
      <dgm:spPr/>
    </dgm:pt>
    <dgm:pt modelId="{381195C2-A300-470F-87B4-FE88EFE36C75}" type="pres">
      <dgm:prSet presAssocID="{1E5004EF-30F0-4963-B190-B20E176AA8C8}" presName="parTx" presStyleLbl="alignNode1" presStyleIdx="1" presStyleCnt="2" custScaleY="100000" custLinFactY="-300000" custLinFactNeighborX="1" custLinFactNeighborY="-328172">
        <dgm:presLayoutVars>
          <dgm:chMax val="0"/>
          <dgm:chPref val="0"/>
          <dgm:bulletEnabled val="1"/>
        </dgm:presLayoutVars>
      </dgm:prSet>
      <dgm:spPr/>
    </dgm:pt>
    <dgm:pt modelId="{899D0C9C-6DDA-4A90-9EB1-BD3BF0B571DD}" type="pres">
      <dgm:prSet presAssocID="{1E5004EF-30F0-4963-B190-B20E176AA8C8}" presName="desTx" presStyleLbl="alignAccFollowNode1" presStyleIdx="1" presStyleCnt="2">
        <dgm:presLayoutVars>
          <dgm:bulletEnabled val="1"/>
        </dgm:presLayoutVars>
      </dgm:prSet>
      <dgm:spPr/>
    </dgm:pt>
  </dgm:ptLst>
  <dgm:cxnLst>
    <dgm:cxn modelId="{48117D04-6F1C-441C-9ECC-BF258CFBBECE}" srcId="{1E5004EF-30F0-4963-B190-B20E176AA8C8}" destId="{0B79AB64-AC3D-47BC-9052-EDE9FB7B3CAE}" srcOrd="0" destOrd="0" parTransId="{E6692D25-3453-4753-9FBD-25F75BE74CC3}" sibTransId="{4AB04852-0779-425F-9598-1D82B98E7BCC}"/>
    <dgm:cxn modelId="{7D44EA0C-3C68-4119-9852-6E07D0E7C65A}" type="presOf" srcId="{CC0DEB61-D17D-42AC-BEC0-E18A9EC4C2AD}" destId="{2E43F00B-14AB-428A-AAA3-5C07BD3A4741}" srcOrd="0" destOrd="3" presId="urn:microsoft.com/office/officeart/2005/8/layout/hList1"/>
    <dgm:cxn modelId="{68397817-ADBF-4E72-9DE3-0662A067A457}" type="presOf" srcId="{64168790-6FDB-4911-B816-4FE36AC18696}" destId="{2E43F00B-14AB-428A-AAA3-5C07BD3A4741}" srcOrd="0" destOrd="2" presId="urn:microsoft.com/office/officeart/2005/8/layout/hList1"/>
    <dgm:cxn modelId="{6D3F181F-3E58-4E19-9207-4E1AC512FC69}" type="presOf" srcId="{345118AA-634B-48A8-8107-2B20E7F9C6DF}" destId="{584D5483-F948-441A-9B6B-6D5139AB14CF}" srcOrd="0" destOrd="0" presId="urn:microsoft.com/office/officeart/2005/8/layout/hList1"/>
    <dgm:cxn modelId="{71BE3526-FC2E-4D06-9DF5-4811ECF35A0E}" type="presOf" srcId="{0B79AB64-AC3D-47BC-9052-EDE9FB7B3CAE}" destId="{899D0C9C-6DDA-4A90-9EB1-BD3BF0B571DD}" srcOrd="0" destOrd="0" presId="urn:microsoft.com/office/officeart/2005/8/layout/hList1"/>
    <dgm:cxn modelId="{0E2D272C-CA82-498E-8DDD-2C887997598E}" type="presOf" srcId="{704C5223-5B2D-4252-8CC7-AD9F22D8FD7D}" destId="{2E43F00B-14AB-428A-AAA3-5C07BD3A4741}" srcOrd="0" destOrd="0" presId="urn:microsoft.com/office/officeart/2005/8/layout/hList1"/>
    <dgm:cxn modelId="{F2105934-41DA-4805-B80C-25C692A28511}" type="presOf" srcId="{1E5004EF-30F0-4963-B190-B20E176AA8C8}" destId="{381195C2-A300-470F-87B4-FE88EFE36C75}" srcOrd="0" destOrd="0" presId="urn:microsoft.com/office/officeart/2005/8/layout/hList1"/>
    <dgm:cxn modelId="{DB391B44-9D2D-4FD6-B91F-E14B926EB6B1}" srcId="{345118AA-634B-48A8-8107-2B20E7F9C6DF}" destId="{704C5223-5B2D-4252-8CC7-AD9F22D8FD7D}" srcOrd="0" destOrd="0" parTransId="{3ACC3FEB-D140-4B3A-AA04-FFAC33AC1C63}" sibTransId="{92566AB2-7714-4CB8-BD48-FC5FC416F45F}"/>
    <dgm:cxn modelId="{F00E6544-9B12-4AD0-BF07-2BE92C26C98E}" srcId="{345118AA-634B-48A8-8107-2B20E7F9C6DF}" destId="{64168790-6FDB-4911-B816-4FE36AC18696}" srcOrd="2" destOrd="0" parTransId="{9E7B3EFF-7FF1-42AC-8C47-4CE45B05CE1A}" sibTransId="{FAA85683-AD69-4183-8A86-671AD3EEAF95}"/>
    <dgm:cxn modelId="{1C6B8444-BA8A-4DF3-817A-57BCB3859588}" srcId="{345118AA-634B-48A8-8107-2B20E7F9C6DF}" destId="{CC0DEB61-D17D-42AC-BEC0-E18A9EC4C2AD}" srcOrd="3" destOrd="0" parTransId="{21386FC0-D056-46B1-916D-A6EAAF9AEA79}" sibTransId="{7CBB1AE9-75FC-469E-9850-29045A77C989}"/>
    <dgm:cxn modelId="{E4CB9C66-4D4D-47CA-8E8B-774F7F69BB96}" type="presOf" srcId="{32D942CB-F148-4088-A3C3-6754593F8DE7}" destId="{2E43F00B-14AB-428A-AAA3-5C07BD3A4741}" srcOrd="0" destOrd="5" presId="urn:microsoft.com/office/officeart/2005/8/layout/hList1"/>
    <dgm:cxn modelId="{11449156-A1BE-4371-B468-3723BD11AA5F}" type="presOf" srcId="{2105461F-88CB-44FF-9997-A990DA36C257}" destId="{89437EFC-8032-45EC-8FD5-DC3B2215C1C8}" srcOrd="0" destOrd="0" presId="urn:microsoft.com/office/officeart/2005/8/layout/hList1"/>
    <dgm:cxn modelId="{3E6C0358-6A4E-4868-A935-C2BDD15A95CB}" srcId="{345118AA-634B-48A8-8107-2B20E7F9C6DF}" destId="{32D942CB-F148-4088-A3C3-6754593F8DE7}" srcOrd="5" destOrd="0" parTransId="{D41B09A1-74FC-45B5-A1B9-AB329F6A858A}" sibTransId="{A2B30F99-5DF6-4291-9221-E054C4E79A18}"/>
    <dgm:cxn modelId="{9B5E067A-595D-4986-923E-43A28A548238}" srcId="{345118AA-634B-48A8-8107-2B20E7F9C6DF}" destId="{9552C501-4373-407B-A7EA-C2FD32981041}" srcOrd="4" destOrd="0" parTransId="{241B5499-E9D6-4D46-B8AE-545D6F669780}" sibTransId="{2B3D6800-47CC-4AE5-9668-0B560E8FA1F0}"/>
    <dgm:cxn modelId="{974EA59A-F799-4D25-BDBD-587FDE5BEE94}" type="presOf" srcId="{9552C501-4373-407B-A7EA-C2FD32981041}" destId="{2E43F00B-14AB-428A-AAA3-5C07BD3A4741}" srcOrd="0" destOrd="4" presId="urn:microsoft.com/office/officeart/2005/8/layout/hList1"/>
    <dgm:cxn modelId="{605613A2-5D6E-4A22-86ED-2866EC68A742}" srcId="{345118AA-634B-48A8-8107-2B20E7F9C6DF}" destId="{1C39C981-A607-46E1-B578-9DF5D12FDC1C}" srcOrd="1" destOrd="0" parTransId="{6465CE94-4FB9-4B24-9137-BD6DED78C9E4}" sibTransId="{5E30D751-9316-42F5-B189-020BDAC17F0D}"/>
    <dgm:cxn modelId="{69ADB0AB-34BE-452D-A3F7-DCD051AEA834}" type="presOf" srcId="{1C39C981-A607-46E1-B578-9DF5D12FDC1C}" destId="{2E43F00B-14AB-428A-AAA3-5C07BD3A4741}" srcOrd="0" destOrd="1" presId="urn:microsoft.com/office/officeart/2005/8/layout/hList1"/>
    <dgm:cxn modelId="{B31A63AC-2E3D-4866-B643-8742CF16AED1}" srcId="{2105461F-88CB-44FF-9997-A990DA36C257}" destId="{345118AA-634B-48A8-8107-2B20E7F9C6DF}" srcOrd="0" destOrd="0" parTransId="{8BFC71C3-5057-4641-AD98-43546171052E}" sibTransId="{FC468787-D730-4A4D-A05D-1481021F17C2}"/>
    <dgm:cxn modelId="{27B27EF1-DEE4-45C5-B33E-C877332BAFB3}" srcId="{2105461F-88CB-44FF-9997-A990DA36C257}" destId="{1E5004EF-30F0-4963-B190-B20E176AA8C8}" srcOrd="1" destOrd="0" parTransId="{E5F65763-028D-4D6D-B0BF-4883FBD5F373}" sibTransId="{7AA52B77-1F6F-4CC3-8159-347E92DF10B2}"/>
    <dgm:cxn modelId="{CD5489A3-5B2A-4A74-8E32-19021EA22580}" type="presParOf" srcId="{89437EFC-8032-45EC-8FD5-DC3B2215C1C8}" destId="{2A54AF4A-1045-475A-B248-BD191FCCE5DA}" srcOrd="0" destOrd="0" presId="urn:microsoft.com/office/officeart/2005/8/layout/hList1"/>
    <dgm:cxn modelId="{206B951A-DADB-41AA-9668-C4F5907908B1}" type="presParOf" srcId="{2A54AF4A-1045-475A-B248-BD191FCCE5DA}" destId="{584D5483-F948-441A-9B6B-6D5139AB14CF}" srcOrd="0" destOrd="0" presId="urn:microsoft.com/office/officeart/2005/8/layout/hList1"/>
    <dgm:cxn modelId="{3A0B69B4-9172-4572-8432-0ADFE447483C}" type="presParOf" srcId="{2A54AF4A-1045-475A-B248-BD191FCCE5DA}" destId="{2E43F00B-14AB-428A-AAA3-5C07BD3A4741}" srcOrd="1" destOrd="0" presId="urn:microsoft.com/office/officeart/2005/8/layout/hList1"/>
    <dgm:cxn modelId="{C606CBA4-7902-406C-8AFC-EBB64447355F}" type="presParOf" srcId="{89437EFC-8032-45EC-8FD5-DC3B2215C1C8}" destId="{378A7201-D7C1-4023-B9D5-ED2BC9E6DA64}" srcOrd="1" destOrd="0" presId="urn:microsoft.com/office/officeart/2005/8/layout/hList1"/>
    <dgm:cxn modelId="{2E3E0E54-232D-4530-9ACD-A60EE13AA9A6}" type="presParOf" srcId="{89437EFC-8032-45EC-8FD5-DC3B2215C1C8}" destId="{F13BC76D-C069-4C33-90FD-0150E213E0B5}" srcOrd="2" destOrd="0" presId="urn:microsoft.com/office/officeart/2005/8/layout/hList1"/>
    <dgm:cxn modelId="{1B11B977-5CE0-43B6-A04C-4108251DA37E}" type="presParOf" srcId="{F13BC76D-C069-4C33-90FD-0150E213E0B5}" destId="{381195C2-A300-470F-87B4-FE88EFE36C75}" srcOrd="0" destOrd="0" presId="urn:microsoft.com/office/officeart/2005/8/layout/hList1"/>
    <dgm:cxn modelId="{F42023D7-1B98-4F9F-BF98-A3037A5E310A}" type="presParOf" srcId="{F13BC76D-C069-4C33-90FD-0150E213E0B5}" destId="{899D0C9C-6DDA-4A90-9EB1-BD3BF0B571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38D9D-7F74-43F7-8A1B-3878A97AB3D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1576B9C1-E8A6-450E-BFE9-6C2D64CFF1D3}">
      <dgm:prSet phldrT="[Text]"/>
      <dgm:spPr/>
      <dgm:t>
        <a:bodyPr/>
        <a:lstStyle/>
        <a:p>
          <a:r>
            <a:rPr lang="en-US" b="1" dirty="0"/>
            <a:t>Chief Completes Roster/BTR between Dec. 1st and Jan.15th</a:t>
          </a:r>
        </a:p>
      </dgm:t>
    </dgm:pt>
    <dgm:pt modelId="{B5CA9605-C81A-4F2F-89F6-089F03FB86E1}" type="parTrans" cxnId="{FF480B61-5D00-47AE-8BA8-6C66E0FEEE13}">
      <dgm:prSet/>
      <dgm:spPr/>
      <dgm:t>
        <a:bodyPr/>
        <a:lstStyle/>
        <a:p>
          <a:endParaRPr lang="en-US"/>
        </a:p>
      </dgm:t>
    </dgm:pt>
    <dgm:pt modelId="{A152CF91-2475-475B-ACD3-29C450062A1A}" type="sibTrans" cxnId="{FF480B61-5D00-47AE-8BA8-6C66E0FEEE13}">
      <dgm:prSet/>
      <dgm:spPr/>
      <dgm:t>
        <a:bodyPr/>
        <a:lstStyle/>
        <a:p>
          <a:endParaRPr lang="en-US"/>
        </a:p>
      </dgm:t>
    </dgm:pt>
    <dgm:pt modelId="{95EA0655-1EE9-49A7-BA2E-C78CCB143CCE}">
      <dgm:prSet phldrT="[Text]"/>
      <dgm:spPr/>
      <dgm:t>
        <a:bodyPr/>
        <a:lstStyle/>
        <a:p>
          <a:r>
            <a:rPr lang="en-US" b="1" dirty="0"/>
            <a:t>Submitted to the NCSFA by Jan 15</a:t>
          </a:r>
          <a:r>
            <a:rPr lang="en-US" b="1" baseline="30000" dirty="0"/>
            <a:t>th</a:t>
          </a:r>
          <a:r>
            <a:rPr lang="en-US" b="1" dirty="0"/>
            <a:t> deadline</a:t>
          </a:r>
        </a:p>
      </dgm:t>
    </dgm:pt>
    <dgm:pt modelId="{FCEE2DE6-E47C-4EFB-9809-CA15B7B43A4B}" type="parTrans" cxnId="{1FABEE89-265E-4B93-B6F9-9EBFAFC58788}">
      <dgm:prSet/>
      <dgm:spPr/>
      <dgm:t>
        <a:bodyPr/>
        <a:lstStyle/>
        <a:p>
          <a:endParaRPr lang="en-US"/>
        </a:p>
      </dgm:t>
    </dgm:pt>
    <dgm:pt modelId="{3EA94D81-4018-4509-A0B8-A5F691DAD2B4}" type="sibTrans" cxnId="{1FABEE89-265E-4B93-B6F9-9EBFAFC58788}">
      <dgm:prSet/>
      <dgm:spPr/>
      <dgm:t>
        <a:bodyPr/>
        <a:lstStyle/>
        <a:p>
          <a:endParaRPr lang="en-US"/>
        </a:p>
      </dgm:t>
    </dgm:pt>
    <dgm:pt modelId="{348C96D2-A7D4-415C-A759-2442DC64F68D}">
      <dgm:prSet phldrT="[Text]"/>
      <dgm:spPr/>
      <dgm:t>
        <a:bodyPr/>
        <a:lstStyle/>
        <a:p>
          <a:r>
            <a:rPr lang="en-US" b="1" dirty="0"/>
            <a:t>NCSFA submits to the State Treasurer for Pension Credit by January 30</a:t>
          </a:r>
          <a:r>
            <a:rPr lang="en-US" b="1" baseline="30000" dirty="0"/>
            <a:t>th</a:t>
          </a:r>
          <a:r>
            <a:rPr lang="en-US" b="1" dirty="0"/>
            <a:t> statutory deadline</a:t>
          </a:r>
        </a:p>
      </dgm:t>
    </dgm:pt>
    <dgm:pt modelId="{54197EF2-2259-41AD-9B0D-0C7B18A93DC2}" type="parTrans" cxnId="{599A97C6-E32A-4ECE-A52D-69746D425229}">
      <dgm:prSet/>
      <dgm:spPr/>
      <dgm:t>
        <a:bodyPr/>
        <a:lstStyle/>
        <a:p>
          <a:endParaRPr lang="en-US"/>
        </a:p>
      </dgm:t>
    </dgm:pt>
    <dgm:pt modelId="{DDDE036D-F343-4B3C-9C33-5FF9964CD4A3}" type="sibTrans" cxnId="{599A97C6-E32A-4ECE-A52D-69746D425229}">
      <dgm:prSet/>
      <dgm:spPr/>
      <dgm:t>
        <a:bodyPr/>
        <a:lstStyle/>
        <a:p>
          <a:endParaRPr lang="en-US"/>
        </a:p>
      </dgm:t>
    </dgm:pt>
    <dgm:pt modelId="{5FFB17AD-278B-47AA-9976-27EB2F082722}" type="pres">
      <dgm:prSet presAssocID="{8D438D9D-7F74-43F7-8A1B-3878A97AB3D5}" presName="Name0" presStyleCnt="0">
        <dgm:presLayoutVars>
          <dgm:chMax val="11"/>
          <dgm:chPref val="11"/>
          <dgm:dir/>
          <dgm:resizeHandles/>
        </dgm:presLayoutVars>
      </dgm:prSet>
      <dgm:spPr/>
    </dgm:pt>
    <dgm:pt modelId="{A7BE620C-D875-4A0C-80CF-DAB86FC11BC4}" type="pres">
      <dgm:prSet presAssocID="{348C96D2-A7D4-415C-A759-2442DC64F68D}" presName="Accent3" presStyleCnt="0"/>
      <dgm:spPr/>
    </dgm:pt>
    <dgm:pt modelId="{7DAA3F1D-EFE8-49F9-B30E-4506AE7A6428}" type="pres">
      <dgm:prSet presAssocID="{348C96D2-A7D4-415C-A759-2442DC64F68D}" presName="Accent" presStyleLbl="node1" presStyleIdx="0" presStyleCnt="3"/>
      <dgm:spPr/>
    </dgm:pt>
    <dgm:pt modelId="{F32E7366-C2FE-4445-BBF5-11EDA65982E2}" type="pres">
      <dgm:prSet presAssocID="{348C96D2-A7D4-415C-A759-2442DC64F68D}" presName="ParentBackground3" presStyleCnt="0"/>
      <dgm:spPr/>
    </dgm:pt>
    <dgm:pt modelId="{C80422B0-9D4F-4CCF-BA45-9055FF99C28B}" type="pres">
      <dgm:prSet presAssocID="{348C96D2-A7D4-415C-A759-2442DC64F68D}" presName="ParentBackground" presStyleLbl="fgAcc1" presStyleIdx="0" presStyleCnt="3"/>
      <dgm:spPr/>
    </dgm:pt>
    <dgm:pt modelId="{F63AD7E4-37C4-4616-B9A5-85CC019A3BA4}" type="pres">
      <dgm:prSet presAssocID="{348C96D2-A7D4-415C-A759-2442DC64F68D}" presName="Parent3" presStyleLbl="revTx" presStyleIdx="0" presStyleCnt="0">
        <dgm:presLayoutVars>
          <dgm:chMax val="1"/>
          <dgm:chPref val="1"/>
          <dgm:bulletEnabled val="1"/>
        </dgm:presLayoutVars>
      </dgm:prSet>
      <dgm:spPr/>
    </dgm:pt>
    <dgm:pt modelId="{6F774514-892C-4156-938A-34CF47C84114}" type="pres">
      <dgm:prSet presAssocID="{95EA0655-1EE9-49A7-BA2E-C78CCB143CCE}" presName="Accent2" presStyleCnt="0"/>
      <dgm:spPr/>
    </dgm:pt>
    <dgm:pt modelId="{7BF37917-A0DA-4370-890F-10ACE19DDDE0}" type="pres">
      <dgm:prSet presAssocID="{95EA0655-1EE9-49A7-BA2E-C78CCB143CCE}" presName="Accent" presStyleLbl="node1" presStyleIdx="1" presStyleCnt="3" custLinFactNeighborX="-732" custLinFactNeighborY="-1451"/>
      <dgm:spPr/>
    </dgm:pt>
    <dgm:pt modelId="{ABE299D8-D1F0-435D-B024-2622E7FB0BBF}" type="pres">
      <dgm:prSet presAssocID="{95EA0655-1EE9-49A7-BA2E-C78CCB143CCE}" presName="ParentBackground2" presStyleCnt="0"/>
      <dgm:spPr/>
    </dgm:pt>
    <dgm:pt modelId="{59A5AA60-CA57-429F-BCCB-FA0D0005AD46}" type="pres">
      <dgm:prSet presAssocID="{95EA0655-1EE9-49A7-BA2E-C78CCB143CCE}" presName="ParentBackground" presStyleLbl="fgAcc1" presStyleIdx="1" presStyleCnt="3"/>
      <dgm:spPr/>
    </dgm:pt>
    <dgm:pt modelId="{3FCFF71A-DA3F-4BD1-AE9E-E4AF5DA8E065}" type="pres">
      <dgm:prSet presAssocID="{95EA0655-1EE9-49A7-BA2E-C78CCB143CCE}" presName="Parent2" presStyleLbl="revTx" presStyleIdx="0" presStyleCnt="0">
        <dgm:presLayoutVars>
          <dgm:chMax val="1"/>
          <dgm:chPref val="1"/>
          <dgm:bulletEnabled val="1"/>
        </dgm:presLayoutVars>
      </dgm:prSet>
      <dgm:spPr/>
    </dgm:pt>
    <dgm:pt modelId="{8206D067-2AFC-4AC2-B598-6E877F262C27}" type="pres">
      <dgm:prSet presAssocID="{1576B9C1-E8A6-450E-BFE9-6C2D64CFF1D3}" presName="Accent1" presStyleCnt="0"/>
      <dgm:spPr/>
    </dgm:pt>
    <dgm:pt modelId="{207FBFB8-C467-41E8-9599-792368DB75D5}" type="pres">
      <dgm:prSet presAssocID="{1576B9C1-E8A6-450E-BFE9-6C2D64CFF1D3}" presName="Accent" presStyleLbl="node1" presStyleIdx="2" presStyleCnt="3"/>
      <dgm:spPr/>
    </dgm:pt>
    <dgm:pt modelId="{F3D92B07-55BE-45D7-92A0-03721FA779EB}" type="pres">
      <dgm:prSet presAssocID="{1576B9C1-E8A6-450E-BFE9-6C2D64CFF1D3}" presName="ParentBackground1" presStyleCnt="0"/>
      <dgm:spPr/>
    </dgm:pt>
    <dgm:pt modelId="{743C8F00-2AA7-46EA-BDEF-34D5ECB5EE59}" type="pres">
      <dgm:prSet presAssocID="{1576B9C1-E8A6-450E-BFE9-6C2D64CFF1D3}" presName="ParentBackground" presStyleLbl="fgAcc1" presStyleIdx="2" presStyleCnt="3"/>
      <dgm:spPr/>
    </dgm:pt>
    <dgm:pt modelId="{D1434D95-B490-41BC-8977-0E9890D7E4A3}" type="pres">
      <dgm:prSet presAssocID="{1576B9C1-E8A6-450E-BFE9-6C2D64CFF1D3}" presName="Parent1" presStyleLbl="revTx" presStyleIdx="0" presStyleCnt="0">
        <dgm:presLayoutVars>
          <dgm:chMax val="1"/>
          <dgm:chPref val="1"/>
          <dgm:bulletEnabled val="1"/>
        </dgm:presLayoutVars>
      </dgm:prSet>
      <dgm:spPr/>
    </dgm:pt>
  </dgm:ptLst>
  <dgm:cxnLst>
    <dgm:cxn modelId="{F560CE14-01CD-4069-8F9F-93052B423049}" type="presOf" srcId="{1576B9C1-E8A6-450E-BFE9-6C2D64CFF1D3}" destId="{D1434D95-B490-41BC-8977-0E9890D7E4A3}" srcOrd="1" destOrd="0" presId="urn:microsoft.com/office/officeart/2011/layout/CircleProcess"/>
    <dgm:cxn modelId="{65998225-6FF7-4876-AECA-8DBD4FD8A31E}" type="presOf" srcId="{1576B9C1-E8A6-450E-BFE9-6C2D64CFF1D3}" destId="{743C8F00-2AA7-46EA-BDEF-34D5ECB5EE59}" srcOrd="0" destOrd="0" presId="urn:microsoft.com/office/officeart/2011/layout/CircleProcess"/>
    <dgm:cxn modelId="{9C3B115F-4406-44CA-BFCE-CD6F8A3E7E6F}" type="presOf" srcId="{348C96D2-A7D4-415C-A759-2442DC64F68D}" destId="{F63AD7E4-37C4-4616-B9A5-85CC019A3BA4}" srcOrd="1" destOrd="0" presId="urn:microsoft.com/office/officeart/2011/layout/CircleProcess"/>
    <dgm:cxn modelId="{FF480B61-5D00-47AE-8BA8-6C66E0FEEE13}" srcId="{8D438D9D-7F74-43F7-8A1B-3878A97AB3D5}" destId="{1576B9C1-E8A6-450E-BFE9-6C2D64CFF1D3}" srcOrd="0" destOrd="0" parTransId="{B5CA9605-C81A-4F2F-89F6-089F03FB86E1}" sibTransId="{A152CF91-2475-475B-ACD3-29C450062A1A}"/>
    <dgm:cxn modelId="{D066A987-53AF-4BAB-B942-C50C73AAC46F}" type="presOf" srcId="{95EA0655-1EE9-49A7-BA2E-C78CCB143CCE}" destId="{3FCFF71A-DA3F-4BD1-AE9E-E4AF5DA8E065}" srcOrd="1" destOrd="0" presId="urn:microsoft.com/office/officeart/2011/layout/CircleProcess"/>
    <dgm:cxn modelId="{1FABEE89-265E-4B93-B6F9-9EBFAFC58788}" srcId="{8D438D9D-7F74-43F7-8A1B-3878A97AB3D5}" destId="{95EA0655-1EE9-49A7-BA2E-C78CCB143CCE}" srcOrd="1" destOrd="0" parTransId="{FCEE2DE6-E47C-4EFB-9809-CA15B7B43A4B}" sibTransId="{3EA94D81-4018-4509-A0B8-A5F691DAD2B4}"/>
    <dgm:cxn modelId="{CD3DA5B9-9822-4771-93E3-520E0498C947}" type="presOf" srcId="{8D438D9D-7F74-43F7-8A1B-3878A97AB3D5}" destId="{5FFB17AD-278B-47AA-9976-27EB2F082722}" srcOrd="0" destOrd="0" presId="urn:microsoft.com/office/officeart/2011/layout/CircleProcess"/>
    <dgm:cxn modelId="{599A97C6-E32A-4ECE-A52D-69746D425229}" srcId="{8D438D9D-7F74-43F7-8A1B-3878A97AB3D5}" destId="{348C96D2-A7D4-415C-A759-2442DC64F68D}" srcOrd="2" destOrd="0" parTransId="{54197EF2-2259-41AD-9B0D-0C7B18A93DC2}" sibTransId="{DDDE036D-F343-4B3C-9C33-5FF9964CD4A3}"/>
    <dgm:cxn modelId="{BF95FCEA-D963-481B-ADA6-62FB72AB5EE1}" type="presOf" srcId="{348C96D2-A7D4-415C-A759-2442DC64F68D}" destId="{C80422B0-9D4F-4CCF-BA45-9055FF99C28B}" srcOrd="0" destOrd="0" presId="urn:microsoft.com/office/officeart/2011/layout/CircleProcess"/>
    <dgm:cxn modelId="{9FD67DEC-E33E-40A7-9BED-D21EEDC2CB8C}" type="presOf" srcId="{95EA0655-1EE9-49A7-BA2E-C78CCB143CCE}" destId="{59A5AA60-CA57-429F-BCCB-FA0D0005AD46}" srcOrd="0" destOrd="0" presId="urn:microsoft.com/office/officeart/2011/layout/CircleProcess"/>
    <dgm:cxn modelId="{0F7FF967-893B-4E23-9B1F-B19CC17E2EFA}" type="presParOf" srcId="{5FFB17AD-278B-47AA-9976-27EB2F082722}" destId="{A7BE620C-D875-4A0C-80CF-DAB86FC11BC4}" srcOrd="0" destOrd="0" presId="urn:microsoft.com/office/officeart/2011/layout/CircleProcess"/>
    <dgm:cxn modelId="{C94E7581-76AF-49D0-BFBB-560600637958}" type="presParOf" srcId="{A7BE620C-D875-4A0C-80CF-DAB86FC11BC4}" destId="{7DAA3F1D-EFE8-49F9-B30E-4506AE7A6428}" srcOrd="0" destOrd="0" presId="urn:microsoft.com/office/officeart/2011/layout/CircleProcess"/>
    <dgm:cxn modelId="{862852AC-6802-4DC3-AA57-173440BD0147}" type="presParOf" srcId="{5FFB17AD-278B-47AA-9976-27EB2F082722}" destId="{F32E7366-C2FE-4445-BBF5-11EDA65982E2}" srcOrd="1" destOrd="0" presId="urn:microsoft.com/office/officeart/2011/layout/CircleProcess"/>
    <dgm:cxn modelId="{54C621EB-BFB4-43CD-8F52-70955D8E2E5B}" type="presParOf" srcId="{F32E7366-C2FE-4445-BBF5-11EDA65982E2}" destId="{C80422B0-9D4F-4CCF-BA45-9055FF99C28B}" srcOrd="0" destOrd="0" presId="urn:microsoft.com/office/officeart/2011/layout/CircleProcess"/>
    <dgm:cxn modelId="{FC98DB60-86E8-4D32-A95B-2AD93BF8DA8D}" type="presParOf" srcId="{5FFB17AD-278B-47AA-9976-27EB2F082722}" destId="{F63AD7E4-37C4-4616-B9A5-85CC019A3BA4}" srcOrd="2" destOrd="0" presId="urn:microsoft.com/office/officeart/2011/layout/CircleProcess"/>
    <dgm:cxn modelId="{3EE67AAF-DB87-4C3E-8A92-BD6810607D33}" type="presParOf" srcId="{5FFB17AD-278B-47AA-9976-27EB2F082722}" destId="{6F774514-892C-4156-938A-34CF47C84114}" srcOrd="3" destOrd="0" presId="urn:microsoft.com/office/officeart/2011/layout/CircleProcess"/>
    <dgm:cxn modelId="{81FBFD70-FF17-4651-8072-1B204E918A76}" type="presParOf" srcId="{6F774514-892C-4156-938A-34CF47C84114}" destId="{7BF37917-A0DA-4370-890F-10ACE19DDDE0}" srcOrd="0" destOrd="0" presId="urn:microsoft.com/office/officeart/2011/layout/CircleProcess"/>
    <dgm:cxn modelId="{A7CF357B-A171-4F12-884D-7B372466D015}" type="presParOf" srcId="{5FFB17AD-278B-47AA-9976-27EB2F082722}" destId="{ABE299D8-D1F0-435D-B024-2622E7FB0BBF}" srcOrd="4" destOrd="0" presId="urn:microsoft.com/office/officeart/2011/layout/CircleProcess"/>
    <dgm:cxn modelId="{9D1EB67E-87CD-44E1-A442-4C205C19AB44}" type="presParOf" srcId="{ABE299D8-D1F0-435D-B024-2622E7FB0BBF}" destId="{59A5AA60-CA57-429F-BCCB-FA0D0005AD46}" srcOrd="0" destOrd="0" presId="urn:microsoft.com/office/officeart/2011/layout/CircleProcess"/>
    <dgm:cxn modelId="{58478ED4-8A61-4F80-9BC4-15664465CF4E}" type="presParOf" srcId="{5FFB17AD-278B-47AA-9976-27EB2F082722}" destId="{3FCFF71A-DA3F-4BD1-AE9E-E4AF5DA8E065}" srcOrd="5" destOrd="0" presId="urn:microsoft.com/office/officeart/2011/layout/CircleProcess"/>
    <dgm:cxn modelId="{098A1BB5-679E-4008-8158-2946155AC49B}" type="presParOf" srcId="{5FFB17AD-278B-47AA-9976-27EB2F082722}" destId="{8206D067-2AFC-4AC2-B598-6E877F262C27}" srcOrd="6" destOrd="0" presId="urn:microsoft.com/office/officeart/2011/layout/CircleProcess"/>
    <dgm:cxn modelId="{F381A48A-F650-4191-AE52-B111475936F6}" type="presParOf" srcId="{8206D067-2AFC-4AC2-B598-6E877F262C27}" destId="{207FBFB8-C467-41E8-9599-792368DB75D5}" srcOrd="0" destOrd="0" presId="urn:microsoft.com/office/officeart/2011/layout/CircleProcess"/>
    <dgm:cxn modelId="{5A2A2298-7A00-44E8-BABB-7EE6EBC16D71}" type="presParOf" srcId="{5FFB17AD-278B-47AA-9976-27EB2F082722}" destId="{F3D92B07-55BE-45D7-92A0-03721FA779EB}" srcOrd="7" destOrd="0" presId="urn:microsoft.com/office/officeart/2011/layout/CircleProcess"/>
    <dgm:cxn modelId="{8B3A2931-7EB7-4D9F-8777-C69F78293AC9}" type="presParOf" srcId="{F3D92B07-55BE-45D7-92A0-03721FA779EB}" destId="{743C8F00-2AA7-46EA-BDEF-34D5ECB5EE59}" srcOrd="0" destOrd="0" presId="urn:microsoft.com/office/officeart/2011/layout/CircleProcess"/>
    <dgm:cxn modelId="{FB6C8FBC-D363-464D-AF05-EA2F9894136F}" type="presParOf" srcId="{5FFB17AD-278B-47AA-9976-27EB2F082722}" destId="{D1434D95-B490-41BC-8977-0E9890D7E4A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38D9D-7F74-43F7-8A1B-3878A97AB3D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1576B9C1-E8A6-450E-BFE9-6C2D64CFF1D3}">
      <dgm:prSet phldrT="[Text]"/>
      <dgm:spPr/>
      <dgm:t>
        <a:bodyPr/>
        <a:lstStyle/>
        <a:p>
          <a:r>
            <a:rPr lang="en-US" b="1" dirty="0"/>
            <a:t>Treasurer Completes Financial Statements on-line and Submits Bank Statements between July 1st and Oct. 31st</a:t>
          </a:r>
        </a:p>
      </dgm:t>
    </dgm:pt>
    <dgm:pt modelId="{B5CA9605-C81A-4F2F-89F6-089F03FB86E1}" type="parTrans" cxnId="{FF480B61-5D00-47AE-8BA8-6C66E0FEEE13}">
      <dgm:prSet/>
      <dgm:spPr/>
      <dgm:t>
        <a:bodyPr/>
        <a:lstStyle/>
        <a:p>
          <a:endParaRPr lang="en-US"/>
        </a:p>
      </dgm:t>
    </dgm:pt>
    <dgm:pt modelId="{A152CF91-2475-475B-ACD3-29C450062A1A}" type="sibTrans" cxnId="{FF480B61-5D00-47AE-8BA8-6C66E0FEEE13}">
      <dgm:prSet/>
      <dgm:spPr/>
      <dgm:t>
        <a:bodyPr/>
        <a:lstStyle/>
        <a:p>
          <a:endParaRPr lang="en-US"/>
        </a:p>
      </dgm:t>
    </dgm:pt>
    <dgm:pt modelId="{95EA0655-1EE9-49A7-BA2E-C78CCB143CCE}">
      <dgm:prSet phldrT="[Text]"/>
      <dgm:spPr/>
      <dgm:t>
        <a:bodyPr/>
        <a:lstStyle/>
        <a:p>
          <a:r>
            <a:rPr lang="en-US" b="1" dirty="0"/>
            <a:t>Submitted to the NCSFA by Oct 31</a:t>
          </a:r>
          <a:r>
            <a:rPr lang="en-US" b="1" baseline="30000" dirty="0"/>
            <a:t>st</a:t>
          </a:r>
          <a:r>
            <a:rPr lang="en-US" b="1" dirty="0"/>
            <a:t> statutory deadline</a:t>
          </a:r>
        </a:p>
      </dgm:t>
    </dgm:pt>
    <dgm:pt modelId="{FCEE2DE6-E47C-4EFB-9809-CA15B7B43A4B}" type="parTrans" cxnId="{1FABEE89-265E-4B93-B6F9-9EBFAFC58788}">
      <dgm:prSet/>
      <dgm:spPr/>
      <dgm:t>
        <a:bodyPr/>
        <a:lstStyle/>
        <a:p>
          <a:endParaRPr lang="en-US"/>
        </a:p>
      </dgm:t>
    </dgm:pt>
    <dgm:pt modelId="{3EA94D81-4018-4509-A0B8-A5F691DAD2B4}" type="sibTrans" cxnId="{1FABEE89-265E-4B93-B6F9-9EBFAFC58788}">
      <dgm:prSet/>
      <dgm:spPr/>
      <dgm:t>
        <a:bodyPr/>
        <a:lstStyle/>
        <a:p>
          <a:endParaRPr lang="en-US"/>
        </a:p>
      </dgm:t>
    </dgm:pt>
    <dgm:pt modelId="{348C96D2-A7D4-415C-A759-2442DC64F68D}">
      <dgm:prSet phldrT="[Text]"/>
      <dgm:spPr/>
      <dgm:t>
        <a:bodyPr/>
        <a:lstStyle/>
        <a:p>
          <a:r>
            <a:rPr lang="en-US" b="1" dirty="0"/>
            <a:t>NCSFA submits to Office of State Fire Marshal for next years relief fund disbursement eligibility</a:t>
          </a:r>
        </a:p>
      </dgm:t>
    </dgm:pt>
    <dgm:pt modelId="{54197EF2-2259-41AD-9B0D-0C7B18A93DC2}" type="parTrans" cxnId="{599A97C6-E32A-4ECE-A52D-69746D425229}">
      <dgm:prSet/>
      <dgm:spPr/>
      <dgm:t>
        <a:bodyPr/>
        <a:lstStyle/>
        <a:p>
          <a:endParaRPr lang="en-US"/>
        </a:p>
      </dgm:t>
    </dgm:pt>
    <dgm:pt modelId="{DDDE036D-F343-4B3C-9C33-5FF9964CD4A3}" type="sibTrans" cxnId="{599A97C6-E32A-4ECE-A52D-69746D425229}">
      <dgm:prSet/>
      <dgm:spPr/>
      <dgm:t>
        <a:bodyPr/>
        <a:lstStyle/>
        <a:p>
          <a:endParaRPr lang="en-US"/>
        </a:p>
      </dgm:t>
    </dgm:pt>
    <dgm:pt modelId="{5FFB17AD-278B-47AA-9976-27EB2F082722}" type="pres">
      <dgm:prSet presAssocID="{8D438D9D-7F74-43F7-8A1B-3878A97AB3D5}" presName="Name0" presStyleCnt="0">
        <dgm:presLayoutVars>
          <dgm:chMax val="11"/>
          <dgm:chPref val="11"/>
          <dgm:dir/>
          <dgm:resizeHandles/>
        </dgm:presLayoutVars>
      </dgm:prSet>
      <dgm:spPr/>
    </dgm:pt>
    <dgm:pt modelId="{A7BE620C-D875-4A0C-80CF-DAB86FC11BC4}" type="pres">
      <dgm:prSet presAssocID="{348C96D2-A7D4-415C-A759-2442DC64F68D}" presName="Accent3" presStyleCnt="0"/>
      <dgm:spPr/>
    </dgm:pt>
    <dgm:pt modelId="{7DAA3F1D-EFE8-49F9-B30E-4506AE7A6428}" type="pres">
      <dgm:prSet presAssocID="{348C96D2-A7D4-415C-A759-2442DC64F68D}" presName="Accent" presStyleLbl="node1" presStyleIdx="0" presStyleCnt="3"/>
      <dgm:spPr/>
    </dgm:pt>
    <dgm:pt modelId="{F32E7366-C2FE-4445-BBF5-11EDA65982E2}" type="pres">
      <dgm:prSet presAssocID="{348C96D2-A7D4-415C-A759-2442DC64F68D}" presName="ParentBackground3" presStyleCnt="0"/>
      <dgm:spPr/>
    </dgm:pt>
    <dgm:pt modelId="{C80422B0-9D4F-4CCF-BA45-9055FF99C28B}" type="pres">
      <dgm:prSet presAssocID="{348C96D2-A7D4-415C-A759-2442DC64F68D}" presName="ParentBackground" presStyleLbl="fgAcc1" presStyleIdx="0" presStyleCnt="3"/>
      <dgm:spPr/>
    </dgm:pt>
    <dgm:pt modelId="{F63AD7E4-37C4-4616-B9A5-85CC019A3BA4}" type="pres">
      <dgm:prSet presAssocID="{348C96D2-A7D4-415C-A759-2442DC64F68D}" presName="Parent3" presStyleLbl="revTx" presStyleIdx="0" presStyleCnt="0">
        <dgm:presLayoutVars>
          <dgm:chMax val="1"/>
          <dgm:chPref val="1"/>
          <dgm:bulletEnabled val="1"/>
        </dgm:presLayoutVars>
      </dgm:prSet>
      <dgm:spPr/>
    </dgm:pt>
    <dgm:pt modelId="{6F774514-892C-4156-938A-34CF47C84114}" type="pres">
      <dgm:prSet presAssocID="{95EA0655-1EE9-49A7-BA2E-C78CCB143CCE}" presName="Accent2" presStyleCnt="0"/>
      <dgm:spPr/>
    </dgm:pt>
    <dgm:pt modelId="{7BF37917-A0DA-4370-890F-10ACE19DDDE0}" type="pres">
      <dgm:prSet presAssocID="{95EA0655-1EE9-49A7-BA2E-C78CCB143CCE}" presName="Accent" presStyleLbl="node1" presStyleIdx="1" presStyleCnt="3" custLinFactNeighborX="-732" custLinFactNeighborY="-1451"/>
      <dgm:spPr/>
    </dgm:pt>
    <dgm:pt modelId="{ABE299D8-D1F0-435D-B024-2622E7FB0BBF}" type="pres">
      <dgm:prSet presAssocID="{95EA0655-1EE9-49A7-BA2E-C78CCB143CCE}" presName="ParentBackground2" presStyleCnt="0"/>
      <dgm:spPr/>
    </dgm:pt>
    <dgm:pt modelId="{59A5AA60-CA57-429F-BCCB-FA0D0005AD46}" type="pres">
      <dgm:prSet presAssocID="{95EA0655-1EE9-49A7-BA2E-C78CCB143CCE}" presName="ParentBackground" presStyleLbl="fgAcc1" presStyleIdx="1" presStyleCnt="3"/>
      <dgm:spPr/>
    </dgm:pt>
    <dgm:pt modelId="{3FCFF71A-DA3F-4BD1-AE9E-E4AF5DA8E065}" type="pres">
      <dgm:prSet presAssocID="{95EA0655-1EE9-49A7-BA2E-C78CCB143CCE}" presName="Parent2" presStyleLbl="revTx" presStyleIdx="0" presStyleCnt="0">
        <dgm:presLayoutVars>
          <dgm:chMax val="1"/>
          <dgm:chPref val="1"/>
          <dgm:bulletEnabled val="1"/>
        </dgm:presLayoutVars>
      </dgm:prSet>
      <dgm:spPr/>
    </dgm:pt>
    <dgm:pt modelId="{8206D067-2AFC-4AC2-B598-6E877F262C27}" type="pres">
      <dgm:prSet presAssocID="{1576B9C1-E8A6-450E-BFE9-6C2D64CFF1D3}" presName="Accent1" presStyleCnt="0"/>
      <dgm:spPr/>
    </dgm:pt>
    <dgm:pt modelId="{207FBFB8-C467-41E8-9599-792368DB75D5}" type="pres">
      <dgm:prSet presAssocID="{1576B9C1-E8A6-450E-BFE9-6C2D64CFF1D3}" presName="Accent" presStyleLbl="node1" presStyleIdx="2" presStyleCnt="3"/>
      <dgm:spPr/>
    </dgm:pt>
    <dgm:pt modelId="{F3D92B07-55BE-45D7-92A0-03721FA779EB}" type="pres">
      <dgm:prSet presAssocID="{1576B9C1-E8A6-450E-BFE9-6C2D64CFF1D3}" presName="ParentBackground1" presStyleCnt="0"/>
      <dgm:spPr/>
    </dgm:pt>
    <dgm:pt modelId="{743C8F00-2AA7-46EA-BDEF-34D5ECB5EE59}" type="pres">
      <dgm:prSet presAssocID="{1576B9C1-E8A6-450E-BFE9-6C2D64CFF1D3}" presName="ParentBackground" presStyleLbl="fgAcc1" presStyleIdx="2" presStyleCnt="3"/>
      <dgm:spPr/>
    </dgm:pt>
    <dgm:pt modelId="{D1434D95-B490-41BC-8977-0E9890D7E4A3}" type="pres">
      <dgm:prSet presAssocID="{1576B9C1-E8A6-450E-BFE9-6C2D64CFF1D3}" presName="Parent1" presStyleLbl="revTx" presStyleIdx="0" presStyleCnt="0">
        <dgm:presLayoutVars>
          <dgm:chMax val="1"/>
          <dgm:chPref val="1"/>
          <dgm:bulletEnabled val="1"/>
        </dgm:presLayoutVars>
      </dgm:prSet>
      <dgm:spPr/>
    </dgm:pt>
  </dgm:ptLst>
  <dgm:cxnLst>
    <dgm:cxn modelId="{F560CE14-01CD-4069-8F9F-93052B423049}" type="presOf" srcId="{1576B9C1-E8A6-450E-BFE9-6C2D64CFF1D3}" destId="{D1434D95-B490-41BC-8977-0E9890D7E4A3}" srcOrd="1" destOrd="0" presId="urn:microsoft.com/office/officeart/2011/layout/CircleProcess"/>
    <dgm:cxn modelId="{65998225-6FF7-4876-AECA-8DBD4FD8A31E}" type="presOf" srcId="{1576B9C1-E8A6-450E-BFE9-6C2D64CFF1D3}" destId="{743C8F00-2AA7-46EA-BDEF-34D5ECB5EE59}" srcOrd="0" destOrd="0" presId="urn:microsoft.com/office/officeart/2011/layout/CircleProcess"/>
    <dgm:cxn modelId="{9C3B115F-4406-44CA-BFCE-CD6F8A3E7E6F}" type="presOf" srcId="{348C96D2-A7D4-415C-A759-2442DC64F68D}" destId="{F63AD7E4-37C4-4616-B9A5-85CC019A3BA4}" srcOrd="1" destOrd="0" presId="urn:microsoft.com/office/officeart/2011/layout/CircleProcess"/>
    <dgm:cxn modelId="{FF480B61-5D00-47AE-8BA8-6C66E0FEEE13}" srcId="{8D438D9D-7F74-43F7-8A1B-3878A97AB3D5}" destId="{1576B9C1-E8A6-450E-BFE9-6C2D64CFF1D3}" srcOrd="0" destOrd="0" parTransId="{B5CA9605-C81A-4F2F-89F6-089F03FB86E1}" sibTransId="{A152CF91-2475-475B-ACD3-29C450062A1A}"/>
    <dgm:cxn modelId="{D066A987-53AF-4BAB-B942-C50C73AAC46F}" type="presOf" srcId="{95EA0655-1EE9-49A7-BA2E-C78CCB143CCE}" destId="{3FCFF71A-DA3F-4BD1-AE9E-E4AF5DA8E065}" srcOrd="1" destOrd="0" presId="urn:microsoft.com/office/officeart/2011/layout/CircleProcess"/>
    <dgm:cxn modelId="{1FABEE89-265E-4B93-B6F9-9EBFAFC58788}" srcId="{8D438D9D-7F74-43F7-8A1B-3878A97AB3D5}" destId="{95EA0655-1EE9-49A7-BA2E-C78CCB143CCE}" srcOrd="1" destOrd="0" parTransId="{FCEE2DE6-E47C-4EFB-9809-CA15B7B43A4B}" sibTransId="{3EA94D81-4018-4509-A0B8-A5F691DAD2B4}"/>
    <dgm:cxn modelId="{CD3DA5B9-9822-4771-93E3-520E0498C947}" type="presOf" srcId="{8D438D9D-7F74-43F7-8A1B-3878A97AB3D5}" destId="{5FFB17AD-278B-47AA-9976-27EB2F082722}" srcOrd="0" destOrd="0" presId="urn:microsoft.com/office/officeart/2011/layout/CircleProcess"/>
    <dgm:cxn modelId="{599A97C6-E32A-4ECE-A52D-69746D425229}" srcId="{8D438D9D-7F74-43F7-8A1B-3878A97AB3D5}" destId="{348C96D2-A7D4-415C-A759-2442DC64F68D}" srcOrd="2" destOrd="0" parTransId="{54197EF2-2259-41AD-9B0D-0C7B18A93DC2}" sibTransId="{DDDE036D-F343-4B3C-9C33-5FF9964CD4A3}"/>
    <dgm:cxn modelId="{BF95FCEA-D963-481B-ADA6-62FB72AB5EE1}" type="presOf" srcId="{348C96D2-A7D4-415C-A759-2442DC64F68D}" destId="{C80422B0-9D4F-4CCF-BA45-9055FF99C28B}" srcOrd="0" destOrd="0" presId="urn:microsoft.com/office/officeart/2011/layout/CircleProcess"/>
    <dgm:cxn modelId="{9FD67DEC-E33E-40A7-9BED-D21EEDC2CB8C}" type="presOf" srcId="{95EA0655-1EE9-49A7-BA2E-C78CCB143CCE}" destId="{59A5AA60-CA57-429F-BCCB-FA0D0005AD46}" srcOrd="0" destOrd="0" presId="urn:microsoft.com/office/officeart/2011/layout/CircleProcess"/>
    <dgm:cxn modelId="{0F7FF967-893B-4E23-9B1F-B19CC17E2EFA}" type="presParOf" srcId="{5FFB17AD-278B-47AA-9976-27EB2F082722}" destId="{A7BE620C-D875-4A0C-80CF-DAB86FC11BC4}" srcOrd="0" destOrd="0" presId="urn:microsoft.com/office/officeart/2011/layout/CircleProcess"/>
    <dgm:cxn modelId="{C94E7581-76AF-49D0-BFBB-560600637958}" type="presParOf" srcId="{A7BE620C-D875-4A0C-80CF-DAB86FC11BC4}" destId="{7DAA3F1D-EFE8-49F9-B30E-4506AE7A6428}" srcOrd="0" destOrd="0" presId="urn:microsoft.com/office/officeart/2011/layout/CircleProcess"/>
    <dgm:cxn modelId="{862852AC-6802-4DC3-AA57-173440BD0147}" type="presParOf" srcId="{5FFB17AD-278B-47AA-9976-27EB2F082722}" destId="{F32E7366-C2FE-4445-BBF5-11EDA65982E2}" srcOrd="1" destOrd="0" presId="urn:microsoft.com/office/officeart/2011/layout/CircleProcess"/>
    <dgm:cxn modelId="{54C621EB-BFB4-43CD-8F52-70955D8E2E5B}" type="presParOf" srcId="{F32E7366-C2FE-4445-BBF5-11EDA65982E2}" destId="{C80422B0-9D4F-4CCF-BA45-9055FF99C28B}" srcOrd="0" destOrd="0" presId="urn:microsoft.com/office/officeart/2011/layout/CircleProcess"/>
    <dgm:cxn modelId="{FC98DB60-86E8-4D32-A95B-2AD93BF8DA8D}" type="presParOf" srcId="{5FFB17AD-278B-47AA-9976-27EB2F082722}" destId="{F63AD7E4-37C4-4616-B9A5-85CC019A3BA4}" srcOrd="2" destOrd="0" presId="urn:microsoft.com/office/officeart/2011/layout/CircleProcess"/>
    <dgm:cxn modelId="{3EE67AAF-DB87-4C3E-8A92-BD6810607D33}" type="presParOf" srcId="{5FFB17AD-278B-47AA-9976-27EB2F082722}" destId="{6F774514-892C-4156-938A-34CF47C84114}" srcOrd="3" destOrd="0" presId="urn:microsoft.com/office/officeart/2011/layout/CircleProcess"/>
    <dgm:cxn modelId="{81FBFD70-FF17-4651-8072-1B204E918A76}" type="presParOf" srcId="{6F774514-892C-4156-938A-34CF47C84114}" destId="{7BF37917-A0DA-4370-890F-10ACE19DDDE0}" srcOrd="0" destOrd="0" presId="urn:microsoft.com/office/officeart/2011/layout/CircleProcess"/>
    <dgm:cxn modelId="{A7CF357B-A171-4F12-884D-7B372466D015}" type="presParOf" srcId="{5FFB17AD-278B-47AA-9976-27EB2F082722}" destId="{ABE299D8-D1F0-435D-B024-2622E7FB0BBF}" srcOrd="4" destOrd="0" presId="urn:microsoft.com/office/officeart/2011/layout/CircleProcess"/>
    <dgm:cxn modelId="{9D1EB67E-87CD-44E1-A442-4C205C19AB44}" type="presParOf" srcId="{ABE299D8-D1F0-435D-B024-2622E7FB0BBF}" destId="{59A5AA60-CA57-429F-BCCB-FA0D0005AD46}" srcOrd="0" destOrd="0" presId="urn:microsoft.com/office/officeart/2011/layout/CircleProcess"/>
    <dgm:cxn modelId="{58478ED4-8A61-4F80-9BC4-15664465CF4E}" type="presParOf" srcId="{5FFB17AD-278B-47AA-9976-27EB2F082722}" destId="{3FCFF71A-DA3F-4BD1-AE9E-E4AF5DA8E065}" srcOrd="5" destOrd="0" presId="urn:microsoft.com/office/officeart/2011/layout/CircleProcess"/>
    <dgm:cxn modelId="{098A1BB5-679E-4008-8158-2946155AC49B}" type="presParOf" srcId="{5FFB17AD-278B-47AA-9976-27EB2F082722}" destId="{8206D067-2AFC-4AC2-B598-6E877F262C27}" srcOrd="6" destOrd="0" presId="urn:microsoft.com/office/officeart/2011/layout/CircleProcess"/>
    <dgm:cxn modelId="{F381A48A-F650-4191-AE52-B111475936F6}" type="presParOf" srcId="{8206D067-2AFC-4AC2-B598-6E877F262C27}" destId="{207FBFB8-C467-41E8-9599-792368DB75D5}" srcOrd="0" destOrd="0" presId="urn:microsoft.com/office/officeart/2011/layout/CircleProcess"/>
    <dgm:cxn modelId="{5A2A2298-7A00-44E8-BABB-7EE6EBC16D71}" type="presParOf" srcId="{5FFB17AD-278B-47AA-9976-27EB2F082722}" destId="{F3D92B07-55BE-45D7-92A0-03721FA779EB}" srcOrd="7" destOrd="0" presId="urn:microsoft.com/office/officeart/2011/layout/CircleProcess"/>
    <dgm:cxn modelId="{8B3A2931-7EB7-4D9F-8777-C69F78293AC9}" type="presParOf" srcId="{F3D92B07-55BE-45D7-92A0-03721FA779EB}" destId="{743C8F00-2AA7-46EA-BDEF-34D5ECB5EE59}" srcOrd="0" destOrd="0" presId="urn:microsoft.com/office/officeart/2011/layout/CircleProcess"/>
    <dgm:cxn modelId="{FB6C8FBC-D363-464D-AF05-EA2F9894136F}" type="presParOf" srcId="{5FFB17AD-278B-47AA-9976-27EB2F082722}" destId="{D1434D95-B490-41BC-8977-0E9890D7E4A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4B167-7315-42AC-BD43-3764543D04F5}">
      <dsp:nvSpPr>
        <dsp:cNvPr id="0" name=""/>
        <dsp:cNvSpPr/>
      </dsp:nvSpPr>
      <dsp:spPr>
        <a:xfrm>
          <a:off x="1587" y="426159"/>
          <a:ext cx="4887570" cy="2932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200150">
            <a:lnSpc>
              <a:spcPct val="90000"/>
            </a:lnSpc>
            <a:spcBef>
              <a:spcPct val="0"/>
            </a:spcBef>
            <a:spcAft>
              <a:spcPct val="35000"/>
            </a:spcAft>
            <a:buNone/>
          </a:pPr>
          <a:r>
            <a:rPr lang="en-US" sz="2700" kern="1200" dirty="0"/>
            <a:t>New initial course, Chief 101-2025, will be released 08/01/2025 </a:t>
          </a:r>
        </a:p>
        <a:p>
          <a:pPr marL="228600" lvl="1" indent="-228600" algn="l" defTabSz="933450">
            <a:lnSpc>
              <a:spcPct val="90000"/>
            </a:lnSpc>
            <a:spcBef>
              <a:spcPct val="0"/>
            </a:spcBef>
            <a:spcAft>
              <a:spcPct val="15000"/>
            </a:spcAft>
            <a:buChar char="•"/>
          </a:pPr>
          <a:r>
            <a:rPr lang="en-US" sz="2100" kern="1200"/>
            <a:t>Initial course will be delivered, in-person, by a qualified instructor  </a:t>
          </a:r>
        </a:p>
      </dsp:txBody>
      <dsp:txXfrm>
        <a:off x="1587" y="426159"/>
        <a:ext cx="4887570" cy="2932542"/>
      </dsp:txXfrm>
    </dsp:sp>
    <dsp:sp modelId="{FDA5CF78-3FC8-4076-9E19-579252E3C7EC}">
      <dsp:nvSpPr>
        <dsp:cNvPr id="0" name=""/>
        <dsp:cNvSpPr/>
      </dsp:nvSpPr>
      <dsp:spPr>
        <a:xfrm>
          <a:off x="4963434" y="1770930"/>
          <a:ext cx="733135"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49C3B-902A-4170-8C1D-34E53767C508}">
      <dsp:nvSpPr>
        <dsp:cNvPr id="0" name=""/>
        <dsp:cNvSpPr/>
      </dsp:nvSpPr>
      <dsp:spPr>
        <a:xfrm>
          <a:off x="5770846" y="426159"/>
          <a:ext cx="4887570" cy="2932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200150">
            <a:lnSpc>
              <a:spcPct val="90000"/>
            </a:lnSpc>
            <a:spcBef>
              <a:spcPct val="0"/>
            </a:spcBef>
            <a:spcAft>
              <a:spcPct val="35000"/>
            </a:spcAft>
            <a:buNone/>
          </a:pPr>
          <a:r>
            <a:rPr lang="en-US" sz="2700" kern="1200"/>
            <a:t>Chief 101-2025 will be released on or before 07/01/2025 release </a:t>
          </a:r>
        </a:p>
        <a:p>
          <a:pPr marL="228600" lvl="1" indent="-228600" algn="l" defTabSz="933450">
            <a:lnSpc>
              <a:spcPct val="90000"/>
            </a:lnSpc>
            <a:spcBef>
              <a:spcPct val="0"/>
            </a:spcBef>
            <a:spcAft>
              <a:spcPct val="15000"/>
            </a:spcAft>
            <a:buChar char="•"/>
          </a:pPr>
          <a:r>
            <a:rPr lang="en-US" sz="2100" kern="1200"/>
            <a:t>Will be delivered online for all Chief 101-2020 certified Fire Officers </a:t>
          </a:r>
        </a:p>
        <a:p>
          <a:pPr marL="228600" lvl="1" indent="-228600" algn="l" defTabSz="933450">
            <a:lnSpc>
              <a:spcPct val="90000"/>
            </a:lnSpc>
            <a:spcBef>
              <a:spcPct val="0"/>
            </a:spcBef>
            <a:spcAft>
              <a:spcPct val="15000"/>
            </a:spcAft>
            <a:buChar char="•"/>
          </a:pPr>
          <a:r>
            <a:rPr lang="en-US" sz="2100" kern="1200"/>
            <a:t>This opportunity will be available until 10/01/2026</a:t>
          </a:r>
        </a:p>
      </dsp:txBody>
      <dsp:txXfrm>
        <a:off x="5770846" y="426159"/>
        <a:ext cx="4887570" cy="2932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D5483-F948-441A-9B6B-6D5139AB14CF}">
      <dsp:nvSpPr>
        <dsp:cNvPr id="0" name=""/>
        <dsp:cNvSpPr/>
      </dsp:nvSpPr>
      <dsp:spPr>
        <a:xfrm>
          <a:off x="6328" y="0"/>
          <a:ext cx="4981262" cy="152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889000">
            <a:lnSpc>
              <a:spcPct val="90000"/>
            </a:lnSpc>
            <a:spcBef>
              <a:spcPct val="0"/>
            </a:spcBef>
            <a:spcAft>
              <a:spcPct val="35000"/>
            </a:spcAft>
            <a:buNone/>
          </a:pPr>
          <a:r>
            <a:rPr lang="en-US" sz="2400" b="1" u="sng" kern="1200" dirty="0">
              <a:solidFill>
                <a:prstClr val="white"/>
              </a:solidFill>
              <a:latin typeface="Calibri" panose="020F0502020204030204" pitchFamily="34" charset="0"/>
              <a:ea typeface="Calibri" panose="020F0502020204030204" pitchFamily="34" charset="0"/>
              <a:cs typeface="Calibri" panose="020F0502020204030204" pitchFamily="34" charset="0"/>
            </a:rPr>
            <a:t>Chief 101-2025 annual updates</a:t>
          </a:r>
        </a:p>
      </dsp:txBody>
      <dsp:txXfrm>
        <a:off x="6328" y="0"/>
        <a:ext cx="4981262" cy="1526400"/>
      </dsp:txXfrm>
    </dsp:sp>
    <dsp:sp modelId="{2E43F00B-14AB-428A-AAA3-5C07BD3A4741}">
      <dsp:nvSpPr>
        <dsp:cNvPr id="0" name=""/>
        <dsp:cNvSpPr/>
      </dsp:nvSpPr>
      <dsp:spPr>
        <a:xfrm>
          <a:off x="6328" y="1438839"/>
          <a:ext cx="4981262" cy="24875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Chief 101-2026 – released on 10/01/2025 (on-line)</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Chief 101-2027 – released on 10/01/2026 (on-line)</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Chief 101-2028 – released on 10/01/2027 (on-line)</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Chief 101-2029 – released on 10/01/2028 (on-line)</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Chief 101-2030 – released on 10/01/2029 (on-line)</a:t>
          </a:r>
        </a:p>
        <a:p>
          <a:pPr marL="171450" lvl="1" indent="-171450" algn="l" defTabSz="711200">
            <a:lnSpc>
              <a:spcPct val="90000"/>
            </a:lnSpc>
            <a:spcBef>
              <a:spcPct val="0"/>
            </a:spcBef>
            <a:spcAft>
              <a:spcPct val="15000"/>
            </a:spcAft>
            <a:buChar char="•"/>
          </a:pPr>
          <a:endParaRPr lang="en-US" sz="1600" kern="1200" dirty="0"/>
        </a:p>
      </dsp:txBody>
      <dsp:txXfrm>
        <a:off x="6328" y="1438839"/>
        <a:ext cx="4981262" cy="2487514"/>
      </dsp:txXfrm>
    </dsp:sp>
    <dsp:sp modelId="{381195C2-A300-470F-87B4-FE88EFE36C75}">
      <dsp:nvSpPr>
        <dsp:cNvPr id="0" name=""/>
        <dsp:cNvSpPr/>
      </dsp:nvSpPr>
      <dsp:spPr>
        <a:xfrm>
          <a:off x="5678740" y="0"/>
          <a:ext cx="4981262" cy="152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889000">
            <a:lnSpc>
              <a:spcPct val="100000"/>
            </a:lnSpc>
            <a:spcBef>
              <a:spcPct val="0"/>
            </a:spcBef>
            <a:spcAft>
              <a:spcPct val="35000"/>
            </a:spcAft>
            <a:buNone/>
          </a:pPr>
          <a:r>
            <a:rPr lang="en-US" sz="2400" b="1" u="sng" kern="1200" dirty="0">
              <a:solidFill>
                <a:prstClr val="white"/>
              </a:solidFill>
              <a:latin typeface="Calibri" panose="020F0502020204030204" pitchFamily="34" charset="0"/>
              <a:ea typeface="Calibri" panose="020F0502020204030204" pitchFamily="34" charset="0"/>
              <a:cs typeface="Calibri" panose="020F0502020204030204" pitchFamily="34" charset="0"/>
            </a:rPr>
            <a:t>Must complete all five of the above, to receive Chief 101-30 </a:t>
          </a:r>
        </a:p>
      </dsp:txBody>
      <dsp:txXfrm>
        <a:off x="5678740" y="0"/>
        <a:ext cx="4981262" cy="1526400"/>
      </dsp:txXfrm>
    </dsp:sp>
    <dsp:sp modelId="{899D0C9C-6DDA-4A90-9EB1-BD3BF0B571DD}">
      <dsp:nvSpPr>
        <dsp:cNvPr id="0" name=""/>
        <dsp:cNvSpPr/>
      </dsp:nvSpPr>
      <dsp:spPr>
        <a:xfrm>
          <a:off x="5678690" y="1602277"/>
          <a:ext cx="4981262"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u="sng" kern="1200" dirty="0">
              <a:latin typeface="Calibri" panose="020F0502020204030204" pitchFamily="34" charset="0"/>
              <a:ea typeface="Calibri" panose="020F0502020204030204" pitchFamily="34" charset="0"/>
              <a:cs typeface="Calibri" panose="020F0502020204030204" pitchFamily="34" charset="0"/>
            </a:rPr>
            <a:t>Or complete the Chief 101-30 initial course again</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5678690" y="1602277"/>
        <a:ext cx="4981262" cy="232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3F1D-EFE8-49F9-B30E-4506AE7A6428}">
      <dsp:nvSpPr>
        <dsp:cNvPr id="0" name=""/>
        <dsp:cNvSpPr/>
      </dsp:nvSpPr>
      <dsp:spPr>
        <a:xfrm>
          <a:off x="6686644" y="983437"/>
          <a:ext cx="2605100" cy="26055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422B0-9D4F-4CCF-BA45-9055FF99C28B}">
      <dsp:nvSpPr>
        <dsp:cNvPr id="0" name=""/>
        <dsp:cNvSpPr/>
      </dsp:nvSpPr>
      <dsp:spPr>
        <a:xfrm>
          <a:off x="6773141" y="1070305"/>
          <a:ext cx="2432105" cy="243184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NCSFA submits to the State Treasurer for Pension Credit by January 30</a:t>
          </a:r>
          <a:r>
            <a:rPr lang="en-US" sz="1700" b="1" kern="1200" baseline="30000" dirty="0"/>
            <a:t>th</a:t>
          </a:r>
          <a:r>
            <a:rPr lang="en-US" sz="1700" b="1" kern="1200" dirty="0"/>
            <a:t> statutory deadline</a:t>
          </a:r>
        </a:p>
      </dsp:txBody>
      <dsp:txXfrm>
        <a:off x="7120827" y="1417777"/>
        <a:ext cx="1736733" cy="1736902"/>
      </dsp:txXfrm>
    </dsp:sp>
    <dsp:sp modelId="{7BF37917-A0DA-4370-890F-10ACE19DDDE0}">
      <dsp:nvSpPr>
        <dsp:cNvPr id="0" name=""/>
        <dsp:cNvSpPr/>
      </dsp:nvSpPr>
      <dsp:spPr>
        <a:xfrm rot="2700000">
          <a:off x="3970432" y="933117"/>
          <a:ext cx="2598826" cy="259882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5AA60-CA57-429F-BCCB-FA0D0005AD46}">
      <dsp:nvSpPr>
        <dsp:cNvPr id="0" name=""/>
        <dsp:cNvSpPr/>
      </dsp:nvSpPr>
      <dsp:spPr>
        <a:xfrm>
          <a:off x="4080695" y="1070305"/>
          <a:ext cx="2432105" cy="243184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Submitted to the NCSFA by Jan 15</a:t>
          </a:r>
          <a:r>
            <a:rPr lang="en-US" sz="1700" b="1" kern="1200" baseline="30000" dirty="0"/>
            <a:t>th</a:t>
          </a:r>
          <a:r>
            <a:rPr lang="en-US" sz="1700" b="1" kern="1200" dirty="0"/>
            <a:t> deadline</a:t>
          </a:r>
        </a:p>
      </dsp:txBody>
      <dsp:txXfrm>
        <a:off x="4428381" y="1417777"/>
        <a:ext cx="1736733" cy="1736902"/>
      </dsp:txXfrm>
    </dsp:sp>
    <dsp:sp modelId="{207FBFB8-C467-41E8-9599-792368DB75D5}">
      <dsp:nvSpPr>
        <dsp:cNvPr id="0" name=""/>
        <dsp:cNvSpPr/>
      </dsp:nvSpPr>
      <dsp:spPr>
        <a:xfrm rot="2700000">
          <a:off x="1304889" y="986586"/>
          <a:ext cx="2598826" cy="259882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C8F00-2AA7-46EA-BDEF-34D5ECB5EE59}">
      <dsp:nvSpPr>
        <dsp:cNvPr id="0" name=""/>
        <dsp:cNvSpPr/>
      </dsp:nvSpPr>
      <dsp:spPr>
        <a:xfrm>
          <a:off x="1388249" y="1070305"/>
          <a:ext cx="2432105" cy="243184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Chief Completes Roster/BTR between Dec. 1st and Jan.15th</a:t>
          </a:r>
        </a:p>
      </dsp:txBody>
      <dsp:txXfrm>
        <a:off x="1735935" y="1417777"/>
        <a:ext cx="1736733" cy="1736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3F1D-EFE8-49F9-B30E-4506AE7A6428}">
      <dsp:nvSpPr>
        <dsp:cNvPr id="0" name=""/>
        <dsp:cNvSpPr/>
      </dsp:nvSpPr>
      <dsp:spPr>
        <a:xfrm>
          <a:off x="6686644" y="983437"/>
          <a:ext cx="2605100" cy="26055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422B0-9D4F-4CCF-BA45-9055FF99C28B}">
      <dsp:nvSpPr>
        <dsp:cNvPr id="0" name=""/>
        <dsp:cNvSpPr/>
      </dsp:nvSpPr>
      <dsp:spPr>
        <a:xfrm>
          <a:off x="6773141" y="1070305"/>
          <a:ext cx="2432105" cy="243184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NCSFA submits to Office of State Fire Marshal for next years relief fund disbursement eligibility</a:t>
          </a:r>
        </a:p>
      </dsp:txBody>
      <dsp:txXfrm>
        <a:off x="7120827" y="1417777"/>
        <a:ext cx="1736733" cy="1736902"/>
      </dsp:txXfrm>
    </dsp:sp>
    <dsp:sp modelId="{7BF37917-A0DA-4370-890F-10ACE19DDDE0}">
      <dsp:nvSpPr>
        <dsp:cNvPr id="0" name=""/>
        <dsp:cNvSpPr/>
      </dsp:nvSpPr>
      <dsp:spPr>
        <a:xfrm rot="2700000">
          <a:off x="3970432" y="933117"/>
          <a:ext cx="2598826" cy="259882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5AA60-CA57-429F-BCCB-FA0D0005AD46}">
      <dsp:nvSpPr>
        <dsp:cNvPr id="0" name=""/>
        <dsp:cNvSpPr/>
      </dsp:nvSpPr>
      <dsp:spPr>
        <a:xfrm>
          <a:off x="4080695" y="1070305"/>
          <a:ext cx="2432105" cy="243184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Submitted to the NCSFA by Oct 31</a:t>
          </a:r>
          <a:r>
            <a:rPr lang="en-US" sz="1600" b="1" kern="1200" baseline="30000" dirty="0"/>
            <a:t>st</a:t>
          </a:r>
          <a:r>
            <a:rPr lang="en-US" sz="1600" b="1" kern="1200" dirty="0"/>
            <a:t> statutory deadline</a:t>
          </a:r>
        </a:p>
      </dsp:txBody>
      <dsp:txXfrm>
        <a:off x="4428381" y="1417777"/>
        <a:ext cx="1736733" cy="1736902"/>
      </dsp:txXfrm>
    </dsp:sp>
    <dsp:sp modelId="{207FBFB8-C467-41E8-9599-792368DB75D5}">
      <dsp:nvSpPr>
        <dsp:cNvPr id="0" name=""/>
        <dsp:cNvSpPr/>
      </dsp:nvSpPr>
      <dsp:spPr>
        <a:xfrm rot="2700000">
          <a:off x="1304889" y="986586"/>
          <a:ext cx="2598826" cy="259882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C8F00-2AA7-46EA-BDEF-34D5ECB5EE59}">
      <dsp:nvSpPr>
        <dsp:cNvPr id="0" name=""/>
        <dsp:cNvSpPr/>
      </dsp:nvSpPr>
      <dsp:spPr>
        <a:xfrm>
          <a:off x="1388249" y="1070305"/>
          <a:ext cx="2432105" cy="243184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Treasurer Completes Financial Statements on-line and Submits Bank Statements between July 1st and Oct. 31st</a:t>
          </a:r>
        </a:p>
      </dsp:txBody>
      <dsp:txXfrm>
        <a:off x="1735935" y="1417777"/>
        <a:ext cx="1736733" cy="1736902"/>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27487-C3AD-4FCE-9177-40A77EE3EBCC}" type="datetimeFigureOut">
              <a:rPr lang="en-US" smtClean="0"/>
              <a:t>8/11/2025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1E3B4-B241-4B2D-B0A2-413F636A6F99}" type="slidenum">
              <a:rPr lang="en-US" smtClean="0"/>
              <a:t>‹#›</a:t>
            </a:fld>
            <a:endParaRPr lang="en-US" dirty="0"/>
          </a:p>
        </p:txBody>
      </p:sp>
    </p:spTree>
    <p:extLst>
      <p:ext uri="{BB962C8B-B14F-4D97-AF65-F5344CB8AC3E}">
        <p14:creationId xmlns:p14="http://schemas.microsoft.com/office/powerpoint/2010/main" val="176658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3</a:t>
            </a:fld>
            <a:endParaRPr lang="en-US" dirty="0"/>
          </a:p>
        </p:txBody>
      </p:sp>
    </p:spTree>
    <p:extLst>
      <p:ext uri="{BB962C8B-B14F-4D97-AF65-F5344CB8AC3E}">
        <p14:creationId xmlns:p14="http://schemas.microsoft.com/office/powerpoint/2010/main" val="110473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33</a:t>
            </a:fld>
            <a:endParaRPr lang="en-US" dirty="0"/>
          </a:p>
        </p:txBody>
      </p:sp>
    </p:spTree>
    <p:extLst>
      <p:ext uri="{BB962C8B-B14F-4D97-AF65-F5344CB8AC3E}">
        <p14:creationId xmlns:p14="http://schemas.microsoft.com/office/powerpoint/2010/main" val="99826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34</a:t>
            </a:fld>
            <a:endParaRPr lang="en-US" dirty="0"/>
          </a:p>
        </p:txBody>
      </p:sp>
    </p:spTree>
    <p:extLst>
      <p:ext uri="{BB962C8B-B14F-4D97-AF65-F5344CB8AC3E}">
        <p14:creationId xmlns:p14="http://schemas.microsoft.com/office/powerpoint/2010/main" val="202168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97</a:t>
            </a:fld>
            <a:endParaRPr lang="en-US" dirty="0"/>
          </a:p>
        </p:txBody>
      </p:sp>
    </p:spTree>
    <p:extLst>
      <p:ext uri="{BB962C8B-B14F-4D97-AF65-F5344CB8AC3E}">
        <p14:creationId xmlns:p14="http://schemas.microsoft.com/office/powerpoint/2010/main" val="157553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0D3F-4B13-43E3-08E0-66DF96434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13622-0694-4084-B020-4F8C89552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2BC0C-F672-7801-0862-94918BDE28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4F0D2B-0E6A-1B1C-1B61-93894D09F7C3}"/>
              </a:ext>
            </a:extLst>
          </p:cNvPr>
          <p:cNvSpPr>
            <a:spLocks noGrp="1"/>
          </p:cNvSpPr>
          <p:nvPr>
            <p:ph type="sldNum" sz="quarter" idx="10"/>
          </p:nvPr>
        </p:nvSpPr>
        <p:spPr/>
        <p:txBody>
          <a:bodyPr/>
          <a:lstStyle/>
          <a:p>
            <a:fld id="{60E34099-6622-466B-AB59-A22656F058FC}" type="slidenum">
              <a:rPr lang="en-US" smtClean="0"/>
              <a:t>133</a:t>
            </a:fld>
            <a:endParaRPr lang="en-US" dirty="0"/>
          </a:p>
        </p:txBody>
      </p:sp>
    </p:spTree>
    <p:extLst>
      <p:ext uri="{BB962C8B-B14F-4D97-AF65-F5344CB8AC3E}">
        <p14:creationId xmlns:p14="http://schemas.microsoft.com/office/powerpoint/2010/main" val="356007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A90CC-F478-CE80-8777-534AF2784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10D5E-2C22-0FF4-1F03-D3B12638C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ED405-2AA8-D987-1C26-0096CE32CF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1E041F-89D9-D07C-C2AA-A1250EBAFF6A}"/>
              </a:ext>
            </a:extLst>
          </p:cNvPr>
          <p:cNvSpPr>
            <a:spLocks noGrp="1"/>
          </p:cNvSpPr>
          <p:nvPr>
            <p:ph type="sldNum" sz="quarter" idx="10"/>
          </p:nvPr>
        </p:nvSpPr>
        <p:spPr/>
        <p:txBody>
          <a:bodyPr/>
          <a:lstStyle/>
          <a:p>
            <a:fld id="{60E34099-6622-466B-AB59-A22656F058FC}" type="slidenum">
              <a:rPr lang="en-US" smtClean="0"/>
              <a:t>142</a:t>
            </a:fld>
            <a:endParaRPr lang="en-US" dirty="0"/>
          </a:p>
        </p:txBody>
      </p:sp>
    </p:spTree>
    <p:extLst>
      <p:ext uri="{BB962C8B-B14F-4D97-AF65-F5344CB8AC3E}">
        <p14:creationId xmlns:p14="http://schemas.microsoft.com/office/powerpoint/2010/main" val="2230090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6BCF-A99A-0D0C-77C6-C4812CEC7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9F5DC-3035-87F2-67CD-E0080C3FD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E98F4-0B01-5993-65F1-9FA0816C6D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E61C2-2907-939B-222C-6A06EC34C070}"/>
              </a:ext>
            </a:extLst>
          </p:cNvPr>
          <p:cNvSpPr>
            <a:spLocks noGrp="1"/>
          </p:cNvSpPr>
          <p:nvPr>
            <p:ph type="sldNum" sz="quarter" idx="10"/>
          </p:nvPr>
        </p:nvSpPr>
        <p:spPr/>
        <p:txBody>
          <a:bodyPr/>
          <a:lstStyle/>
          <a:p>
            <a:fld id="{60E34099-6622-466B-AB59-A22656F058FC}" type="slidenum">
              <a:rPr lang="en-US" smtClean="0"/>
              <a:t>155</a:t>
            </a:fld>
            <a:endParaRPr lang="en-US" dirty="0"/>
          </a:p>
        </p:txBody>
      </p:sp>
    </p:spTree>
    <p:extLst>
      <p:ext uri="{BB962C8B-B14F-4D97-AF65-F5344CB8AC3E}">
        <p14:creationId xmlns:p14="http://schemas.microsoft.com/office/powerpoint/2010/main" val="57683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0E34099-6622-466B-AB59-A22656F058FC}" type="slidenum">
              <a:rPr lang="en-US" smtClean="0"/>
              <a:t>223</a:t>
            </a:fld>
            <a:endParaRPr lang="en-US" dirty="0"/>
          </a:p>
        </p:txBody>
      </p:sp>
    </p:spTree>
    <p:extLst>
      <p:ext uri="{BB962C8B-B14F-4D97-AF65-F5344CB8AC3E}">
        <p14:creationId xmlns:p14="http://schemas.microsoft.com/office/powerpoint/2010/main" val="545902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224</a:t>
            </a:fld>
            <a:endParaRPr lang="en-US" dirty="0"/>
          </a:p>
        </p:txBody>
      </p:sp>
    </p:spTree>
    <p:extLst>
      <p:ext uri="{BB962C8B-B14F-4D97-AF65-F5344CB8AC3E}">
        <p14:creationId xmlns:p14="http://schemas.microsoft.com/office/powerpoint/2010/main" val="110886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3E91-F256-5B84-F54E-96B574295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27734-2A11-3CBB-0B31-E3F368A49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D4AA7-40B3-53D9-64EC-DEA2A7D1B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CBA32D-B24F-F3D0-EB67-73118C361984}"/>
              </a:ext>
            </a:extLst>
          </p:cNvPr>
          <p:cNvSpPr>
            <a:spLocks noGrp="1"/>
          </p:cNvSpPr>
          <p:nvPr>
            <p:ph type="sldNum" sz="quarter" idx="10"/>
          </p:nvPr>
        </p:nvSpPr>
        <p:spPr/>
        <p:txBody>
          <a:bodyPr/>
          <a:lstStyle/>
          <a:p>
            <a:fld id="{60E34099-6622-466B-AB59-A22656F058FC}" type="slidenum">
              <a:rPr lang="en-US" smtClean="0"/>
              <a:t>225</a:t>
            </a:fld>
            <a:endParaRPr lang="en-US" dirty="0"/>
          </a:p>
        </p:txBody>
      </p:sp>
    </p:spTree>
    <p:extLst>
      <p:ext uri="{BB962C8B-B14F-4D97-AF65-F5344CB8AC3E}">
        <p14:creationId xmlns:p14="http://schemas.microsoft.com/office/powerpoint/2010/main" val="7976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5BAC9-1A46-C552-F8ED-22AB7908C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AACB3-B0CB-B90E-F77A-AA8A49123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64F11-09A0-BB89-D8E2-7D1BFFA0DD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200D05-F0F4-AE7A-F9CE-2DCC281BF87B}"/>
              </a:ext>
            </a:extLst>
          </p:cNvPr>
          <p:cNvSpPr>
            <a:spLocks noGrp="1"/>
          </p:cNvSpPr>
          <p:nvPr>
            <p:ph type="sldNum" sz="quarter" idx="10"/>
          </p:nvPr>
        </p:nvSpPr>
        <p:spPr/>
        <p:txBody>
          <a:bodyPr/>
          <a:lstStyle/>
          <a:p>
            <a:fld id="{60E34099-6622-466B-AB59-A22656F058FC}" type="slidenum">
              <a:rPr lang="en-US" smtClean="0"/>
              <a:t>226</a:t>
            </a:fld>
            <a:endParaRPr lang="en-US" dirty="0"/>
          </a:p>
        </p:txBody>
      </p:sp>
    </p:spTree>
    <p:extLst>
      <p:ext uri="{BB962C8B-B14F-4D97-AF65-F5344CB8AC3E}">
        <p14:creationId xmlns:p14="http://schemas.microsoft.com/office/powerpoint/2010/main" val="414841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6</a:t>
            </a:fld>
            <a:endParaRPr lang="en-US" dirty="0"/>
          </a:p>
        </p:txBody>
      </p:sp>
    </p:spTree>
    <p:extLst>
      <p:ext uri="{BB962C8B-B14F-4D97-AF65-F5344CB8AC3E}">
        <p14:creationId xmlns:p14="http://schemas.microsoft.com/office/powerpoint/2010/main" val="2968318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227</a:t>
            </a:fld>
            <a:endParaRPr lang="en-US" dirty="0"/>
          </a:p>
        </p:txBody>
      </p:sp>
    </p:spTree>
    <p:extLst>
      <p:ext uri="{BB962C8B-B14F-4D97-AF65-F5344CB8AC3E}">
        <p14:creationId xmlns:p14="http://schemas.microsoft.com/office/powerpoint/2010/main" val="86159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228</a:t>
            </a:fld>
            <a:endParaRPr lang="en-US" dirty="0"/>
          </a:p>
        </p:txBody>
      </p:sp>
    </p:spTree>
    <p:extLst>
      <p:ext uri="{BB962C8B-B14F-4D97-AF65-F5344CB8AC3E}">
        <p14:creationId xmlns:p14="http://schemas.microsoft.com/office/powerpoint/2010/main" val="150561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229</a:t>
            </a:fld>
            <a:endParaRPr lang="en-US" dirty="0"/>
          </a:p>
        </p:txBody>
      </p:sp>
    </p:spTree>
    <p:extLst>
      <p:ext uri="{BB962C8B-B14F-4D97-AF65-F5344CB8AC3E}">
        <p14:creationId xmlns:p14="http://schemas.microsoft.com/office/powerpoint/2010/main" val="685159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230</a:t>
            </a:fld>
            <a:endParaRPr lang="en-US" dirty="0"/>
          </a:p>
        </p:txBody>
      </p:sp>
    </p:spTree>
    <p:extLst>
      <p:ext uri="{BB962C8B-B14F-4D97-AF65-F5344CB8AC3E}">
        <p14:creationId xmlns:p14="http://schemas.microsoft.com/office/powerpoint/2010/main" val="1538344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231</a:t>
            </a:fld>
            <a:endParaRPr lang="en-US" dirty="0"/>
          </a:p>
        </p:txBody>
      </p:sp>
    </p:spTree>
    <p:extLst>
      <p:ext uri="{BB962C8B-B14F-4D97-AF65-F5344CB8AC3E}">
        <p14:creationId xmlns:p14="http://schemas.microsoft.com/office/powerpoint/2010/main" val="4403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232</a:t>
            </a:fld>
            <a:endParaRPr lang="en-US" dirty="0"/>
          </a:p>
        </p:txBody>
      </p:sp>
    </p:spTree>
    <p:extLst>
      <p:ext uri="{BB962C8B-B14F-4D97-AF65-F5344CB8AC3E}">
        <p14:creationId xmlns:p14="http://schemas.microsoft.com/office/powerpoint/2010/main" val="702111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233</a:t>
            </a:fld>
            <a:endParaRPr lang="en-US" dirty="0"/>
          </a:p>
        </p:txBody>
      </p:sp>
    </p:spTree>
    <p:extLst>
      <p:ext uri="{BB962C8B-B14F-4D97-AF65-F5344CB8AC3E}">
        <p14:creationId xmlns:p14="http://schemas.microsoft.com/office/powerpoint/2010/main" val="909747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234</a:t>
            </a:fld>
            <a:endParaRPr lang="en-US" dirty="0"/>
          </a:p>
        </p:txBody>
      </p:sp>
    </p:spTree>
    <p:extLst>
      <p:ext uri="{BB962C8B-B14F-4D97-AF65-F5344CB8AC3E}">
        <p14:creationId xmlns:p14="http://schemas.microsoft.com/office/powerpoint/2010/main" val="478517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235</a:t>
            </a:fld>
            <a:endParaRPr lang="en-US" dirty="0"/>
          </a:p>
        </p:txBody>
      </p:sp>
    </p:spTree>
    <p:extLst>
      <p:ext uri="{BB962C8B-B14F-4D97-AF65-F5344CB8AC3E}">
        <p14:creationId xmlns:p14="http://schemas.microsoft.com/office/powerpoint/2010/main" val="1241767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236</a:t>
            </a:fld>
            <a:endParaRPr lang="en-US" dirty="0"/>
          </a:p>
        </p:txBody>
      </p:sp>
    </p:spTree>
    <p:extLst>
      <p:ext uri="{BB962C8B-B14F-4D97-AF65-F5344CB8AC3E}">
        <p14:creationId xmlns:p14="http://schemas.microsoft.com/office/powerpoint/2010/main" val="187343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627EB-4734-3C64-08C2-A84174A09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98CE8-E6A8-9FC3-6BCF-35B11FBE4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AA882-550E-C5CC-9201-7A5700B99FD1}"/>
              </a:ext>
            </a:extLst>
          </p:cNvPr>
          <p:cNvSpPr>
            <a:spLocks noGrp="1"/>
          </p:cNvSpPr>
          <p:nvPr>
            <p:ph type="body" idx="1"/>
          </p:nvPr>
        </p:nvSpPr>
        <p:spPr/>
        <p:txBody>
          <a:bodyPr/>
          <a:lstStyle/>
          <a:p>
            <a:pPr algn="l"/>
            <a:endParaRPr lang="en-US" dirty="0"/>
          </a:p>
        </p:txBody>
      </p:sp>
      <p:sp>
        <p:nvSpPr>
          <p:cNvPr id="4" name="Slide Number Placeholder 3">
            <a:extLst>
              <a:ext uri="{FF2B5EF4-FFF2-40B4-BE49-F238E27FC236}">
                <a16:creationId xmlns:a16="http://schemas.microsoft.com/office/drawing/2014/main" id="{78DBDAC4-DD2F-6CB0-6CB0-DC70D004F561}"/>
              </a:ext>
            </a:extLst>
          </p:cNvPr>
          <p:cNvSpPr>
            <a:spLocks noGrp="1"/>
          </p:cNvSpPr>
          <p:nvPr>
            <p:ph type="sldNum" sz="quarter" idx="5"/>
          </p:nvPr>
        </p:nvSpPr>
        <p:spPr/>
        <p:txBody>
          <a:bodyPr/>
          <a:lstStyle/>
          <a:p>
            <a:fld id="{8CCD827C-807C-4530-BACA-9979F893489D}" type="slidenum">
              <a:rPr lang="en-US" smtClean="0"/>
              <a:t>7</a:t>
            </a:fld>
            <a:endParaRPr lang="en-US" dirty="0"/>
          </a:p>
        </p:txBody>
      </p:sp>
    </p:spTree>
    <p:extLst>
      <p:ext uri="{BB962C8B-B14F-4D97-AF65-F5344CB8AC3E}">
        <p14:creationId xmlns:p14="http://schemas.microsoft.com/office/powerpoint/2010/main" val="261285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237</a:t>
            </a:fld>
            <a:endParaRPr lang="en-US" dirty="0"/>
          </a:p>
        </p:txBody>
      </p:sp>
    </p:spTree>
    <p:extLst>
      <p:ext uri="{BB962C8B-B14F-4D97-AF65-F5344CB8AC3E}">
        <p14:creationId xmlns:p14="http://schemas.microsoft.com/office/powerpoint/2010/main" val="1702010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238</a:t>
            </a:fld>
            <a:endParaRPr lang="en-US" dirty="0"/>
          </a:p>
        </p:txBody>
      </p:sp>
    </p:spTree>
    <p:extLst>
      <p:ext uri="{BB962C8B-B14F-4D97-AF65-F5344CB8AC3E}">
        <p14:creationId xmlns:p14="http://schemas.microsoft.com/office/powerpoint/2010/main" val="855942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239</a:t>
            </a:fld>
            <a:endParaRPr lang="en-US" dirty="0"/>
          </a:p>
        </p:txBody>
      </p:sp>
    </p:spTree>
    <p:extLst>
      <p:ext uri="{BB962C8B-B14F-4D97-AF65-F5344CB8AC3E}">
        <p14:creationId xmlns:p14="http://schemas.microsoft.com/office/powerpoint/2010/main" val="1285355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240</a:t>
            </a:fld>
            <a:endParaRPr lang="en-US" dirty="0"/>
          </a:p>
        </p:txBody>
      </p:sp>
    </p:spTree>
    <p:extLst>
      <p:ext uri="{BB962C8B-B14F-4D97-AF65-F5344CB8AC3E}">
        <p14:creationId xmlns:p14="http://schemas.microsoft.com/office/powerpoint/2010/main" val="23989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241</a:t>
            </a:fld>
            <a:endParaRPr lang="en-US" dirty="0"/>
          </a:p>
        </p:txBody>
      </p:sp>
    </p:spTree>
    <p:extLst>
      <p:ext uri="{BB962C8B-B14F-4D97-AF65-F5344CB8AC3E}">
        <p14:creationId xmlns:p14="http://schemas.microsoft.com/office/powerpoint/2010/main" val="22293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242</a:t>
            </a:fld>
            <a:endParaRPr lang="en-US" dirty="0"/>
          </a:p>
        </p:txBody>
      </p:sp>
    </p:spTree>
    <p:extLst>
      <p:ext uri="{BB962C8B-B14F-4D97-AF65-F5344CB8AC3E}">
        <p14:creationId xmlns:p14="http://schemas.microsoft.com/office/powerpoint/2010/main" val="2023314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243</a:t>
            </a:fld>
            <a:endParaRPr lang="en-US" dirty="0"/>
          </a:p>
        </p:txBody>
      </p:sp>
    </p:spTree>
    <p:extLst>
      <p:ext uri="{BB962C8B-B14F-4D97-AF65-F5344CB8AC3E}">
        <p14:creationId xmlns:p14="http://schemas.microsoft.com/office/powerpoint/2010/main" val="1168032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244</a:t>
            </a:fld>
            <a:endParaRPr lang="en-US" dirty="0"/>
          </a:p>
        </p:txBody>
      </p:sp>
    </p:spTree>
    <p:extLst>
      <p:ext uri="{BB962C8B-B14F-4D97-AF65-F5344CB8AC3E}">
        <p14:creationId xmlns:p14="http://schemas.microsoft.com/office/powerpoint/2010/main" val="1389810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245</a:t>
            </a:fld>
            <a:endParaRPr lang="en-US" dirty="0"/>
          </a:p>
        </p:txBody>
      </p:sp>
    </p:spTree>
    <p:extLst>
      <p:ext uri="{BB962C8B-B14F-4D97-AF65-F5344CB8AC3E}">
        <p14:creationId xmlns:p14="http://schemas.microsoft.com/office/powerpoint/2010/main" val="988245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246</a:t>
            </a:fld>
            <a:endParaRPr lang="en-US" dirty="0"/>
          </a:p>
        </p:txBody>
      </p:sp>
    </p:spTree>
    <p:extLst>
      <p:ext uri="{BB962C8B-B14F-4D97-AF65-F5344CB8AC3E}">
        <p14:creationId xmlns:p14="http://schemas.microsoft.com/office/powerpoint/2010/main" val="165629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17</a:t>
            </a:fld>
            <a:endParaRPr lang="en-US" dirty="0"/>
          </a:p>
        </p:txBody>
      </p:sp>
    </p:spTree>
    <p:extLst>
      <p:ext uri="{BB962C8B-B14F-4D97-AF65-F5344CB8AC3E}">
        <p14:creationId xmlns:p14="http://schemas.microsoft.com/office/powerpoint/2010/main" val="913311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6D81-3BE0-AD88-193B-134FB3A83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7665F-C094-F6F4-9960-E3681822A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6C054-5664-0A0D-BF1D-574DBDC629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48A76D-35C9-4653-10F4-B8F747F3B263}"/>
              </a:ext>
            </a:extLst>
          </p:cNvPr>
          <p:cNvSpPr>
            <a:spLocks noGrp="1"/>
          </p:cNvSpPr>
          <p:nvPr>
            <p:ph type="sldNum" sz="quarter" idx="10"/>
          </p:nvPr>
        </p:nvSpPr>
        <p:spPr/>
        <p:txBody>
          <a:bodyPr/>
          <a:lstStyle/>
          <a:p>
            <a:fld id="{60E34099-6622-466B-AB59-A22656F058FC}" type="slidenum">
              <a:rPr lang="en-US" smtClean="0"/>
              <a:t>247</a:t>
            </a:fld>
            <a:endParaRPr lang="en-US" dirty="0"/>
          </a:p>
        </p:txBody>
      </p:sp>
    </p:spTree>
    <p:extLst>
      <p:ext uri="{BB962C8B-B14F-4D97-AF65-F5344CB8AC3E}">
        <p14:creationId xmlns:p14="http://schemas.microsoft.com/office/powerpoint/2010/main" val="1803568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248</a:t>
            </a:fld>
            <a:endParaRPr lang="en-US" dirty="0"/>
          </a:p>
        </p:txBody>
      </p:sp>
    </p:spTree>
    <p:extLst>
      <p:ext uri="{BB962C8B-B14F-4D97-AF65-F5344CB8AC3E}">
        <p14:creationId xmlns:p14="http://schemas.microsoft.com/office/powerpoint/2010/main" val="132590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4099-6622-466B-AB59-A22656F058FC}" type="slidenum">
              <a:rPr lang="en-US" smtClean="0"/>
              <a:t>249</a:t>
            </a:fld>
            <a:endParaRPr lang="en-US" dirty="0"/>
          </a:p>
        </p:txBody>
      </p:sp>
    </p:spTree>
    <p:extLst>
      <p:ext uri="{BB962C8B-B14F-4D97-AF65-F5344CB8AC3E}">
        <p14:creationId xmlns:p14="http://schemas.microsoft.com/office/powerpoint/2010/main" val="107302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18</a:t>
            </a:fld>
            <a:endParaRPr lang="en-US" dirty="0"/>
          </a:p>
        </p:txBody>
      </p:sp>
    </p:spTree>
    <p:extLst>
      <p:ext uri="{BB962C8B-B14F-4D97-AF65-F5344CB8AC3E}">
        <p14:creationId xmlns:p14="http://schemas.microsoft.com/office/powerpoint/2010/main" val="24339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29</a:t>
            </a:fld>
            <a:endParaRPr lang="en-US" dirty="0"/>
          </a:p>
        </p:txBody>
      </p:sp>
    </p:spTree>
    <p:extLst>
      <p:ext uri="{BB962C8B-B14F-4D97-AF65-F5344CB8AC3E}">
        <p14:creationId xmlns:p14="http://schemas.microsoft.com/office/powerpoint/2010/main" val="352803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30</a:t>
            </a:fld>
            <a:endParaRPr lang="en-US" dirty="0"/>
          </a:p>
        </p:txBody>
      </p:sp>
    </p:spTree>
    <p:extLst>
      <p:ext uri="{BB962C8B-B14F-4D97-AF65-F5344CB8AC3E}">
        <p14:creationId xmlns:p14="http://schemas.microsoft.com/office/powerpoint/2010/main" val="32981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31</a:t>
            </a:fld>
            <a:endParaRPr lang="en-US" dirty="0"/>
          </a:p>
        </p:txBody>
      </p:sp>
    </p:spTree>
    <p:extLst>
      <p:ext uri="{BB962C8B-B14F-4D97-AF65-F5344CB8AC3E}">
        <p14:creationId xmlns:p14="http://schemas.microsoft.com/office/powerpoint/2010/main" val="126697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27C-807C-4530-BACA-9979F893489D}" type="slidenum">
              <a:rPr lang="en-US" smtClean="0"/>
              <a:t>32</a:t>
            </a:fld>
            <a:endParaRPr lang="en-US" dirty="0"/>
          </a:p>
        </p:txBody>
      </p:sp>
    </p:spTree>
    <p:extLst>
      <p:ext uri="{BB962C8B-B14F-4D97-AF65-F5344CB8AC3E}">
        <p14:creationId xmlns:p14="http://schemas.microsoft.com/office/powerpoint/2010/main" val="50136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0" y="6492875"/>
            <a:ext cx="274320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4038600" y="6492874"/>
            <a:ext cx="4114800" cy="365125"/>
          </a:xfrm>
        </p:spPr>
        <p:txBody>
          <a:bodyPr/>
          <a:lstStyle/>
          <a:p>
            <a:endParaRPr lang="en-US" dirty="0"/>
          </a:p>
        </p:txBody>
      </p:sp>
      <p:sp>
        <p:nvSpPr>
          <p:cNvPr id="6" name="Slide Number Placeholder 5"/>
          <p:cNvSpPr>
            <a:spLocks noGrp="1"/>
          </p:cNvSpPr>
          <p:nvPr>
            <p:ph type="sldNum" sz="quarter" idx="12"/>
          </p:nvPr>
        </p:nvSpPr>
        <p:spPr>
          <a:xfrm>
            <a:off x="10566400" y="6492873"/>
            <a:ext cx="1625600" cy="365125"/>
          </a:xfrm>
        </p:spPr>
        <p:txBody>
          <a:bodyPr/>
          <a:lstStyle>
            <a:lvl1pPr algn="l">
              <a:defRPr/>
            </a:lvl1pPr>
          </a:lstStyle>
          <a:p>
            <a:fld id="{1BAE3220-F137-4070-AFC6-902825F06805}" type="slidenum">
              <a:rPr lang="en-US" smtClean="0"/>
              <a:pPr/>
              <a:t>‹#›</a:t>
            </a:fld>
            <a:endParaRPr lang="en-US" dirty="0"/>
          </a:p>
        </p:txBody>
      </p:sp>
    </p:spTree>
    <p:custDataLst>
      <p:tags r:id="rId1"/>
    </p:custDataLst>
    <p:extLst>
      <p:ext uri="{BB962C8B-B14F-4D97-AF65-F5344CB8AC3E}">
        <p14:creationId xmlns:p14="http://schemas.microsoft.com/office/powerpoint/2010/main" val="116633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p:cNvSpPr>
            <a:spLocks noGrp="1"/>
          </p:cNvSpPr>
          <p:nvPr>
            <p:ph type="sldNum" sz="quarter" idx="10"/>
          </p:nvPr>
        </p:nvSpPr>
        <p:spPr/>
        <p:txBody>
          <a:bodyPr/>
          <a:lstStyle>
            <a:lvl1pPr>
              <a:defRPr/>
            </a:lvl1pPr>
          </a:lstStyle>
          <a:p>
            <a:pPr fontAlgn="base">
              <a:spcBef>
                <a:spcPct val="0"/>
              </a:spcBef>
              <a:spcAft>
                <a:spcPct val="0"/>
              </a:spcAft>
            </a:pPr>
            <a:fld id="{9CDB7DB6-E8E1-4BBB-96F0-213A7FC90494}" type="slidenum">
              <a:rPr lang="en-US" altLang="en-US" smtClean="0">
                <a:latin typeface="Times New Roman" panose="02020603050405020304" pitchFamily="18" charset="0"/>
              </a:rPr>
              <a:pPr fontAlgn="base">
                <a:spcBef>
                  <a:spcPct val="0"/>
                </a:spcBef>
                <a:spcAft>
                  <a:spcPct val="0"/>
                </a:spcAft>
              </a:pPr>
              <a:t>‹#›</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339416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Line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base">
              <a:spcBef>
                <a:spcPct val="0"/>
              </a:spcBef>
              <a:spcAft>
                <a:spcPct val="0"/>
              </a:spcAft>
            </a:pPr>
            <a:fld id="{DAEBE78A-56B9-48B4-AB1A-9EB87ABE874B}" type="slidenum">
              <a:rPr lang="en-US" smtClean="0">
                <a:latin typeface="Times New Roman" panose="02020603050405020304" pitchFamily="18" charset="0"/>
              </a:rPr>
              <a:pPr fontAlgn="base">
                <a:spcBef>
                  <a:spcPct val="0"/>
                </a:spcBef>
                <a:spcAft>
                  <a:spcPct val="0"/>
                </a:spcAft>
              </a:pPr>
              <a:t>‹#›</a:t>
            </a:fld>
            <a:endParaRPr lang="en-US" dirty="0">
              <a:latin typeface="Times New Roman" panose="02020603050405020304" pitchFamily="18" charset="0"/>
            </a:endParaRPr>
          </a:p>
        </p:txBody>
      </p:sp>
      <p:sp>
        <p:nvSpPr>
          <p:cNvPr id="6" name="Title 1"/>
          <p:cNvSpPr>
            <a:spLocks noGrp="1"/>
          </p:cNvSpPr>
          <p:nvPr>
            <p:ph type="title" hasCustomPrompt="1"/>
          </p:nvPr>
        </p:nvSpPr>
        <p:spPr>
          <a:xfrm>
            <a:off x="1233547" y="222160"/>
            <a:ext cx="10653656" cy="2215991"/>
          </a:xfrm>
        </p:spPr>
        <p:txBody>
          <a:bodyPr/>
          <a:lstStyle>
            <a:lvl1pPr>
              <a:defRPr/>
            </a:lvl1pPr>
          </a:lstStyle>
          <a:p>
            <a:r>
              <a:rPr lang="en-US" dirty="0"/>
              <a:t>Click to edit </a:t>
            </a:r>
            <a:br>
              <a:rPr lang="en-US" dirty="0"/>
            </a:br>
            <a:r>
              <a:rPr lang="en-US" dirty="0"/>
              <a:t>Master title style</a:t>
            </a:r>
            <a:br>
              <a:rPr lang="en-US" dirty="0"/>
            </a:br>
            <a:r>
              <a:rPr lang="en-US" dirty="0"/>
              <a:t>3 – line title</a:t>
            </a:r>
          </a:p>
        </p:txBody>
      </p:sp>
      <p:sp>
        <p:nvSpPr>
          <p:cNvPr id="7" name="Content Placeholder 2"/>
          <p:cNvSpPr>
            <a:spLocks noGrp="1"/>
          </p:cNvSpPr>
          <p:nvPr>
            <p:ph idx="1"/>
          </p:nvPr>
        </p:nvSpPr>
        <p:spPr>
          <a:xfrm>
            <a:off x="1233547" y="2226834"/>
            <a:ext cx="10660005" cy="3784861"/>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708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910082" y="1343026"/>
            <a:ext cx="8191500" cy="1938992"/>
          </a:xfrm>
        </p:spPr>
        <p:txBody>
          <a:bodyPr/>
          <a:lstStyle>
            <a:lvl1pPr algn="ctr">
              <a:defRPr sz="6000"/>
            </a:lvl1pPr>
          </a:lstStyle>
          <a:p>
            <a:r>
              <a:rPr lang="en-US" dirty="0"/>
              <a:t>Click to edit Master title style</a:t>
            </a:r>
          </a:p>
        </p:txBody>
      </p:sp>
      <p:sp>
        <p:nvSpPr>
          <p:cNvPr id="50180" name="Rectangle 4"/>
          <p:cNvSpPr>
            <a:spLocks noGrp="1" noChangeArrowheads="1"/>
          </p:cNvSpPr>
          <p:nvPr>
            <p:ph type="subTitle" idx="1"/>
          </p:nvPr>
        </p:nvSpPr>
        <p:spPr>
          <a:xfrm>
            <a:off x="1910082" y="3471134"/>
            <a:ext cx="8191500"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023344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Kozuka Gothic Pr6N H" panose="020B0800000000000000" pitchFamily="34" charset="-128"/>
                <a:ea typeface="Kozuka Gothic Pr6N H" panose="020B0800000000000000" pitchFamily="34" charset="-128"/>
              </a:defRPr>
            </a:lvl1pPr>
          </a:lstStyle>
          <a:p>
            <a:r>
              <a:rPr lang="en-US" dirty="0"/>
              <a:t>Click to edit Master title style</a:t>
            </a:r>
          </a:p>
        </p:txBody>
      </p:sp>
      <p:sp>
        <p:nvSpPr>
          <p:cNvPr id="3" name="Content Placeholder 2"/>
          <p:cNvSpPr>
            <a:spLocks noGrp="1"/>
          </p:cNvSpPr>
          <p:nvPr>
            <p:ph idx="1"/>
          </p:nvPr>
        </p:nvSpPr>
        <p:spPr>
          <a:xfrm>
            <a:off x="618226" y="1559955"/>
            <a:ext cx="10955547" cy="4978960"/>
          </a:xfrm>
        </p:spPr>
        <p:txBody>
          <a:bodyPr/>
          <a:lstStyle>
            <a:lvl1pPr marL="257175" indent="-257175">
              <a:buSzPct val="100000"/>
              <a:buFont typeface="Wingdings" pitchFamily="2" charset="2"/>
              <a:buChar char="§"/>
              <a:defRPr>
                <a:latin typeface="Articulate" panose="02000503040000020004" pitchFamily="2" charset="0"/>
              </a:defRPr>
            </a:lvl1pPr>
            <a:lvl2pPr>
              <a:defRPr>
                <a:latin typeface="Articulate" panose="02000503040000020004" pitchFamily="2" charset="0"/>
              </a:defRPr>
            </a:lvl2pPr>
            <a:lvl3pPr>
              <a:defRPr>
                <a:solidFill>
                  <a:schemeClr val="tx1"/>
                </a:solidFill>
                <a:latin typeface="Articulate" panose="02000503040000020004" pitchFamily="2" charset="0"/>
              </a:defRPr>
            </a:lvl3pPr>
            <a:lvl4pPr marL="1285875" indent="-257175">
              <a:buClrTx/>
              <a:buFontTx/>
              <a:buChar char="–"/>
              <a:defRPr sz="1650">
                <a:solidFill>
                  <a:schemeClr val="tx1"/>
                </a:solidFill>
                <a:latin typeface="Articulate" panose="02000503040000020004" pitchFamily="2" charset="0"/>
              </a:defRPr>
            </a:lvl4pPr>
            <a:lvl5pPr>
              <a:buClr>
                <a:schemeClr val="tx1"/>
              </a:buClr>
              <a:defRPr>
                <a:solidFill>
                  <a:schemeClr val="tx1"/>
                </a:solidFill>
                <a:latin typeface="Articulate" panose="0200050304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dirty="0"/>
          </a:p>
        </p:txBody>
      </p:sp>
    </p:spTree>
    <p:custDataLst>
      <p:tags r:id="rId1"/>
    </p:custDataLst>
    <p:extLst>
      <p:ext uri="{BB962C8B-B14F-4D97-AF65-F5344CB8AC3E}">
        <p14:creationId xmlns:p14="http://schemas.microsoft.com/office/powerpoint/2010/main" val="135881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NoGraphics">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3155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D2A0-AC63-5499-EEF2-353D11AFE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7A781-EAEC-DFAA-371D-BFA01A0E6A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BBD6EF-9825-137F-1373-294391261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7E826-D28E-7C00-933D-C5A0B472E7E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AF6EA44-5D44-52B9-B2DE-4BAC5FA442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B593B8-CC7B-0350-507F-CEA74AE5A0F1}"/>
              </a:ext>
            </a:extLst>
          </p:cNvPr>
          <p:cNvSpPr>
            <a:spLocks noGrp="1"/>
          </p:cNvSpPr>
          <p:nvPr>
            <p:ph type="sldNum" sz="quarter" idx="12"/>
          </p:nvPr>
        </p:nvSpPr>
        <p:spPr/>
        <p:txBody>
          <a:bodyPr/>
          <a:lstStyle/>
          <a:p>
            <a:fld id="{CAA78E8F-7C06-43EB-B1B8-4249B32EE845}" type="slidenum">
              <a:rPr lang="en-US" smtClean="0"/>
              <a:t>‹#›</a:t>
            </a:fld>
            <a:endParaRPr lang="en-US" dirty="0"/>
          </a:p>
        </p:txBody>
      </p:sp>
    </p:spTree>
    <p:extLst>
      <p:ext uri="{BB962C8B-B14F-4D97-AF65-F5344CB8AC3E}">
        <p14:creationId xmlns:p14="http://schemas.microsoft.com/office/powerpoint/2010/main" val="214626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p:cNvSpPr>
            <a:spLocks noGrp="1"/>
          </p:cNvSpPr>
          <p:nvPr>
            <p:ph type="sldNum" sz="quarter" idx="10"/>
          </p:nvPr>
        </p:nvSpPr>
        <p:spPr/>
        <p:txBody>
          <a:bodyPr/>
          <a:lstStyle>
            <a:lvl1pPr>
              <a:defRPr/>
            </a:lvl1pPr>
          </a:lstStyle>
          <a:p>
            <a:pPr fontAlgn="base">
              <a:spcBef>
                <a:spcPct val="0"/>
              </a:spcBef>
              <a:spcAft>
                <a:spcPct val="0"/>
              </a:spcAft>
            </a:pPr>
            <a:fld id="{9CDB7DB6-E8E1-4BBB-96F0-213A7FC90494}" type="slidenum">
              <a:rPr lang="en-US" altLang="en-US" smtClean="0">
                <a:latin typeface="Times New Roman" panose="02020603050405020304" pitchFamily="18" charset="0"/>
              </a:rPr>
              <a:pPr fontAlgn="base">
                <a:spcBef>
                  <a:spcPct val="0"/>
                </a:spcBef>
                <a:spcAft>
                  <a:spcPct val="0"/>
                </a:spcAft>
              </a:pPr>
              <a:t>‹#›</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393459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Line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base">
              <a:spcBef>
                <a:spcPct val="0"/>
              </a:spcBef>
              <a:spcAft>
                <a:spcPct val="0"/>
              </a:spcAft>
            </a:pPr>
            <a:fld id="{DAEBE78A-56B9-48B4-AB1A-9EB87ABE874B}" type="slidenum">
              <a:rPr lang="en-US" smtClean="0">
                <a:latin typeface="Times New Roman" panose="02020603050405020304" pitchFamily="18" charset="0"/>
              </a:rPr>
              <a:pPr fontAlgn="base">
                <a:spcBef>
                  <a:spcPct val="0"/>
                </a:spcBef>
                <a:spcAft>
                  <a:spcPct val="0"/>
                </a:spcAft>
              </a:pPr>
              <a:t>‹#›</a:t>
            </a:fld>
            <a:endParaRPr lang="en-US" dirty="0">
              <a:latin typeface="Times New Roman" panose="02020603050405020304" pitchFamily="18" charset="0"/>
            </a:endParaRPr>
          </a:p>
        </p:txBody>
      </p:sp>
      <p:sp>
        <p:nvSpPr>
          <p:cNvPr id="6" name="Title 1"/>
          <p:cNvSpPr>
            <a:spLocks noGrp="1"/>
          </p:cNvSpPr>
          <p:nvPr>
            <p:ph type="title" hasCustomPrompt="1"/>
          </p:nvPr>
        </p:nvSpPr>
        <p:spPr>
          <a:xfrm>
            <a:off x="1233547" y="222160"/>
            <a:ext cx="10653656" cy="2215991"/>
          </a:xfrm>
        </p:spPr>
        <p:txBody>
          <a:bodyPr/>
          <a:lstStyle>
            <a:lvl1pPr>
              <a:defRPr/>
            </a:lvl1pPr>
          </a:lstStyle>
          <a:p>
            <a:r>
              <a:rPr lang="en-US" dirty="0"/>
              <a:t>Click to edit </a:t>
            </a:r>
            <a:br>
              <a:rPr lang="en-US" dirty="0"/>
            </a:br>
            <a:r>
              <a:rPr lang="en-US" dirty="0"/>
              <a:t>Master title style</a:t>
            </a:r>
            <a:br>
              <a:rPr lang="en-US" dirty="0"/>
            </a:br>
            <a:r>
              <a:rPr lang="en-US" dirty="0"/>
              <a:t>3 – line title</a:t>
            </a:r>
          </a:p>
        </p:txBody>
      </p:sp>
      <p:sp>
        <p:nvSpPr>
          <p:cNvPr id="7" name="Content Placeholder 2"/>
          <p:cNvSpPr>
            <a:spLocks noGrp="1"/>
          </p:cNvSpPr>
          <p:nvPr>
            <p:ph idx="1"/>
          </p:nvPr>
        </p:nvSpPr>
        <p:spPr>
          <a:xfrm>
            <a:off x="1233547" y="2226834"/>
            <a:ext cx="10660005" cy="3784861"/>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5538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4"/>
          </p:nvPr>
        </p:nvSpPr>
        <p:spPr>
          <a:xfrm>
            <a:off x="8737600" y="6356353"/>
            <a:ext cx="16256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1BAE3220-F137-4070-AFC6-902825F06805}" type="slidenum">
              <a:rPr lang="en-US" smtClean="0"/>
              <a:t>‹#›</a:t>
            </a:fld>
            <a:endParaRPr lang="en-US" dirty="0"/>
          </a:p>
        </p:txBody>
      </p:sp>
      <p:sp>
        <p:nvSpPr>
          <p:cNvPr id="10" name="Date Placeholder 9"/>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Footer Placeholder 10"/>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Title Placeholder 11"/>
          <p:cNvSpPr>
            <a:spLocks noGrp="1"/>
          </p:cNvSpPr>
          <p:nvPr>
            <p:ph type="title"/>
          </p:nvPr>
        </p:nvSpPr>
        <p:spPr>
          <a:xfrm>
            <a:off x="838199" y="2097053"/>
            <a:ext cx="10515600" cy="1325563"/>
          </a:xfrm>
          <a:prstGeom prst="rect">
            <a:avLst/>
          </a:prstGeom>
        </p:spPr>
        <p:txBody>
          <a:bodyPr vert="horz" lIns="91440" tIns="45720" rIns="91440" bIns="45720" rtlCol="0" anchor="ctr">
            <a:noAutofit/>
          </a:bodyPr>
          <a:lstStyle/>
          <a:p>
            <a:r>
              <a:rPr lang="en-US" dirty="0"/>
              <a:t>Click to add title</a:t>
            </a:r>
          </a:p>
        </p:txBody>
      </p:sp>
      <p:sp>
        <p:nvSpPr>
          <p:cNvPr id="13" name="Text Placeholder 12"/>
          <p:cNvSpPr>
            <a:spLocks noGrp="1"/>
          </p:cNvSpPr>
          <p:nvPr>
            <p:ph type="body" idx="1"/>
          </p:nvPr>
        </p:nvSpPr>
        <p:spPr>
          <a:xfrm>
            <a:off x="1098653" y="3658718"/>
            <a:ext cx="9994692" cy="24818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5"/>
    </p:custDataLst>
    <p:extLst>
      <p:ext uri="{BB962C8B-B14F-4D97-AF65-F5344CB8AC3E}">
        <p14:creationId xmlns:p14="http://schemas.microsoft.com/office/powerpoint/2010/main" val="2673442136"/>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93" r:id="rId3"/>
  </p:sldLayoutIdLst>
  <p:hf hdr="0" ftr="0" dt="0"/>
  <p:txStyles>
    <p:titleStyle>
      <a:lvl1pPr algn="ctr" rtl="0" eaLnBrk="1" fontAlgn="base" hangingPunct="1">
        <a:spcBef>
          <a:spcPct val="0"/>
        </a:spcBef>
        <a:spcAft>
          <a:spcPct val="0"/>
        </a:spcAft>
        <a:defRPr sz="7200">
          <a:solidFill>
            <a:schemeClr val="tx1"/>
          </a:solidFill>
          <a:latin typeface="+mj-lt"/>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0" indent="0" algn="ctr" rtl="0" eaLnBrk="1" fontAlgn="base" hangingPunct="1">
        <a:spcBef>
          <a:spcPct val="20000"/>
        </a:spcBef>
        <a:spcAft>
          <a:spcPct val="0"/>
        </a:spcAft>
        <a:buClr>
          <a:srgbClr val="993300"/>
        </a:buClr>
        <a:buSzPct val="100000"/>
        <a:buFontTx/>
        <a:buNone/>
        <a:defRPr kumimoji="1" sz="1950">
          <a:solidFill>
            <a:schemeClr val="tx1"/>
          </a:solidFill>
          <a:latin typeface="+mn-lt"/>
          <a:ea typeface="+mn-ea"/>
          <a:cs typeface="+mn-cs"/>
        </a:defRPr>
      </a:lvl1pPr>
      <a:lvl2pPr marL="342900" indent="0" algn="ctr" rtl="0" eaLnBrk="1" fontAlgn="base" hangingPunct="1">
        <a:spcBef>
          <a:spcPct val="20000"/>
        </a:spcBef>
        <a:spcAft>
          <a:spcPct val="0"/>
        </a:spcAft>
        <a:buClr>
          <a:schemeClr val="bg2"/>
        </a:buClr>
        <a:buSzPct val="100000"/>
        <a:buFontTx/>
        <a:buNone/>
        <a:defRPr kumimoji="1" sz="1800">
          <a:solidFill>
            <a:schemeClr val="tx1"/>
          </a:solidFill>
          <a:latin typeface="+mn-lt"/>
        </a:defRPr>
      </a:lvl2pPr>
      <a:lvl3pPr marL="685800" indent="0" algn="ctr" rtl="0" eaLnBrk="1" fontAlgn="base" hangingPunct="1">
        <a:spcBef>
          <a:spcPct val="20000"/>
        </a:spcBef>
        <a:spcAft>
          <a:spcPct val="0"/>
        </a:spcAft>
        <a:buClr>
          <a:srgbClr val="993300"/>
        </a:buClr>
        <a:buSzPct val="75000"/>
        <a:buFontTx/>
        <a:buNone/>
        <a:defRPr kumimoji="1" sz="1725">
          <a:solidFill>
            <a:schemeClr val="tx1"/>
          </a:solidFill>
          <a:latin typeface="+mn-lt"/>
        </a:defRPr>
      </a:lvl3pPr>
      <a:lvl4pPr marL="1028700" indent="0" algn="ctr" rtl="0" eaLnBrk="1" fontAlgn="base" hangingPunct="1">
        <a:spcBef>
          <a:spcPct val="20000"/>
        </a:spcBef>
        <a:spcAft>
          <a:spcPct val="0"/>
        </a:spcAft>
        <a:buClr>
          <a:schemeClr val="bg2"/>
        </a:buClr>
        <a:buSzPct val="100000"/>
        <a:buFontTx/>
        <a:buNone/>
        <a:defRPr kumimoji="1" sz="750">
          <a:solidFill>
            <a:srgbClr val="000000"/>
          </a:solidFill>
          <a:latin typeface="Arial" panose="020B0604020202020204" pitchFamily="34" charset="0"/>
          <a:cs typeface="Times New Roman" pitchFamily="18" charset="0"/>
        </a:defRPr>
      </a:lvl4pPr>
      <a:lvl5pPr marL="1371600" indent="0" algn="ctr" rtl="0" eaLnBrk="1" fontAlgn="base" hangingPunct="1">
        <a:spcBef>
          <a:spcPct val="20000"/>
        </a:spcBef>
        <a:spcAft>
          <a:spcPct val="0"/>
        </a:spcAft>
        <a:buClr>
          <a:schemeClr val="bg2"/>
        </a:buClr>
        <a:buSzPct val="100000"/>
        <a:buFontTx/>
        <a:buNone/>
        <a:defRPr kumimoji="1" sz="1500">
          <a:solidFill>
            <a:schemeClr val="tx1"/>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501" y="0"/>
            <a:ext cx="12192000" cy="6858000"/>
          </a:xfrm>
          <a:prstGeom prst="rect">
            <a:avLst/>
          </a:prstGeom>
        </p:spPr>
      </p:pic>
      <p:sp>
        <p:nvSpPr>
          <p:cNvPr id="3075" name="Rectangle 3"/>
          <p:cNvSpPr>
            <a:spLocks noGrp="1" noChangeArrowheads="1"/>
          </p:cNvSpPr>
          <p:nvPr>
            <p:ph type="title"/>
          </p:nvPr>
        </p:nvSpPr>
        <p:spPr bwMode="auto">
          <a:xfrm>
            <a:off x="0" y="222161"/>
            <a:ext cx="12192000" cy="646331"/>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1243549" y="1419231"/>
            <a:ext cx="9704901"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1"/>
          <p:cNvSpPr txBox="1">
            <a:spLocks/>
          </p:cNvSpPr>
          <p:nvPr/>
        </p:nvSpPr>
        <p:spPr>
          <a:xfrm>
            <a:off x="9042400" y="6356353"/>
            <a:ext cx="13208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 name="Slide Number Placeholder 3"/>
          <p:cNvSpPr>
            <a:spLocks noGrp="1"/>
          </p:cNvSpPr>
          <p:nvPr>
            <p:ph type="sldNum" sz="quarter" idx="4"/>
          </p:nvPr>
        </p:nvSpPr>
        <p:spPr>
          <a:xfrm>
            <a:off x="8737600" y="6356353"/>
            <a:ext cx="16256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DAEBE78A-56B9-48B4-AB1A-9EB87ABE874B}" type="slidenum">
              <a:rPr lang="en-US" smtClean="0"/>
              <a:pPr/>
              <a:t>‹#›</a:t>
            </a:fld>
            <a:endParaRPr lang="en-US" dirty="0"/>
          </a:p>
        </p:txBody>
      </p:sp>
    </p:spTree>
    <p:custDataLst>
      <p:tags r:id="rId6"/>
    </p:custDataLst>
    <p:extLst>
      <p:ext uri="{BB962C8B-B14F-4D97-AF65-F5344CB8AC3E}">
        <p14:creationId xmlns:p14="http://schemas.microsoft.com/office/powerpoint/2010/main" val="38556055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6" r:id="rId3"/>
    <p:sldLayoutId id="2147483687" r:id="rId4"/>
  </p:sldLayoutIdLst>
  <p:hf hdr="0" ftr="0" dt="0"/>
  <p:txStyles>
    <p:titleStyle>
      <a:lvl1pPr algn="ctr" rtl="0" eaLnBrk="1" fontAlgn="base" hangingPunct="1">
        <a:spcBef>
          <a:spcPct val="0"/>
        </a:spcBef>
        <a:spcAft>
          <a:spcPct val="0"/>
        </a:spcAft>
        <a:defRPr sz="3600" b="1">
          <a:solidFill>
            <a:schemeClr val="tx1"/>
          </a:solidFill>
          <a:latin typeface="Arial" panose="020B0604020202020204" pitchFamily="34" charset="0"/>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457200" indent="-457200" algn="l" rtl="0" eaLnBrk="1" fontAlgn="base" hangingPunct="1">
        <a:spcBef>
          <a:spcPct val="20000"/>
        </a:spcBef>
        <a:spcAft>
          <a:spcPct val="0"/>
        </a:spcAft>
        <a:buClr>
          <a:schemeClr val="tx1"/>
        </a:buClr>
        <a:buSzPct val="100000"/>
        <a:buFont typeface="Wingdings" panose="05000000000000000000" pitchFamily="2" charset="2"/>
        <a:buChar char="§"/>
        <a:defRPr kumimoji="1" sz="2000">
          <a:solidFill>
            <a:schemeClr val="tx1"/>
          </a:solidFill>
          <a:latin typeface="Articulate" panose="02000503040000020004" pitchFamily="2" charset="0"/>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Articulate" panose="02000503040000020004" pitchFamily="2" charset="0"/>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600">
          <a:solidFill>
            <a:schemeClr val="tx1"/>
          </a:solidFill>
          <a:latin typeface="Articulate" panose="02000503040000020004" pitchFamily="2" charset="0"/>
        </a:defRPr>
      </a:lvl3pPr>
      <a:lvl4pPr marL="1200150" indent="-171450" algn="l" rtl="0" eaLnBrk="1" fontAlgn="base" hangingPunct="1">
        <a:spcBef>
          <a:spcPct val="20000"/>
        </a:spcBef>
        <a:spcAft>
          <a:spcPct val="0"/>
        </a:spcAft>
        <a:buClr>
          <a:schemeClr val="bg2"/>
        </a:buClr>
        <a:buSzPct val="100000"/>
        <a:defRPr kumimoji="1" sz="750">
          <a:solidFill>
            <a:srgbClr val="000000"/>
          </a:solidFill>
          <a:latin typeface="FrnkGothITC Bk BT" pitchFamily="34" charset="0"/>
          <a:cs typeface="Times New Roman" pitchFamily="18" charset="0"/>
        </a:defRPr>
      </a:lvl4pPr>
      <a:lvl5pPr marL="15430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OSFM Flame 2.jpg"/>
          <p:cNvPicPr>
            <a:picLocks noChangeAspect="1"/>
          </p:cNvPicPr>
          <p:nvPr/>
        </p:nvPicPr>
        <p:blipFill>
          <a:blip r:embed="rId4" cstate="print">
            <a:duotone>
              <a:schemeClr val="accent3">
                <a:shade val="45000"/>
                <a:satMod val="135000"/>
              </a:schemeClr>
              <a:prstClr val="white"/>
            </a:duotone>
            <a:lum contrast="10000"/>
          </a:blip>
          <a:srcRect/>
          <a:stretch>
            <a:fillRect/>
          </a:stretch>
        </p:blipFill>
        <p:spPr bwMode="auto">
          <a:xfrm>
            <a:off x="1" y="0"/>
            <a:ext cx="11427884"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343152" y="228600"/>
            <a:ext cx="9848849" cy="800219"/>
          </a:xfrm>
          <a:prstGeom prst="rect">
            <a:avLst/>
          </a:prstGeom>
          <a:noFill/>
          <a:ln>
            <a:noFill/>
          </a:ln>
          <a:effectLst>
            <a:outerShdw dist="28398" dir="1593903"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2336800" y="1295400"/>
            <a:ext cx="955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pic>
        <p:nvPicPr>
          <p:cNvPr id="1029" name="Picture 22" descr="OSFM - Colo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6552" y="6159500"/>
            <a:ext cx="159384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8"/>
          <p:cNvSpPr>
            <a:spLocks noGrp="1"/>
          </p:cNvSpPr>
          <p:nvPr>
            <p:ph type="sldNum" sz="quarter" idx="4"/>
          </p:nvPr>
        </p:nvSpPr>
        <p:spPr>
          <a:xfrm>
            <a:off x="0" y="6356351"/>
            <a:ext cx="121920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BABA"/>
                </a:solidFill>
              </a:defRPr>
            </a:lvl1pPr>
          </a:lstStyle>
          <a:p>
            <a:fld id="{8E866F7C-D0F0-4530-B70E-56DC748CDD1D}" type="slidenum">
              <a:rPr lang="en-US" altLang="en-US" smtClean="0"/>
              <a:pPr/>
              <a:t>‹#›</a:t>
            </a:fld>
            <a:endParaRPr lang="en-US" altLang="en-US" dirty="0"/>
          </a:p>
        </p:txBody>
      </p:sp>
      <p:pic>
        <p:nvPicPr>
          <p:cNvPr id="7" name="Picture 5" descr="OSFM Flame 3.jpg">
            <a:extLst>
              <a:ext uri="{FF2B5EF4-FFF2-40B4-BE49-F238E27FC236}">
                <a16:creationId xmlns:a16="http://schemas.microsoft.com/office/drawing/2014/main" id="{B8F92FE9-3524-42B2-BB2D-2EF85A693C1F}"/>
              </a:ext>
            </a:extLst>
          </p:cNvPr>
          <p:cNvPicPr>
            <a:picLocks noChangeAspect="1"/>
          </p:cNvPicPr>
          <p:nvPr userDrawn="1"/>
        </p:nvPicPr>
        <p:blipFill>
          <a:blip r:embed="rId6" cstate="print">
            <a:duotone>
              <a:schemeClr val="accent3">
                <a:shade val="45000"/>
                <a:satMod val="135000"/>
              </a:schemeClr>
              <a:prstClr val="white"/>
            </a:duotone>
            <a:lum contrast="10000"/>
          </a:blip>
          <a:srcRect/>
          <a:stretch>
            <a:fillRect/>
          </a:stretch>
        </p:blipFill>
        <p:spPr bwMode="auto">
          <a:xfrm>
            <a:off x="1" y="0"/>
            <a:ext cx="11834284" cy="6858000"/>
          </a:xfrm>
          <a:prstGeom prst="rect">
            <a:avLst/>
          </a:prstGeom>
          <a:noFill/>
          <a:ln w="9525">
            <a:noFill/>
            <a:miter lim="800000"/>
            <a:headEnd/>
            <a:tailEnd/>
          </a:ln>
        </p:spPr>
      </p:pic>
      <p:pic>
        <p:nvPicPr>
          <p:cNvPr id="8" name="Picture 22" descr="OSFM - Color Logo">
            <a:extLst>
              <a:ext uri="{FF2B5EF4-FFF2-40B4-BE49-F238E27FC236}">
                <a16:creationId xmlns:a16="http://schemas.microsoft.com/office/drawing/2014/main" id="{B1189EC4-C584-4460-B838-F3B63EBAA09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96552" y="6159500"/>
            <a:ext cx="159384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588473"/>
      </p:ext>
    </p:extLst>
  </p:cSld>
  <p:clrMap bg1="lt1" tx1="dk1" bg2="lt2" tx2="dk2" accent1="accent1" accent2="accent2" accent3="accent3" accent4="accent4" accent5="accent5" accent6="accent6" hlink="hlink" folHlink="folHlink"/>
  <p:sldLayoutIdLst>
    <p:sldLayoutId id="2147483690" r:id="rId1"/>
    <p:sldLayoutId id="2147483691" r:id="rId2"/>
  </p:sldLayoutIdLst>
  <p:transition/>
  <p:hf hdr="0" ftr="0" dt="0"/>
  <p:txStyles>
    <p:titleStyle>
      <a:lvl1pPr algn="l" rtl="0" eaLnBrk="1" fontAlgn="base" hangingPunct="1">
        <a:spcBef>
          <a:spcPct val="0"/>
        </a:spcBef>
        <a:spcAft>
          <a:spcPct val="0"/>
        </a:spcAft>
        <a:defRPr sz="46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50000"/>
        <a:buFont typeface="Wingdings" panose="05000000000000000000" pitchFamily="2" charset="2"/>
        <a:buChar char="q"/>
        <a:defRPr kumimoji="1" sz="28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7.xml"/></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8.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9.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0.xm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2.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3.xml"/></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4.xml"/></Relationships>
</file>

<file path=ppt/slides/_rels/slide203.xml.rels><?xml version="1.0" encoding="UTF-8" standalone="yes"?>
<Relationships xmlns="http://schemas.openxmlformats.org/package/2006/relationships"><Relationship Id="rId3" Type="http://schemas.openxmlformats.org/officeDocument/2006/relationships/hyperlink" Target="https://www.ncosfm.gov/fire-rescue/training-certification/certifications/fire-officer" TargetMode="External"/><Relationship Id="rId2" Type="http://schemas.openxmlformats.org/officeDocument/2006/relationships/slideLayout" Target="../slideLayouts/slideLayout5.xml"/><Relationship Id="rId1" Type="http://schemas.openxmlformats.org/officeDocument/2006/relationships/tags" Target="../tags/tag85.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6.xml"/></Relationships>
</file>

<file path=ppt/slides/_rels/slide2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87.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8.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9.xml"/></Relationships>
</file>

<file path=ppt/slides/_rels/slide20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ncfma.com/" TargetMode="External"/><Relationship Id="rId7" Type="http://schemas.openxmlformats.org/officeDocument/2006/relationships/hyperlink" Target="http://ncarems.org/" TargetMode="External"/><Relationship Id="rId12" Type="http://schemas.openxmlformats.org/officeDocument/2006/relationships/image" Target="../media/image24.JPG"/><Relationship Id="rId2" Type="http://schemas.openxmlformats.org/officeDocument/2006/relationships/slideLayout" Target="../slideLayouts/slideLayout5.xml"/><Relationship Id="rId1" Type="http://schemas.openxmlformats.org/officeDocument/2006/relationships/tags" Target="../tags/tag90.xml"/><Relationship Id="rId6" Type="http://schemas.openxmlformats.org/officeDocument/2006/relationships/image" Target="../media/image21.png"/><Relationship Id="rId11" Type="http://schemas.openxmlformats.org/officeDocument/2006/relationships/hyperlink" Target="http://www.ncsfa.com/" TargetMode="External"/><Relationship Id="rId5" Type="http://schemas.openxmlformats.org/officeDocument/2006/relationships/hyperlink" Target="https://www.ncafc.com/"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www.ncsfri.org/" TargetMode="Externa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2.xml"/></Relationships>
</file>

<file path=ppt/slides/_rels/slide2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3.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4.xml"/></Relationships>
</file>

<file path=ppt/slides/_rels/slide2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5.xml"/></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6.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7.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8.xml"/></Relationships>
</file>

<file path=ppt/slides/_rels/slide2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9.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0.xml"/></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2.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3.xml"/></Relationships>
</file>

<file path=ppt/slides/_rels/slide2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4.xml"/></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06.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07.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08.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09.xml"/><Relationship Id="rId4" Type="http://schemas.openxmlformats.org/officeDocument/2006/relationships/chart" Target="../charts/chart1.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10.xml"/><Relationship Id="rId4" Type="http://schemas.openxmlformats.org/officeDocument/2006/relationships/chart" Target="../charts/chart2.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11.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12.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13.xml"/><Relationship Id="rId4" Type="http://schemas.openxmlformats.org/officeDocument/2006/relationships/hyperlink" Target="https://www.ncdoi.com/OSFM/Ratings_and_Inspections/Documents/9S_9E_Requirements.pdf" TargetMode="External"/></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14.xml"/><Relationship Id="rId5" Type="http://schemas.openxmlformats.org/officeDocument/2006/relationships/image" Target="../media/image26.emf"/><Relationship Id="rId4" Type="http://schemas.openxmlformats.org/officeDocument/2006/relationships/image" Target="../media/image25.wmf"/></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15.xml"/><Relationship Id="rId4" Type="http://schemas.openxmlformats.org/officeDocument/2006/relationships/image" Target="../media/image27.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16.xml"/><Relationship Id="rId4" Type="http://schemas.openxmlformats.org/officeDocument/2006/relationships/image" Target="../media/image28.emf"/></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117.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118.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119.xml"/><Relationship Id="rId4" Type="http://schemas.openxmlformats.org/officeDocument/2006/relationships/image" Target="../media/image29.jpeg"/></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120.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121.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122.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123.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124.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125.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126.xml"/></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127.xml"/><Relationship Id="rId4" Type="http://schemas.openxmlformats.org/officeDocument/2006/relationships/image" Target="../media/image36.pn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128.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129.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130.xml"/><Relationship Id="rId5" Type="http://schemas.openxmlformats.org/officeDocument/2006/relationships/hyperlink" Target="https://www.ncosfm.gov/ratings-pre-survey-workbook" TargetMode="External"/><Relationship Id="rId4" Type="http://schemas.openxmlformats.org/officeDocument/2006/relationships/hyperlink" Target="https://www.ncosfm.gov/nc-administrative-code/open" TargetMode="External"/></Relationships>
</file>

<file path=ppt/slides/_rels/slide249.xml.rels><?xml version="1.0" encoding="UTF-8" standalone="yes"?>
<Relationships xmlns="http://schemas.openxmlformats.org/package/2006/relationships"><Relationship Id="rId8" Type="http://schemas.openxmlformats.org/officeDocument/2006/relationships/hyperlink" Target="mailto:jeremy.hunt@ncdoi.gov" TargetMode="External"/><Relationship Id="rId3" Type="http://schemas.openxmlformats.org/officeDocument/2006/relationships/notesSlide" Target="../notesSlides/notesSlide42.xml"/><Relationship Id="rId7" Type="http://schemas.openxmlformats.org/officeDocument/2006/relationships/hyperlink" Target="mailto:erry.young@ncdoi.gov" TargetMode="External"/><Relationship Id="rId2" Type="http://schemas.openxmlformats.org/officeDocument/2006/relationships/slideLayout" Target="../slideLayouts/slideLayout5.xml"/><Relationship Id="rId1" Type="http://schemas.openxmlformats.org/officeDocument/2006/relationships/tags" Target="../tags/tag131.xml"/><Relationship Id="rId6" Type="http://schemas.openxmlformats.org/officeDocument/2006/relationships/hyperlink" Target="mailto:deral.raynor@ncdoi.gov" TargetMode="External"/><Relationship Id="rId5" Type="http://schemas.openxmlformats.org/officeDocument/2006/relationships/hyperlink" Target="mailto:vernon.ward@ncdoi.gov" TargetMode="External"/><Relationship Id="rId10" Type="http://schemas.openxmlformats.org/officeDocument/2006/relationships/hyperlink" Target="mailto:ee.kennedy@ncdoi.gov" TargetMode="External"/><Relationship Id="rId4" Type="http://schemas.openxmlformats.org/officeDocument/2006/relationships/hyperlink" Target="mailto:tony.baley@ncdoi.gov" TargetMode="External"/><Relationship Id="rId9" Type="http://schemas.openxmlformats.org/officeDocument/2006/relationships/hyperlink" Target="mailto:rian.cox@ncdoi.go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www.publicdomainpictures.net/view-image.php?image=82968&amp;picture=anchor-clipar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hyperlink" Target="https://pixabay.com/en/firefighters-axe-emblem-fire-hat-151710/"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reports.oah.state.nc.us/ncac/title%2011%20-%20insurance/chapter%2005%20-%20office%20of%20state%20fire%20marshal/subchapter%20a/11%20ncac%2005a%20.0907.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s://www.ncleg.gov/EnactedLegislation/Statutes/PDF/BySection/Chapter_143/GS_143-166.2.pdf"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yncretirement.com/systems-funds/firefighters-and-rescue-squad-workers-pension-fund-frswpf"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reports.oah.state.nc.us/ncac/title%2011%20-%20insurance/chapter%2005%20-%20office%20of%20state%20fire%20marshal/subchapter%20a/11%20ncac%2005a%20.0907.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ncleg.net/EnactedLegislation/Statutes/PDF/BySection/Chapter_58/GS_58-86-2.pdf"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74.xml.rels><?xml version="1.0" encoding="UTF-8" standalone="yes"?>
<Relationships xmlns="http://schemas.openxmlformats.org/package/2006/relationships"><Relationship Id="rId3" Type="http://schemas.openxmlformats.org/officeDocument/2006/relationships/hyperlink" Target="http://www.ncpublicservants.com/" TargetMode="Externa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86.xml.rels><?xml version="1.0" encoding="UTF-8" standalone="yes"?>
<Relationships xmlns="http://schemas.openxmlformats.org/package/2006/relationships"><Relationship Id="rId3" Type="http://schemas.openxmlformats.org/officeDocument/2006/relationships/hyperlink" Target="http://www.safecallnow.org/" TargetMode="External"/><Relationship Id="rId2" Type="http://schemas.openxmlformats.org/officeDocument/2006/relationships/slideLayout" Target="../slideLayouts/slideLayout5.xml"/><Relationship Id="rId1" Type="http://schemas.openxmlformats.org/officeDocument/2006/relationships/tags" Target="../tags/tag37.xml"/><Relationship Id="rId5" Type="http://schemas.openxmlformats.org/officeDocument/2006/relationships/hyperlink" Target="http://www.nc-leap.org/" TargetMode="External"/><Relationship Id="rId4" Type="http://schemas.openxmlformats.org/officeDocument/2006/relationships/hyperlink" Target="http://www.suicide.org/"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ncdps.gov/RAI" TargetMode="Externa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88.xml.rels><?xml version="1.0" encoding="UTF-8" standalone="yes"?>
<Relationships xmlns="http://schemas.openxmlformats.org/package/2006/relationships"><Relationship Id="rId3" Type="http://schemas.openxmlformats.org/officeDocument/2006/relationships/hyperlink" Target="http://www.ncffps.org/" TargetMode="External"/><Relationship Id="rId2" Type="http://schemas.openxmlformats.org/officeDocument/2006/relationships/slideLayout" Target="../slideLayouts/slideLayout5.xml"/><Relationship Id="rId1" Type="http://schemas.openxmlformats.org/officeDocument/2006/relationships/tags" Target="../tags/tag39.xml"/><Relationship Id="rId5" Type="http://schemas.openxmlformats.org/officeDocument/2006/relationships/hyperlink" Target="http://www.ncdoi.com/OSFM/BehavioralHealthCrisisPortal.aspx" TargetMode="External"/><Relationship Id="rId4" Type="http://schemas.openxmlformats.org/officeDocument/2006/relationships/hyperlink" Target="http://www.bdaeap.com/" TargetMode="Externa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8CCD-3A16-4207-ABDA-4768687F78D0}"/>
              </a:ext>
            </a:extLst>
          </p:cNvPr>
          <p:cNvSpPr>
            <a:spLocks noGrp="1"/>
          </p:cNvSpPr>
          <p:nvPr>
            <p:ph type="ctrTitle"/>
          </p:nvPr>
        </p:nvSpPr>
        <p:spPr>
          <a:xfrm>
            <a:off x="0" y="2676303"/>
            <a:ext cx="12192000" cy="1176196"/>
          </a:xfrm>
        </p:spPr>
        <p:txBody>
          <a:bodyPr/>
          <a:lstStyle/>
          <a:p>
            <a:r>
              <a:rPr lang="en-US" sz="8000" b="1" dirty="0">
                <a:latin typeface="Calibri" panose="020F0502020204030204" pitchFamily="34" charset="0"/>
                <a:ea typeface="Calibri" panose="020F0502020204030204" pitchFamily="34" charset="0"/>
                <a:cs typeface="Calibri" panose="020F0502020204030204" pitchFamily="34" charset="0"/>
              </a:rPr>
              <a:t>Chief  101 (2025 edition)</a:t>
            </a:r>
          </a:p>
        </p:txBody>
      </p:sp>
      <p:sp>
        <p:nvSpPr>
          <p:cNvPr id="4" name="Slide Number Placeholder 3">
            <a:extLst>
              <a:ext uri="{FF2B5EF4-FFF2-40B4-BE49-F238E27FC236}">
                <a16:creationId xmlns:a16="http://schemas.microsoft.com/office/drawing/2014/main" id="{D1D097C7-17EF-6840-E3E3-65BD95DE4C48}"/>
              </a:ext>
            </a:extLst>
          </p:cNvPr>
          <p:cNvSpPr>
            <a:spLocks noGrp="1"/>
          </p:cNvSpPr>
          <p:nvPr>
            <p:ph type="sldNum" sz="quarter" idx="12"/>
          </p:nvPr>
        </p:nvSpPr>
        <p:spPr/>
        <p:txBody>
          <a:bodyPr/>
          <a:lstStyle/>
          <a:p>
            <a:fld id="{1BAE3220-F137-4070-AFC6-902825F06805}" type="slidenum">
              <a:rPr lang="en-US" smtClean="0"/>
              <a:pPr/>
              <a:t>1</a:t>
            </a:fld>
            <a:endParaRPr lang="en-US" dirty="0"/>
          </a:p>
        </p:txBody>
      </p:sp>
    </p:spTree>
    <p:custDataLst>
      <p:tags r:id="rId1"/>
    </p:custDataLst>
    <p:extLst>
      <p:ext uri="{BB962C8B-B14F-4D97-AF65-F5344CB8AC3E}">
        <p14:creationId xmlns:p14="http://schemas.microsoft.com/office/powerpoint/2010/main" val="218179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5EEE-96A7-69D5-0997-A8BB7E21F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CE45B-7ED1-FFEB-0382-F513071B264B}"/>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Submit the Annual Fire Department Roster and Relief Fund Board of Trustees Report to the NCSFA</a:t>
            </a:r>
          </a:p>
        </p:txBody>
      </p:sp>
      <p:sp>
        <p:nvSpPr>
          <p:cNvPr id="3" name="Content Placeholder 2">
            <a:extLst>
              <a:ext uri="{FF2B5EF4-FFF2-40B4-BE49-F238E27FC236}">
                <a16:creationId xmlns:a16="http://schemas.microsoft.com/office/drawing/2014/main" id="{030FE581-6E38-B9FD-EE0D-7D7308A1DD2A}"/>
              </a:ext>
            </a:extLst>
          </p:cNvPr>
          <p:cNvSpPr>
            <a:spLocks noGrp="1"/>
          </p:cNvSpPr>
          <p:nvPr>
            <p:ph idx="1"/>
          </p:nvPr>
        </p:nvSpPr>
        <p:spPr>
          <a:xfrm>
            <a:off x="618226" y="1879040"/>
            <a:ext cx="10955547" cy="4978960"/>
          </a:xfrm>
        </p:spPr>
        <p:txBody>
          <a:bodyPr/>
          <a:lstStyle/>
          <a:p>
            <a:pPr marL="617220" marR="0" indent="-342900">
              <a:lnSpc>
                <a:spcPct val="107000"/>
              </a:lnSpc>
              <a:spcBef>
                <a:spcPts val="0"/>
              </a:spcBef>
              <a:spcAft>
                <a:spcPts val="800"/>
              </a:spcAft>
              <a:buFont typeface="Wingdings" panose="05000000000000000000" pitchFamily="2" charset="2"/>
              <a:buChar char="Ø"/>
            </a:pPr>
            <a:r>
              <a:rPr lang="en-US" sz="2400" kern="100" dirty="0">
                <a:effectLst/>
                <a:latin typeface="Calibri" panose="020F0502020204030204" pitchFamily="34" charset="0"/>
                <a:ea typeface="Aptos" panose="020B0004020202020204" pitchFamily="34" charset="0"/>
                <a:cs typeface="Calibri" panose="020F0502020204030204" pitchFamily="34" charset="0"/>
              </a:rPr>
              <a:t>As Fire Chief, you are responsible for the accuracy of the NCSFA Fire Department Membership Roster and The Relief Fund Board of Trustees report, ensuring that it is submitted correctly, on time, and kept current. </a:t>
            </a:r>
          </a:p>
          <a:p>
            <a:pPr marL="617220" marR="0" indent="-342900">
              <a:lnSpc>
                <a:spcPct val="107000"/>
              </a:lnSpc>
              <a:spcBef>
                <a:spcPts val="0"/>
              </a:spcBef>
              <a:spcAft>
                <a:spcPts val="800"/>
              </a:spcAft>
              <a:buFont typeface="Wingdings" panose="05000000000000000000" pitchFamily="2" charset="2"/>
              <a:buChar char="Ø"/>
            </a:pPr>
            <a:r>
              <a:rPr lang="en-US" sz="2400" kern="100" dirty="0">
                <a:effectLst/>
                <a:latin typeface="Calibri" panose="020F0502020204030204" pitchFamily="34" charset="0"/>
                <a:ea typeface="Aptos" panose="020B0004020202020204" pitchFamily="34" charset="0"/>
                <a:cs typeface="Calibri" panose="020F0502020204030204" pitchFamily="34" charset="0"/>
              </a:rPr>
              <a:t>Changes should be made to your Roster and BTR as they occur during the year. Between December 1st and January 15th, the annual correction and certification period for rosters is open and required. </a:t>
            </a:r>
          </a:p>
          <a:p>
            <a:pPr marL="617220" marR="0" indent="-342900">
              <a:lnSpc>
                <a:spcPct val="107000"/>
              </a:lnSpc>
              <a:spcBef>
                <a:spcPts val="0"/>
              </a:spcBef>
              <a:spcAft>
                <a:spcPts val="800"/>
              </a:spcAft>
              <a:buFont typeface="Wingdings" panose="05000000000000000000" pitchFamily="2" charset="2"/>
              <a:buChar char="Ø"/>
            </a:pPr>
            <a:r>
              <a:rPr lang="en-US" sz="2400" kern="100" dirty="0">
                <a:effectLst/>
                <a:latin typeface="Calibri" panose="020F0502020204030204" pitchFamily="34" charset="0"/>
                <a:ea typeface="Aptos" panose="020B0004020202020204" pitchFamily="34" charset="0"/>
                <a:cs typeface="Calibri" panose="020F0502020204030204" pitchFamily="34" charset="0"/>
              </a:rPr>
              <a:t>Rosters and the Relief Fund Board of Trustees Report must be certified and submitted annually by midnight January 15th of each year to the NCSFA. </a:t>
            </a:r>
          </a:p>
          <a:p>
            <a:endParaRPr lang="en-US" dirty="0"/>
          </a:p>
        </p:txBody>
      </p:sp>
      <p:sp>
        <p:nvSpPr>
          <p:cNvPr id="4" name="Slide Number Placeholder 3">
            <a:extLst>
              <a:ext uri="{FF2B5EF4-FFF2-40B4-BE49-F238E27FC236}">
                <a16:creationId xmlns:a16="http://schemas.microsoft.com/office/drawing/2014/main" id="{3E536940-0DDD-D790-E385-F233B6B7BBE8}"/>
              </a:ext>
            </a:extLst>
          </p:cNvPr>
          <p:cNvSpPr>
            <a:spLocks noGrp="1"/>
          </p:cNvSpPr>
          <p:nvPr>
            <p:ph type="sldNum" sz="quarter" idx="10"/>
          </p:nvPr>
        </p:nvSpPr>
        <p:spPr/>
        <p:txBody>
          <a:bodyPr/>
          <a:lstStyle/>
          <a:p>
            <a:fld id="{DAEBE78A-56B9-48B4-AB1A-9EB87ABE874B}" type="slidenum">
              <a:rPr lang="en-US" smtClean="0"/>
              <a:pPr/>
              <a:t>10</a:t>
            </a:fld>
            <a:endParaRPr lang="en-US" dirty="0"/>
          </a:p>
        </p:txBody>
      </p:sp>
    </p:spTree>
    <p:extLst>
      <p:ext uri="{BB962C8B-B14F-4D97-AF65-F5344CB8AC3E}">
        <p14:creationId xmlns:p14="http://schemas.microsoft.com/office/powerpoint/2010/main" val="6952757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63E3A9-5137-4BC3-B60D-449659F3C49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Relief Fund</a:t>
            </a:r>
          </a:p>
        </p:txBody>
      </p:sp>
      <p:sp>
        <p:nvSpPr>
          <p:cNvPr id="7" name="Content Placeholder 6">
            <a:extLst>
              <a:ext uri="{FF2B5EF4-FFF2-40B4-BE49-F238E27FC236}">
                <a16:creationId xmlns:a16="http://schemas.microsoft.com/office/drawing/2014/main" id="{7CB7321D-2B75-4603-9967-42279A1C89AD}"/>
              </a:ext>
            </a:extLst>
          </p:cNvPr>
          <p:cNvSpPr>
            <a:spLocks noGrp="1"/>
          </p:cNvSpPr>
          <p:nvPr>
            <p:ph idx="1"/>
          </p:nvPr>
        </p:nvSpPr>
        <p:spPr>
          <a:xfrm>
            <a:off x="618226" y="1263589"/>
            <a:ext cx="10955547" cy="4978960"/>
          </a:xfrm>
        </p:spPr>
        <p:txBody>
          <a:bodyPr/>
          <a:lstStyle/>
          <a:p>
            <a:pPr>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Originally established in 1907 </a:t>
            </a:r>
          </a:p>
          <a:p>
            <a:pPr>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Created to provide financial assistance to Destitute Firefighters‘ in cities and towns</a:t>
            </a:r>
          </a:p>
          <a:p>
            <a:pPr>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Statutes have been amended over the years to allow additional benefits and include all rated fire departments</a:t>
            </a:r>
          </a:p>
          <a:p>
            <a:pPr>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Local Relief Fund Laws are contained in Chapter 58, Article 84 of the General Statutes</a:t>
            </a:r>
          </a:p>
          <a:p>
            <a:pPr>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Funding is Provided by proceeds from the Gross Premium Tax on Fire Insurance</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It is distributed based on County Population and percentage of property protected in a County to each eligible Fire Department</a:t>
            </a:r>
          </a:p>
        </p:txBody>
      </p:sp>
      <p:sp>
        <p:nvSpPr>
          <p:cNvPr id="4" name="Slide Number Placeholder 3"/>
          <p:cNvSpPr>
            <a:spLocks noGrp="1"/>
          </p:cNvSpPr>
          <p:nvPr>
            <p:ph type="sldNum" sz="quarter" idx="10"/>
          </p:nvPr>
        </p:nvSpPr>
        <p:spPr/>
        <p:txBody>
          <a:bodyPr/>
          <a:lstStyle/>
          <a:p>
            <a:fld id="{DAEBE78A-56B9-48B4-AB1A-9EB87ABE874B}" type="slidenum">
              <a:rPr lang="en-US" smtClean="0"/>
              <a:pPr/>
              <a:t>100</a:t>
            </a:fld>
            <a:endParaRPr lang="en-US" dirty="0"/>
          </a:p>
        </p:txBody>
      </p:sp>
    </p:spTree>
    <p:custDataLst>
      <p:tags r:id="rId1"/>
    </p:custDataLst>
    <p:extLst>
      <p:ext uri="{BB962C8B-B14F-4D97-AF65-F5344CB8AC3E}">
        <p14:creationId xmlns:p14="http://schemas.microsoft.com/office/powerpoint/2010/main" val="1813112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4C72-1AB1-0B1E-C3D2-C9DB2342A8F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Firefighters’ Relief Fund (LFRF) Eligibility</a:t>
            </a:r>
          </a:p>
        </p:txBody>
      </p:sp>
      <p:sp>
        <p:nvSpPr>
          <p:cNvPr id="3" name="Content Placeholder 2">
            <a:extLst>
              <a:ext uri="{FF2B5EF4-FFF2-40B4-BE49-F238E27FC236}">
                <a16:creationId xmlns:a16="http://schemas.microsoft.com/office/drawing/2014/main" id="{C69218E8-7988-27DB-01A3-E7CE4E9E1041}"/>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To be eligible to receive funds for a LFRF, the fire department must follow several guidelines – </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First, be a rated department by the Commissioner of Insurance;</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Then, be a member of the NC State Firefighters' Association (GS 58-84-1); </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Next, appoint a Local Relief Fund Board (LRFB) consisting of five members (GS 58-84-30)</a:t>
            </a:r>
          </a:p>
          <a:p>
            <a:endParaRPr lang="en-US" dirty="0"/>
          </a:p>
        </p:txBody>
      </p:sp>
      <p:sp>
        <p:nvSpPr>
          <p:cNvPr id="4" name="Slide Number Placeholder 3">
            <a:extLst>
              <a:ext uri="{FF2B5EF4-FFF2-40B4-BE49-F238E27FC236}">
                <a16:creationId xmlns:a16="http://schemas.microsoft.com/office/drawing/2014/main" id="{75C2E3A9-EA18-8189-4F94-6393D42CAC43}"/>
              </a:ext>
            </a:extLst>
          </p:cNvPr>
          <p:cNvSpPr>
            <a:spLocks noGrp="1"/>
          </p:cNvSpPr>
          <p:nvPr>
            <p:ph type="sldNum" sz="quarter" idx="10"/>
          </p:nvPr>
        </p:nvSpPr>
        <p:spPr/>
        <p:txBody>
          <a:bodyPr/>
          <a:lstStyle/>
          <a:p>
            <a:fld id="{DAEBE78A-56B9-48B4-AB1A-9EB87ABE874B}" type="slidenum">
              <a:rPr lang="en-US" smtClean="0"/>
              <a:pPr/>
              <a:t>101</a:t>
            </a:fld>
            <a:endParaRPr lang="en-US" dirty="0"/>
          </a:p>
        </p:txBody>
      </p:sp>
    </p:spTree>
    <p:extLst>
      <p:ext uri="{BB962C8B-B14F-4D97-AF65-F5344CB8AC3E}">
        <p14:creationId xmlns:p14="http://schemas.microsoft.com/office/powerpoint/2010/main" val="37257553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A721-CFF7-55DA-62AF-DFA1276E1ECC}"/>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Relief Fund Board</a:t>
            </a:r>
          </a:p>
        </p:txBody>
      </p:sp>
      <p:sp>
        <p:nvSpPr>
          <p:cNvPr id="3" name="Content Placeholder 2">
            <a:extLst>
              <a:ext uri="{FF2B5EF4-FFF2-40B4-BE49-F238E27FC236}">
                <a16:creationId xmlns:a16="http://schemas.microsoft.com/office/drawing/2014/main" id="{823A56C3-02C9-33A2-D4ED-452687E57C1A}"/>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The Local Relief Fund Board Consists of Five (5) Members – </a:t>
            </a:r>
          </a:p>
          <a:p>
            <a:endParaRPr lang="en-US"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(2) Two members elected by the fire department membership who serve at the pleasure of the department. </a:t>
            </a:r>
            <a:r>
              <a:rPr lang="en-US" sz="2400" b="1" u="sng" dirty="0">
                <a:latin typeface="Calibri" panose="020F0502020204030204" pitchFamily="34" charset="0"/>
                <a:ea typeface="Calibri" panose="020F0502020204030204" pitchFamily="34" charset="0"/>
                <a:cs typeface="Calibri" panose="020F0502020204030204" pitchFamily="34" charset="0"/>
              </a:rPr>
              <a:t>Shall be either residents of the fire district or active or retired members of the fire department</a:t>
            </a:r>
            <a:r>
              <a:rPr lang="en-US" sz="2200" b="1" u="sng" dirty="0">
                <a:latin typeface="Calibri" panose="020F0502020204030204" pitchFamily="34" charset="0"/>
                <a:ea typeface="Calibri" panose="020F0502020204030204" pitchFamily="34" charset="0"/>
                <a:cs typeface="Calibri" panose="020F0502020204030204" pitchFamily="34" charset="0"/>
              </a:rPr>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3FB83DC-F46F-EDDC-F60F-F9866373F98A}"/>
              </a:ext>
            </a:extLst>
          </p:cNvPr>
          <p:cNvSpPr>
            <a:spLocks noGrp="1"/>
          </p:cNvSpPr>
          <p:nvPr>
            <p:ph type="sldNum" sz="quarter" idx="10"/>
          </p:nvPr>
        </p:nvSpPr>
        <p:spPr/>
        <p:txBody>
          <a:bodyPr/>
          <a:lstStyle/>
          <a:p>
            <a:fld id="{DAEBE78A-56B9-48B4-AB1A-9EB87ABE874B}" type="slidenum">
              <a:rPr lang="en-US" smtClean="0"/>
              <a:pPr/>
              <a:t>102</a:t>
            </a:fld>
            <a:endParaRPr lang="en-US" dirty="0"/>
          </a:p>
        </p:txBody>
      </p:sp>
    </p:spTree>
    <p:extLst>
      <p:ext uri="{BB962C8B-B14F-4D97-AF65-F5344CB8AC3E}">
        <p14:creationId xmlns:p14="http://schemas.microsoft.com/office/powerpoint/2010/main" val="1323359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57F7-7725-5867-803F-927FA7E63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E812E-197E-C999-2F64-311D85D8CDE8}"/>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Relief Fund Board</a:t>
            </a:r>
          </a:p>
        </p:txBody>
      </p:sp>
      <p:sp>
        <p:nvSpPr>
          <p:cNvPr id="3" name="Content Placeholder 2">
            <a:extLst>
              <a:ext uri="{FF2B5EF4-FFF2-40B4-BE49-F238E27FC236}">
                <a16:creationId xmlns:a16="http://schemas.microsoft.com/office/drawing/2014/main" id="{A093D5E6-2E45-375C-BFA0-B640839EB015}"/>
              </a:ext>
            </a:extLst>
          </p:cNvPr>
          <p:cNvSpPr>
            <a:spLocks noGrp="1"/>
          </p:cNvSpPr>
          <p:nvPr>
            <p:ph idx="1"/>
          </p:nvPr>
        </p:nvSpPr>
        <p:spPr/>
        <p:txBody>
          <a:bodyPr/>
          <a:lstStyle/>
          <a:p>
            <a:pPr>
              <a:buFont typeface="Wingdings" panose="05000000000000000000" pitchFamily="2" charset="2"/>
              <a:buChar char="Ø"/>
            </a:pPr>
            <a:r>
              <a:rPr lang="en-US" sz="2800" dirty="0"/>
              <a:t>The Local Relief Fund Board Consists of Five (5) Members – </a:t>
            </a:r>
          </a:p>
          <a:p>
            <a:endParaRPr lang="en-US" dirty="0"/>
          </a:p>
          <a:p>
            <a:pPr lvl="1">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(2) Two elected or appointed by the Mayor, Board of Alderman, or City Council if it is a municipal department, or two appointed by the County Commissioners if it is a County Fire Department, to serve at the pleasure of the Board. </a:t>
            </a:r>
            <a:r>
              <a:rPr lang="en-US" sz="2200" b="1" u="sng" dirty="0">
                <a:latin typeface="Calibri" panose="020F0502020204030204" pitchFamily="34" charset="0"/>
                <a:ea typeface="Calibri" panose="020F0502020204030204" pitchFamily="34" charset="0"/>
                <a:cs typeface="Calibri" panose="020F0502020204030204" pitchFamily="34" charset="0"/>
              </a:rPr>
              <a:t>These two positions must reside in the fire district. </a:t>
            </a:r>
          </a:p>
          <a:p>
            <a:endParaRPr lang="en-US" dirty="0"/>
          </a:p>
          <a:p>
            <a:endParaRPr lang="en-US" dirty="0"/>
          </a:p>
        </p:txBody>
      </p:sp>
      <p:sp>
        <p:nvSpPr>
          <p:cNvPr id="4" name="Slide Number Placeholder 3">
            <a:extLst>
              <a:ext uri="{FF2B5EF4-FFF2-40B4-BE49-F238E27FC236}">
                <a16:creationId xmlns:a16="http://schemas.microsoft.com/office/drawing/2014/main" id="{4DDCAB5F-D4A1-6BC1-B967-B99279B849BF}"/>
              </a:ext>
            </a:extLst>
          </p:cNvPr>
          <p:cNvSpPr>
            <a:spLocks noGrp="1"/>
          </p:cNvSpPr>
          <p:nvPr>
            <p:ph type="sldNum" sz="quarter" idx="10"/>
          </p:nvPr>
        </p:nvSpPr>
        <p:spPr/>
        <p:txBody>
          <a:bodyPr/>
          <a:lstStyle/>
          <a:p>
            <a:fld id="{DAEBE78A-56B9-48B4-AB1A-9EB87ABE874B}" type="slidenum">
              <a:rPr lang="en-US" smtClean="0"/>
              <a:pPr/>
              <a:t>103</a:t>
            </a:fld>
            <a:endParaRPr lang="en-US" dirty="0"/>
          </a:p>
        </p:txBody>
      </p:sp>
    </p:spTree>
    <p:extLst>
      <p:ext uri="{BB962C8B-B14F-4D97-AF65-F5344CB8AC3E}">
        <p14:creationId xmlns:p14="http://schemas.microsoft.com/office/powerpoint/2010/main" val="12415998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30C2-2123-344F-CBF8-CD94A3F12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A0FF5-333E-463B-E591-7993EE5E410E}"/>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Relief Fund Board</a:t>
            </a:r>
          </a:p>
        </p:txBody>
      </p:sp>
      <p:sp>
        <p:nvSpPr>
          <p:cNvPr id="3" name="Content Placeholder 2">
            <a:extLst>
              <a:ext uri="{FF2B5EF4-FFF2-40B4-BE49-F238E27FC236}">
                <a16:creationId xmlns:a16="http://schemas.microsoft.com/office/drawing/2014/main" id="{21610C64-C0D4-5E2D-54EB-D78FAE91A125}"/>
              </a:ext>
            </a:extLst>
          </p:cNvPr>
          <p:cNvSpPr>
            <a:spLocks noGrp="1"/>
          </p:cNvSpPr>
          <p:nvPr>
            <p:ph idx="1"/>
          </p:nvPr>
        </p:nvSpPr>
        <p:spPr/>
        <p:txBody>
          <a:bodyPr/>
          <a:lstStyle/>
          <a:p>
            <a:pPr>
              <a:buFont typeface="Wingdings" panose="05000000000000000000" pitchFamily="2" charset="2"/>
              <a:buChar char="Ø"/>
            </a:pPr>
            <a:r>
              <a:rPr lang="en-US" sz="2800" dirty="0"/>
              <a:t>The Local Relief Fund Board Consists of Five (5) Members – </a:t>
            </a:r>
          </a:p>
          <a:p>
            <a:endParaRPr lang="en-US" dirty="0"/>
          </a:p>
          <a:p>
            <a:pPr lvl="1">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(1) One appointed by the Office of State Fire Marshal.  </a:t>
            </a:r>
            <a:r>
              <a:rPr lang="en-US" sz="2400" b="1" u="sng" dirty="0">
                <a:latin typeface="Calibri" panose="020F0502020204030204" pitchFamily="34" charset="0"/>
                <a:ea typeface="Calibri" panose="020F0502020204030204" pitchFamily="34" charset="0"/>
                <a:cs typeface="Calibri" panose="020F0502020204030204" pitchFamily="34" charset="0"/>
              </a:rPr>
              <a:t>The member appointed in this position shall be either a resident of the fire district or an active or retired member of the fire department. </a:t>
            </a:r>
          </a:p>
          <a:p>
            <a:pPr lvl="1">
              <a:buFont typeface="Wingdings" panose="05000000000000000000" pitchFamily="2" charset="2"/>
              <a:buChar char="Ø"/>
            </a:pPr>
            <a:endParaRPr lang="en-US" sz="2400" b="1" u="sng"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800" i="1" dirty="0"/>
              <a:t> If the local fire chief is not one of the members appointed,                                                  they shall serve as an ex-officio non-voting member of the local Board.</a:t>
            </a:r>
            <a:r>
              <a:rPr lang="en-US" sz="2800" i="1" dirty="0">
                <a:solidFill>
                  <a:srgbClr val="FF0000"/>
                </a:solidFill>
              </a:rPr>
              <a:t>  </a:t>
            </a:r>
            <a:endParaRPr lang="en-US" sz="4400" i="1" dirty="0">
              <a:solidFill>
                <a:srgbClr val="FF0000"/>
              </a:solidFill>
            </a:endParaRPr>
          </a:p>
          <a:p>
            <a:pPr>
              <a:buFont typeface="Wingdings" panose="05000000000000000000" pitchFamily="2" charset="2"/>
              <a:buChar char="Ø"/>
            </a:pPr>
            <a:endParaRPr lang="en-US" sz="2600" b="1" u="sng"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D4C4FD3-A065-202F-2C2C-42CCAD98728A}"/>
              </a:ext>
            </a:extLst>
          </p:cNvPr>
          <p:cNvSpPr>
            <a:spLocks noGrp="1"/>
          </p:cNvSpPr>
          <p:nvPr>
            <p:ph type="sldNum" sz="quarter" idx="10"/>
          </p:nvPr>
        </p:nvSpPr>
        <p:spPr/>
        <p:txBody>
          <a:bodyPr/>
          <a:lstStyle/>
          <a:p>
            <a:fld id="{DAEBE78A-56B9-48B4-AB1A-9EB87ABE874B}" type="slidenum">
              <a:rPr lang="en-US" smtClean="0"/>
              <a:pPr/>
              <a:t>104</a:t>
            </a:fld>
            <a:endParaRPr lang="en-US" dirty="0"/>
          </a:p>
        </p:txBody>
      </p:sp>
    </p:spTree>
    <p:extLst>
      <p:ext uri="{BB962C8B-B14F-4D97-AF65-F5344CB8AC3E}">
        <p14:creationId xmlns:p14="http://schemas.microsoft.com/office/powerpoint/2010/main" val="17595516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C07BA-A2C1-0F57-20B0-6640A552F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0C35D-8EFF-C8C6-9143-B22EC45ECBE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Relief Fund Board</a:t>
            </a:r>
          </a:p>
        </p:txBody>
      </p:sp>
      <p:sp>
        <p:nvSpPr>
          <p:cNvPr id="3" name="Content Placeholder 2">
            <a:extLst>
              <a:ext uri="{FF2B5EF4-FFF2-40B4-BE49-F238E27FC236}">
                <a16:creationId xmlns:a16="http://schemas.microsoft.com/office/drawing/2014/main" id="{FFB36A52-F9D7-E5F7-0EFA-2501BCFD4EBE}"/>
              </a:ext>
            </a:extLst>
          </p:cNvPr>
          <p:cNvSpPr>
            <a:spLocks noGrp="1"/>
          </p:cNvSpPr>
          <p:nvPr>
            <p:ph idx="1"/>
          </p:nvPr>
        </p:nvSpPr>
        <p:spPr/>
        <p:txBody>
          <a:bodyPr/>
          <a:lstStyle/>
          <a:p>
            <a:pPr>
              <a:buFont typeface="Wingdings" panose="05000000000000000000" pitchFamily="2" charset="2"/>
              <a:buChar char="Ø"/>
            </a:pPr>
            <a:r>
              <a:rPr lang="en-US" sz="2400" dirty="0"/>
              <a:t>The Local Relief Fund Board (LRFB), consisting of these five (5) members, shall meet at least annually, and at the first meeting each year elect a Chairperson, Treasurer, and Secretary. </a:t>
            </a:r>
          </a:p>
          <a:p>
            <a:pPr lvl="1">
              <a:buFont typeface="Wingdings" panose="05000000000000000000" pitchFamily="2" charset="2"/>
              <a:buChar char="ü"/>
            </a:pPr>
            <a:r>
              <a:rPr lang="en-US" sz="2200" dirty="0"/>
              <a:t>The Commissioner’s  appointee (position 5) does not have to be the Treasurer.</a:t>
            </a:r>
          </a:p>
          <a:p>
            <a:pPr>
              <a:buFont typeface="Wingdings" panose="05000000000000000000" pitchFamily="2" charset="2"/>
              <a:buChar char="Ø"/>
            </a:pPr>
            <a:r>
              <a:rPr lang="en-US" sz="2400" dirty="0"/>
              <a:t>The Treasurer of the Relief Fund MUST be on the roster. </a:t>
            </a:r>
          </a:p>
          <a:p>
            <a:pPr lvl="1">
              <a:buFont typeface="Wingdings" panose="05000000000000000000" pitchFamily="2" charset="2"/>
              <a:buChar char="ü"/>
            </a:pPr>
            <a:r>
              <a:rPr lang="en-US" sz="2200" dirty="0"/>
              <a:t>Please notify NCSFA of any Treasurer change at any time during the year.</a:t>
            </a:r>
          </a:p>
          <a:p>
            <a:pPr lvl="1">
              <a:buFont typeface="Wingdings" panose="05000000000000000000" pitchFamily="2" charset="2"/>
              <a:buChar char="ü"/>
            </a:pPr>
            <a:r>
              <a:rPr lang="en-US" sz="2200" dirty="0"/>
              <a:t>If there is a RF Treasurer change, contact NCSFA.</a:t>
            </a:r>
          </a:p>
          <a:p>
            <a:pPr>
              <a:buFont typeface="Wingdings" panose="05000000000000000000" pitchFamily="2" charset="2"/>
              <a:buChar char="Ø"/>
            </a:pPr>
            <a:endParaRPr lang="en-US" sz="2400" dirty="0"/>
          </a:p>
          <a:p>
            <a:endParaRPr lang="en-US" dirty="0"/>
          </a:p>
        </p:txBody>
      </p:sp>
      <p:sp>
        <p:nvSpPr>
          <p:cNvPr id="4" name="Slide Number Placeholder 3">
            <a:extLst>
              <a:ext uri="{FF2B5EF4-FFF2-40B4-BE49-F238E27FC236}">
                <a16:creationId xmlns:a16="http://schemas.microsoft.com/office/drawing/2014/main" id="{7DFE6637-1CD2-B5A1-8B48-C59942B19371}"/>
              </a:ext>
            </a:extLst>
          </p:cNvPr>
          <p:cNvSpPr>
            <a:spLocks noGrp="1"/>
          </p:cNvSpPr>
          <p:nvPr>
            <p:ph type="sldNum" sz="quarter" idx="10"/>
          </p:nvPr>
        </p:nvSpPr>
        <p:spPr/>
        <p:txBody>
          <a:bodyPr/>
          <a:lstStyle/>
          <a:p>
            <a:fld id="{DAEBE78A-56B9-48B4-AB1A-9EB87ABE874B}" type="slidenum">
              <a:rPr lang="en-US" smtClean="0"/>
              <a:pPr/>
              <a:t>105</a:t>
            </a:fld>
            <a:endParaRPr lang="en-US" dirty="0"/>
          </a:p>
        </p:txBody>
      </p:sp>
    </p:spTree>
    <p:extLst>
      <p:ext uri="{BB962C8B-B14F-4D97-AF65-F5344CB8AC3E}">
        <p14:creationId xmlns:p14="http://schemas.microsoft.com/office/powerpoint/2010/main" val="33256433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EEC3-ED4C-FC6E-5C62-F68F4BD1C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18062-0D07-C31F-1DF4-72A89B9053B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Relief Fund Board</a:t>
            </a:r>
          </a:p>
        </p:txBody>
      </p:sp>
      <p:sp>
        <p:nvSpPr>
          <p:cNvPr id="3" name="Content Placeholder 2">
            <a:extLst>
              <a:ext uri="{FF2B5EF4-FFF2-40B4-BE49-F238E27FC236}">
                <a16:creationId xmlns:a16="http://schemas.microsoft.com/office/drawing/2014/main" id="{5D5C3C39-7F0A-C344-20CD-A6B6F58D8B78}"/>
              </a:ext>
            </a:extLst>
          </p:cNvPr>
          <p:cNvSpPr>
            <a:spLocks noGrp="1"/>
          </p:cNvSpPr>
          <p:nvPr>
            <p:ph idx="1"/>
          </p:nvPr>
        </p:nvSpPr>
        <p:spPr/>
        <p:txBody>
          <a:bodyPr/>
          <a:lstStyle/>
          <a:p>
            <a:pPr>
              <a:buFont typeface="Wingdings" panose="05000000000000000000" pitchFamily="2" charset="2"/>
              <a:buChar char="Ø"/>
            </a:pPr>
            <a:r>
              <a:rPr lang="en-US" sz="2400" dirty="0"/>
              <a:t>The Secretary and Treasurer may be the same person, but the Treasurer and Chairman cannot be the same since both have to sign for any disbursement, which requires two signatures. </a:t>
            </a:r>
          </a:p>
          <a:p>
            <a:pPr lvl="1">
              <a:buFont typeface="Wingdings" panose="05000000000000000000" pitchFamily="2" charset="2"/>
              <a:buChar char="ü"/>
            </a:pPr>
            <a:r>
              <a:rPr lang="en-US" sz="2200" dirty="0"/>
              <a:t>The two signatures are required by our Bond Insurance.</a:t>
            </a:r>
          </a:p>
          <a:p>
            <a:pPr>
              <a:buFont typeface="Wingdings" panose="05000000000000000000" pitchFamily="2" charset="2"/>
              <a:buChar char="Ø"/>
            </a:pPr>
            <a:endParaRPr lang="en-US" sz="2400" b="1" u="sng"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0280287E-C65D-8F6F-FCC2-B6042C536BD6}"/>
              </a:ext>
            </a:extLst>
          </p:cNvPr>
          <p:cNvSpPr>
            <a:spLocks noGrp="1"/>
          </p:cNvSpPr>
          <p:nvPr>
            <p:ph type="sldNum" sz="quarter" idx="10"/>
          </p:nvPr>
        </p:nvSpPr>
        <p:spPr/>
        <p:txBody>
          <a:bodyPr/>
          <a:lstStyle/>
          <a:p>
            <a:fld id="{DAEBE78A-56B9-48B4-AB1A-9EB87ABE874B}" type="slidenum">
              <a:rPr lang="en-US" smtClean="0"/>
              <a:pPr/>
              <a:t>106</a:t>
            </a:fld>
            <a:endParaRPr lang="en-US" dirty="0"/>
          </a:p>
        </p:txBody>
      </p:sp>
    </p:spTree>
    <p:extLst>
      <p:ext uri="{BB962C8B-B14F-4D97-AF65-F5344CB8AC3E}">
        <p14:creationId xmlns:p14="http://schemas.microsoft.com/office/powerpoint/2010/main" val="876439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38A9-E0C1-46E6-D496-E0C6EF234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E9136-F673-B113-DD7D-5786AB483BC8}"/>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Relief Fund Board</a:t>
            </a:r>
          </a:p>
        </p:txBody>
      </p:sp>
      <p:sp>
        <p:nvSpPr>
          <p:cNvPr id="3" name="Content Placeholder 2">
            <a:extLst>
              <a:ext uri="{FF2B5EF4-FFF2-40B4-BE49-F238E27FC236}">
                <a16:creationId xmlns:a16="http://schemas.microsoft.com/office/drawing/2014/main" id="{AD606189-B556-91DD-65BF-0C75D0357EB3}"/>
              </a:ext>
            </a:extLst>
          </p:cNvPr>
          <p:cNvSpPr>
            <a:spLocks noGrp="1"/>
          </p:cNvSpPr>
          <p:nvPr>
            <p:ph idx="1"/>
          </p:nvPr>
        </p:nvSpPr>
        <p:spPr/>
        <p:txBody>
          <a:bodyPr/>
          <a:lstStyle/>
          <a:p>
            <a:pPr>
              <a:buFont typeface="Wingdings" panose="05000000000000000000" pitchFamily="2" charset="2"/>
              <a:buChar char="Ø"/>
            </a:pPr>
            <a:r>
              <a:rPr lang="en-US" sz="2400" dirty="0"/>
              <a:t>The funds received from the State Fire Marshal shall be maintained by the Treasurer in a separate and distinct fund, the balance and use of which shall be reported annually to the NC State Firefighters' Association. </a:t>
            </a:r>
          </a:p>
          <a:p>
            <a:pPr lvl="1">
              <a:buFont typeface="Wingdings" panose="05000000000000000000" pitchFamily="2" charset="2"/>
              <a:buChar char="ü"/>
            </a:pPr>
            <a:r>
              <a:rPr lang="en-US" sz="2200" dirty="0"/>
              <a:t>Each year a good and sufficient surety bond must be purchased equal to the amount held. </a:t>
            </a:r>
          </a:p>
          <a:p>
            <a:pPr lvl="1">
              <a:buFont typeface="Wingdings" panose="05000000000000000000" pitchFamily="2" charset="2"/>
              <a:buChar char="ü"/>
            </a:pPr>
            <a:r>
              <a:rPr lang="en-US" sz="2200" dirty="0"/>
              <a:t>The Office of State Fire Marshal purchases one bond for all FRF accounts each year which covers up to $1 million. </a:t>
            </a:r>
          </a:p>
          <a:p>
            <a:pPr lvl="1">
              <a:buFont typeface="Wingdings" panose="05000000000000000000" pitchFamily="2" charset="2"/>
              <a:buChar char="ü"/>
            </a:pPr>
            <a:r>
              <a:rPr lang="en-US" sz="2200" dirty="0"/>
              <a:t>A LRFB Treasurer may assume a statewide bond covers their account unless it exceeds $1 million.</a:t>
            </a:r>
          </a:p>
          <a:p>
            <a:pPr>
              <a:buFont typeface="Wingdings" panose="05000000000000000000" pitchFamily="2" charset="2"/>
              <a:buChar char="Ø"/>
            </a:pPr>
            <a:r>
              <a:rPr lang="en-US" sz="2400" dirty="0"/>
              <a:t>All funds received and any investments earned on these funds, regardless of where they are held, must be reported!</a:t>
            </a:r>
          </a:p>
          <a:p>
            <a:pPr>
              <a:buFont typeface="Wingdings" panose="05000000000000000000" pitchFamily="2" charset="2"/>
              <a:buChar char="Ø"/>
            </a:pPr>
            <a:endParaRPr lang="en-US" sz="2400" b="1" u="sng"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351125A-F6F0-2EEC-F84A-568ACE5E70F3}"/>
              </a:ext>
            </a:extLst>
          </p:cNvPr>
          <p:cNvSpPr>
            <a:spLocks noGrp="1"/>
          </p:cNvSpPr>
          <p:nvPr>
            <p:ph type="sldNum" sz="quarter" idx="10"/>
          </p:nvPr>
        </p:nvSpPr>
        <p:spPr/>
        <p:txBody>
          <a:bodyPr/>
          <a:lstStyle/>
          <a:p>
            <a:fld id="{DAEBE78A-56B9-48B4-AB1A-9EB87ABE874B}" type="slidenum">
              <a:rPr lang="en-US" smtClean="0"/>
              <a:pPr/>
              <a:t>107</a:t>
            </a:fld>
            <a:endParaRPr lang="en-US" dirty="0"/>
          </a:p>
        </p:txBody>
      </p:sp>
    </p:spTree>
    <p:extLst>
      <p:ext uri="{BB962C8B-B14F-4D97-AF65-F5344CB8AC3E}">
        <p14:creationId xmlns:p14="http://schemas.microsoft.com/office/powerpoint/2010/main" val="11593095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66D2-2BBE-DFC7-CCA2-B9AC265E2E2D}"/>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84DB055E-697D-F50B-1593-C9E4A53228CD}"/>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Managing Relief Fund Monies – The LRFB shall manage the local funds as prudent trustees of the fund as listed in Chapter 36E of the NC General Statutes. </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Board members should review these requirements completely, </a:t>
            </a:r>
            <a:r>
              <a:rPr lang="en-US" sz="2400" b="1" u="sng" dirty="0">
                <a:latin typeface="Calibri" panose="020F0502020204030204" pitchFamily="34" charset="0"/>
                <a:ea typeface="Calibri" panose="020F0502020204030204" pitchFamily="34" charset="0"/>
                <a:cs typeface="Calibri" panose="020F0502020204030204" pitchFamily="34" charset="0"/>
              </a:rPr>
              <a:t>but basically it requires:</a:t>
            </a:r>
          </a:p>
          <a:p>
            <a:pPr lvl="1">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In managing and investing the fund, the LRFB shall consider the purpose of the fund and the uses allowed by law.</a:t>
            </a:r>
          </a:p>
          <a:p>
            <a:pPr lvl="1">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Each person responsible for managing and investing the fund shall manage and invest the fund in good faith and with the care an ordinarily prudent person in a like position would exercise under similar circumstances.</a:t>
            </a:r>
          </a:p>
          <a:p>
            <a:endParaRPr lang="en-US" dirty="0"/>
          </a:p>
        </p:txBody>
      </p:sp>
      <p:sp>
        <p:nvSpPr>
          <p:cNvPr id="4" name="Slide Number Placeholder 3">
            <a:extLst>
              <a:ext uri="{FF2B5EF4-FFF2-40B4-BE49-F238E27FC236}">
                <a16:creationId xmlns:a16="http://schemas.microsoft.com/office/drawing/2014/main" id="{6B792227-FFDB-EB2D-7448-BE5FD8D3595B}"/>
              </a:ext>
            </a:extLst>
          </p:cNvPr>
          <p:cNvSpPr>
            <a:spLocks noGrp="1"/>
          </p:cNvSpPr>
          <p:nvPr>
            <p:ph type="sldNum" sz="quarter" idx="10"/>
          </p:nvPr>
        </p:nvSpPr>
        <p:spPr/>
        <p:txBody>
          <a:bodyPr/>
          <a:lstStyle/>
          <a:p>
            <a:fld id="{DAEBE78A-56B9-48B4-AB1A-9EB87ABE874B}" type="slidenum">
              <a:rPr lang="en-US" smtClean="0"/>
              <a:pPr/>
              <a:t>108</a:t>
            </a:fld>
            <a:endParaRPr lang="en-US" dirty="0"/>
          </a:p>
        </p:txBody>
      </p:sp>
    </p:spTree>
    <p:extLst>
      <p:ext uri="{BB962C8B-B14F-4D97-AF65-F5344CB8AC3E}">
        <p14:creationId xmlns:p14="http://schemas.microsoft.com/office/powerpoint/2010/main" val="23305150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5AB8-6713-A253-2C05-6B1277EC7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0FAA3-BC30-4ACB-00BD-7C6E568B9598}"/>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884C9800-D6C1-7116-D68C-13433E08D9BB}"/>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Immunity to Board Members </a:t>
            </a:r>
            <a:r>
              <a:rPr lang="en-US" sz="2400" dirty="0">
                <a:latin typeface="Calibri" panose="020F0502020204030204" pitchFamily="34" charset="0"/>
                <a:ea typeface="Calibri" panose="020F0502020204030204" pitchFamily="34" charset="0"/>
                <a:cs typeface="Calibri" panose="020F0502020204030204" pitchFamily="34" charset="0"/>
              </a:rPr>
              <a:t>–</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GS 58-84-60 also provides immunity to members serving on the LRFB individually from civil liability for monetary damages as long as, they are acting within the scope of their responsibility in good faith, have not acted with gross negligence or wanton misconduct, and not derived any improper personal financial benefit.</a:t>
            </a:r>
          </a:p>
          <a:p>
            <a:endParaRPr lang="en-US" dirty="0"/>
          </a:p>
        </p:txBody>
      </p:sp>
      <p:sp>
        <p:nvSpPr>
          <p:cNvPr id="4" name="Slide Number Placeholder 3">
            <a:extLst>
              <a:ext uri="{FF2B5EF4-FFF2-40B4-BE49-F238E27FC236}">
                <a16:creationId xmlns:a16="http://schemas.microsoft.com/office/drawing/2014/main" id="{3DFF4615-3D0A-55A4-5359-3BFE1F88767A}"/>
              </a:ext>
            </a:extLst>
          </p:cNvPr>
          <p:cNvSpPr>
            <a:spLocks noGrp="1"/>
          </p:cNvSpPr>
          <p:nvPr>
            <p:ph type="sldNum" sz="quarter" idx="10"/>
          </p:nvPr>
        </p:nvSpPr>
        <p:spPr/>
        <p:txBody>
          <a:bodyPr/>
          <a:lstStyle/>
          <a:p>
            <a:fld id="{DAEBE78A-56B9-48B4-AB1A-9EB87ABE874B}" type="slidenum">
              <a:rPr lang="en-US" smtClean="0"/>
              <a:pPr/>
              <a:t>109</a:t>
            </a:fld>
            <a:endParaRPr lang="en-US" dirty="0"/>
          </a:p>
        </p:txBody>
      </p:sp>
    </p:spTree>
    <p:extLst>
      <p:ext uri="{BB962C8B-B14F-4D97-AF65-F5344CB8AC3E}">
        <p14:creationId xmlns:p14="http://schemas.microsoft.com/office/powerpoint/2010/main" val="181908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128C-D19E-D7FC-410D-B886A8E3BA8C}"/>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Submit the Annual Fire Department Roster and Relief Fund Board of Trustees Report to the NCSFA</a:t>
            </a:r>
          </a:p>
        </p:txBody>
      </p:sp>
      <p:sp>
        <p:nvSpPr>
          <p:cNvPr id="3" name="Content Placeholder 2">
            <a:extLst>
              <a:ext uri="{FF2B5EF4-FFF2-40B4-BE49-F238E27FC236}">
                <a16:creationId xmlns:a16="http://schemas.microsoft.com/office/drawing/2014/main" id="{E888E720-821A-A682-BA2D-38D2C8C10BDE}"/>
              </a:ext>
            </a:extLst>
          </p:cNvPr>
          <p:cNvSpPr>
            <a:spLocks noGrp="1"/>
          </p:cNvSpPr>
          <p:nvPr>
            <p:ph idx="1"/>
          </p:nvPr>
        </p:nvSpPr>
        <p:spPr>
          <a:xfrm>
            <a:off x="618226" y="1879040"/>
            <a:ext cx="10955547" cy="4978960"/>
          </a:xfrm>
        </p:spPr>
        <p:txBody>
          <a:bodyPr/>
          <a:lstStyle/>
          <a:p>
            <a:pPr marL="617220" marR="0" indent="-342900">
              <a:lnSpc>
                <a:spcPct val="107000"/>
              </a:lnSpc>
              <a:spcBef>
                <a:spcPts val="0"/>
              </a:spcBef>
              <a:spcAft>
                <a:spcPts val="800"/>
              </a:spcAft>
              <a:buFont typeface="Wingdings" panose="05000000000000000000" pitchFamily="2" charset="2"/>
              <a:buChar char="Ø"/>
            </a:pPr>
            <a:r>
              <a:rPr lang="en-US" sz="2400" kern="100" dirty="0">
                <a:effectLst/>
                <a:latin typeface="Calibri" panose="020F0502020204030204" pitchFamily="34" charset="0"/>
                <a:ea typeface="Aptos" panose="020B0004020202020204" pitchFamily="34" charset="0"/>
                <a:cs typeface="Calibri" panose="020F0502020204030204" pitchFamily="34" charset="0"/>
              </a:rPr>
              <a:t>After the roster is submitted by the fire chief, the NCSFA forwards it to the State Treasurers Office. </a:t>
            </a:r>
          </a:p>
          <a:p>
            <a:pPr marL="617220" marR="0" indent="-342900">
              <a:lnSpc>
                <a:spcPct val="107000"/>
              </a:lnSpc>
              <a:spcBef>
                <a:spcPts val="0"/>
              </a:spcBef>
              <a:spcAft>
                <a:spcPts val="800"/>
              </a:spcAft>
              <a:buFont typeface="Wingdings" panose="05000000000000000000" pitchFamily="2" charset="2"/>
              <a:buChar char="Ø"/>
            </a:pPr>
            <a:r>
              <a:rPr lang="en-US" sz="2400" kern="100" dirty="0">
                <a:effectLst/>
                <a:latin typeface="Calibri" panose="020F0502020204030204" pitchFamily="34" charset="0"/>
                <a:ea typeface="Aptos" panose="020B0004020202020204" pitchFamily="34" charset="0"/>
                <a:cs typeface="Calibri" panose="020F0502020204030204" pitchFamily="34" charset="0"/>
              </a:rPr>
              <a:t>This credits your certified members for one year of service with the Fire and Rescue Pension program and membership in our association. </a:t>
            </a:r>
          </a:p>
          <a:p>
            <a:pPr marL="617220" marR="0" indent="-342900">
              <a:lnSpc>
                <a:spcPct val="107000"/>
              </a:lnSpc>
              <a:spcBef>
                <a:spcPts val="0"/>
              </a:spcBef>
              <a:spcAft>
                <a:spcPts val="800"/>
              </a:spcAft>
              <a:buFont typeface="Wingdings" panose="05000000000000000000" pitchFamily="2" charset="2"/>
              <a:buChar char="Ø"/>
            </a:pPr>
            <a:r>
              <a:rPr lang="en-US" sz="2400" kern="100" dirty="0">
                <a:effectLst/>
                <a:latin typeface="Calibri" panose="020F0502020204030204" pitchFamily="34" charset="0"/>
                <a:ea typeface="Aptos" panose="020B0004020202020204" pitchFamily="34" charset="0"/>
                <a:cs typeface="Calibri" panose="020F0502020204030204" pitchFamily="34" charset="0"/>
              </a:rPr>
              <a:t>At the same time, you have the option to select membership with the National Volunteer Fire Council. </a:t>
            </a:r>
          </a:p>
          <a:p>
            <a:endParaRPr lang="en-US" dirty="0"/>
          </a:p>
        </p:txBody>
      </p:sp>
      <p:sp>
        <p:nvSpPr>
          <p:cNvPr id="4" name="Slide Number Placeholder 3">
            <a:extLst>
              <a:ext uri="{FF2B5EF4-FFF2-40B4-BE49-F238E27FC236}">
                <a16:creationId xmlns:a16="http://schemas.microsoft.com/office/drawing/2014/main" id="{2D98C944-C259-F119-0AA9-74E5F8BBE9C3}"/>
              </a:ext>
            </a:extLst>
          </p:cNvPr>
          <p:cNvSpPr>
            <a:spLocks noGrp="1"/>
          </p:cNvSpPr>
          <p:nvPr>
            <p:ph type="sldNum" sz="quarter" idx="10"/>
          </p:nvPr>
        </p:nvSpPr>
        <p:spPr/>
        <p:txBody>
          <a:bodyPr/>
          <a:lstStyle/>
          <a:p>
            <a:fld id="{DAEBE78A-56B9-48B4-AB1A-9EB87ABE874B}" type="slidenum">
              <a:rPr lang="en-US" smtClean="0"/>
              <a:pPr/>
              <a:t>11</a:t>
            </a:fld>
            <a:endParaRPr lang="en-US" dirty="0"/>
          </a:p>
        </p:txBody>
      </p:sp>
    </p:spTree>
    <p:extLst>
      <p:ext uri="{BB962C8B-B14F-4D97-AF65-F5344CB8AC3E}">
        <p14:creationId xmlns:p14="http://schemas.microsoft.com/office/powerpoint/2010/main" val="32262448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2EEA0-74B3-FFE8-1CC6-95D2DD2F0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3F2D7-1BD0-AECB-8E1C-F5F431AEE9DA}"/>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F6E78ADA-ADB1-1C7A-CF9E-2D4411A90FFE}"/>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Fund Management – Finance Reporting</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The LRFB must keep a correct and accurate account of all monies received and dispersed by them, including annual distributions, interest, and holdings, and report same to the NCSFA annually. (GS 58-84-40). This accounting shall include all </a:t>
            </a:r>
            <a:r>
              <a:rPr lang="en-US" sz="2400" dirty="0">
                <a:latin typeface="Calibri" panose="020F0502020204030204" pitchFamily="34" charset="0"/>
                <a:cs typeface="Calibri" panose="020F0502020204030204" pitchFamily="34" charset="0"/>
              </a:rPr>
              <a:t>monies received and disbursed, all interest earned, and include all monies allocated to the fund for any use. The report must also include a listing of disbursements, and the amount disbursed in each allowable expenditure, and the number of firefighters impacted by each disbursement. </a:t>
            </a:r>
          </a:p>
          <a:p>
            <a:pPr lvl="1">
              <a:buFont typeface="Wingdings" panose="05000000000000000000" pitchFamily="2" charset="2"/>
              <a:buChar char="ü"/>
            </a:pPr>
            <a:r>
              <a:rPr lang="en-US" sz="2400" dirty="0">
                <a:latin typeface="Calibri" panose="020F0502020204030204" pitchFamily="34" charset="0"/>
                <a:cs typeface="Calibri" panose="020F0502020204030204" pitchFamily="34" charset="0"/>
              </a:rPr>
              <a:t>This must be reported online to the State Firefighters’ Association by the Treasurer, in a format prescribed by them, by October 31st of each year. </a:t>
            </a:r>
          </a:p>
          <a:p>
            <a:pPr lvl="2">
              <a:buFont typeface="Arial" panose="020B0604020202020204" pitchFamily="34" charset="0"/>
              <a:buChar char="•"/>
            </a:pPr>
            <a:r>
              <a:rPr lang="en-US" sz="2200" b="1" u="sng" dirty="0">
                <a:latin typeface="Calibri" panose="020F0502020204030204" pitchFamily="34" charset="0"/>
                <a:cs typeface="Calibri" panose="020F0502020204030204" pitchFamily="34" charset="0"/>
              </a:rPr>
              <a:t>Failure to do so will forfeit the payment the LFRF will receive the following year</a:t>
            </a:r>
            <a:r>
              <a:rPr lang="en-US" sz="2200" dirty="0">
                <a:latin typeface="Calibri" panose="020F0502020204030204" pitchFamily="34" charset="0"/>
                <a:cs typeface="Calibri" panose="020F0502020204030204" pitchFamily="34" charset="0"/>
              </a:rPr>
              <a:t>.</a:t>
            </a:r>
          </a:p>
          <a:p>
            <a:pPr lvl="1">
              <a:buFont typeface="Wingdings" panose="05000000000000000000" pitchFamily="2" charset="2"/>
              <a:buChar char="ü"/>
            </a:pP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92D25E19-EA47-E302-DF99-CDCACC726A71}"/>
              </a:ext>
            </a:extLst>
          </p:cNvPr>
          <p:cNvSpPr>
            <a:spLocks noGrp="1"/>
          </p:cNvSpPr>
          <p:nvPr>
            <p:ph type="sldNum" sz="quarter" idx="10"/>
          </p:nvPr>
        </p:nvSpPr>
        <p:spPr/>
        <p:txBody>
          <a:bodyPr/>
          <a:lstStyle/>
          <a:p>
            <a:fld id="{DAEBE78A-56B9-48B4-AB1A-9EB87ABE874B}" type="slidenum">
              <a:rPr lang="en-US" smtClean="0"/>
              <a:pPr/>
              <a:t>110</a:t>
            </a:fld>
            <a:endParaRPr lang="en-US" dirty="0"/>
          </a:p>
        </p:txBody>
      </p:sp>
    </p:spTree>
    <p:extLst>
      <p:ext uri="{BB962C8B-B14F-4D97-AF65-F5344CB8AC3E}">
        <p14:creationId xmlns:p14="http://schemas.microsoft.com/office/powerpoint/2010/main" val="33577376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E94B64-7DA9-9B4C-16E5-4326EAB2CCA0}"/>
              </a:ext>
            </a:extLst>
          </p:cNvPr>
          <p:cNvPicPr>
            <a:picLocks noChangeAspect="1"/>
          </p:cNvPicPr>
          <p:nvPr/>
        </p:nvPicPr>
        <p:blipFill>
          <a:blip r:embed="rId2"/>
          <a:stretch>
            <a:fillRect/>
          </a:stretch>
        </p:blipFill>
        <p:spPr>
          <a:xfrm>
            <a:off x="5973287" y="557535"/>
            <a:ext cx="4669941" cy="5742930"/>
          </a:xfrm>
          <a:prstGeom prst="rect">
            <a:avLst/>
          </a:prstGeom>
        </p:spPr>
      </p:pic>
      <p:sp>
        <p:nvSpPr>
          <p:cNvPr id="2" name="Title 1">
            <a:extLst>
              <a:ext uri="{FF2B5EF4-FFF2-40B4-BE49-F238E27FC236}">
                <a16:creationId xmlns:a16="http://schemas.microsoft.com/office/drawing/2014/main" id="{5248E2CF-BD8E-4F38-BFDB-D041CA65FCA3}"/>
              </a:ext>
            </a:extLst>
          </p:cNvPr>
          <p:cNvSpPr>
            <a:spLocks noGrp="1"/>
          </p:cNvSpPr>
          <p:nvPr>
            <p:ph type="title"/>
          </p:nvPr>
        </p:nvSpPr>
        <p:spPr>
          <a:xfrm>
            <a:off x="839787" y="204182"/>
            <a:ext cx="3932237" cy="156966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Relief Fund Financial Reporting – By the Treasurer</a:t>
            </a:r>
          </a:p>
        </p:txBody>
      </p:sp>
      <p:sp>
        <p:nvSpPr>
          <p:cNvPr id="4" name="Text Placeholder 3">
            <a:extLst>
              <a:ext uri="{FF2B5EF4-FFF2-40B4-BE49-F238E27FC236}">
                <a16:creationId xmlns:a16="http://schemas.microsoft.com/office/drawing/2014/main" id="{5306D202-D8A8-FA5E-4032-5F10B8EA970A}"/>
              </a:ext>
            </a:extLst>
          </p:cNvPr>
          <p:cNvSpPr>
            <a:spLocks noGrp="1"/>
          </p:cNvSpPr>
          <p:nvPr>
            <p:ph type="body" sz="half" idx="2"/>
          </p:nvPr>
        </p:nvSpPr>
        <p:spPr>
          <a:xfrm>
            <a:off x="839786" y="1773842"/>
            <a:ext cx="4669941" cy="4400816"/>
          </a:xfrm>
        </p:spPr>
        <p: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Financial Reporting Form</a:t>
            </a:r>
          </a:p>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Must be completed and submitted electronically between July 1 and October 31 annually.</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Must contain all relief fund related activities between July 1 of the previous year and June 30 of the current year. </a:t>
            </a:r>
            <a:br>
              <a:rPr lang="en-US" sz="2000" dirty="0">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NOTE:  Must use the relief fund treasurer’s 6-digit username and password to gain access to this report.</a:t>
            </a:r>
          </a:p>
          <a:p>
            <a:endParaRPr lang="en-US" dirty="0"/>
          </a:p>
        </p:txBody>
      </p:sp>
      <p:sp>
        <p:nvSpPr>
          <p:cNvPr id="5" name="Slide Number Placeholder 4">
            <a:extLst>
              <a:ext uri="{FF2B5EF4-FFF2-40B4-BE49-F238E27FC236}">
                <a16:creationId xmlns:a16="http://schemas.microsoft.com/office/drawing/2014/main" id="{02DA1E74-D854-2BC7-2BB1-2B4DF9DECA4A}"/>
              </a:ext>
            </a:extLst>
          </p:cNvPr>
          <p:cNvSpPr>
            <a:spLocks noGrp="1"/>
          </p:cNvSpPr>
          <p:nvPr>
            <p:ph type="sldNum" sz="quarter" idx="12"/>
          </p:nvPr>
        </p:nvSpPr>
        <p:spPr/>
        <p:txBody>
          <a:bodyPr/>
          <a:lstStyle/>
          <a:p>
            <a:fld id="{CAA78E8F-7C06-43EB-B1B8-4249B32EE845}" type="slidenum">
              <a:rPr lang="en-US" smtClean="0"/>
              <a:t>111</a:t>
            </a:fld>
            <a:endParaRPr lang="en-US" dirty="0"/>
          </a:p>
        </p:txBody>
      </p:sp>
    </p:spTree>
    <p:extLst>
      <p:ext uri="{BB962C8B-B14F-4D97-AF65-F5344CB8AC3E}">
        <p14:creationId xmlns:p14="http://schemas.microsoft.com/office/powerpoint/2010/main" val="24788191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0043-88ED-84C4-5B17-BB1F61E04D4B}"/>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rPr>
              <a:t>Local Relief Annual Requirements</a:t>
            </a:r>
            <a:endParaRPr lang="en-US" sz="4000" dirty="0"/>
          </a:p>
        </p:txBody>
      </p:sp>
      <p:sp>
        <p:nvSpPr>
          <p:cNvPr id="3" name="Content Placeholder 2">
            <a:extLst>
              <a:ext uri="{FF2B5EF4-FFF2-40B4-BE49-F238E27FC236}">
                <a16:creationId xmlns:a16="http://schemas.microsoft.com/office/drawing/2014/main" id="{FA224D02-C597-46D9-F29B-32BC6B890399}"/>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File annual report electronically between July 1 and October 31 with NCSFA.</a:t>
            </a:r>
          </a:p>
          <a:p>
            <a:pPr>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Submit bank statements to support the financial report with NCSFA by October 31.</a:t>
            </a:r>
          </a:p>
          <a:p>
            <a:pPr>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Chief to certify the Board of Trustees (BTR) by January 15 each year. </a:t>
            </a:r>
            <a:r>
              <a:rPr lang="en-US" sz="2800" i="1" dirty="0">
                <a:highlight>
                  <a:srgbClr val="C0C0C0"/>
                </a:highlight>
                <a:latin typeface="Calibri" panose="020F0502020204030204" pitchFamily="34" charset="0"/>
                <a:ea typeface="Calibri" panose="020F0502020204030204" pitchFamily="34" charset="0"/>
                <a:cs typeface="Calibri" panose="020F0502020204030204" pitchFamily="34" charset="0"/>
              </a:rPr>
              <a:t>Remember discussion under required rosters earlier? </a:t>
            </a:r>
          </a:p>
          <a:p>
            <a:endParaRPr lang="en-US" dirty="0"/>
          </a:p>
        </p:txBody>
      </p:sp>
      <p:sp>
        <p:nvSpPr>
          <p:cNvPr id="4" name="Slide Number Placeholder 3">
            <a:extLst>
              <a:ext uri="{FF2B5EF4-FFF2-40B4-BE49-F238E27FC236}">
                <a16:creationId xmlns:a16="http://schemas.microsoft.com/office/drawing/2014/main" id="{EDBBCEB3-E96D-9381-5D17-2EE285651C5C}"/>
              </a:ext>
            </a:extLst>
          </p:cNvPr>
          <p:cNvSpPr>
            <a:spLocks noGrp="1"/>
          </p:cNvSpPr>
          <p:nvPr>
            <p:ph type="sldNum" sz="quarter" idx="10"/>
          </p:nvPr>
        </p:nvSpPr>
        <p:spPr/>
        <p:txBody>
          <a:bodyPr/>
          <a:lstStyle/>
          <a:p>
            <a:fld id="{DAEBE78A-56B9-48B4-AB1A-9EB87ABE874B}" type="slidenum">
              <a:rPr lang="en-US" smtClean="0"/>
              <a:pPr/>
              <a:t>112</a:t>
            </a:fld>
            <a:endParaRPr lang="en-US" dirty="0"/>
          </a:p>
        </p:txBody>
      </p:sp>
    </p:spTree>
    <p:extLst>
      <p:ext uri="{BB962C8B-B14F-4D97-AF65-F5344CB8AC3E}">
        <p14:creationId xmlns:p14="http://schemas.microsoft.com/office/powerpoint/2010/main" val="24243526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A708-DF10-5AFA-D1C6-1EBA6D957598}"/>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rPr>
              <a:t>Local Relief Fund Disqualification</a:t>
            </a:r>
            <a:endParaRPr lang="en-US" sz="4000" dirty="0"/>
          </a:p>
        </p:txBody>
      </p:sp>
      <p:sp>
        <p:nvSpPr>
          <p:cNvPr id="3" name="Content Placeholder 2">
            <a:extLst>
              <a:ext uri="{FF2B5EF4-FFF2-40B4-BE49-F238E27FC236}">
                <a16:creationId xmlns:a16="http://schemas.microsoft.com/office/drawing/2014/main" id="{E8A27FCE-FDBF-5A75-FD12-82509E5BECD0}"/>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If a department fails to do any one of the previous 3 items, they will be “disqualified” and will not receive their share of funds in the Fall of the next calendar year.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Their amount will be distributed to the NCSFA for deposit in the State-wide Relief Fund.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NCSFA uses these funds to pay scholarships and purchase LODD &amp; AD&amp;D insurance.</a:t>
            </a:r>
          </a:p>
          <a:p>
            <a:endParaRPr lang="en-US" dirty="0"/>
          </a:p>
        </p:txBody>
      </p:sp>
      <p:sp>
        <p:nvSpPr>
          <p:cNvPr id="4" name="Slide Number Placeholder 3">
            <a:extLst>
              <a:ext uri="{FF2B5EF4-FFF2-40B4-BE49-F238E27FC236}">
                <a16:creationId xmlns:a16="http://schemas.microsoft.com/office/drawing/2014/main" id="{F041C11E-7B43-2187-365F-27770D9F154D}"/>
              </a:ext>
            </a:extLst>
          </p:cNvPr>
          <p:cNvSpPr>
            <a:spLocks noGrp="1"/>
          </p:cNvSpPr>
          <p:nvPr>
            <p:ph type="sldNum" sz="quarter" idx="10"/>
          </p:nvPr>
        </p:nvSpPr>
        <p:spPr/>
        <p:txBody>
          <a:bodyPr/>
          <a:lstStyle/>
          <a:p>
            <a:fld id="{DAEBE78A-56B9-48B4-AB1A-9EB87ABE874B}" type="slidenum">
              <a:rPr lang="en-US" smtClean="0"/>
              <a:pPr/>
              <a:t>113</a:t>
            </a:fld>
            <a:endParaRPr lang="en-US" dirty="0"/>
          </a:p>
        </p:txBody>
      </p:sp>
    </p:spTree>
    <p:extLst>
      <p:ext uri="{BB962C8B-B14F-4D97-AF65-F5344CB8AC3E}">
        <p14:creationId xmlns:p14="http://schemas.microsoft.com/office/powerpoint/2010/main" val="33162118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6CE3-E6F9-3446-E44D-CC43D4F0C169}"/>
              </a:ext>
            </a:extLst>
          </p:cNvPr>
          <p:cNvSpPr>
            <a:spLocks noGrp="1"/>
          </p:cNvSpPr>
          <p:nvPr>
            <p:ph type="title"/>
          </p:nvPr>
        </p:nvSpPr>
        <p:spPr>
          <a:xfrm>
            <a:off x="0" y="222161"/>
            <a:ext cx="12192000" cy="707886"/>
          </a:xfrm>
        </p:spPr>
        <p:txBody>
          <a:bodyPr/>
          <a:lstStyle/>
          <a:p>
            <a:r>
              <a:rPr lang="en-US" dirty="0"/>
              <a:t> </a:t>
            </a:r>
            <a:r>
              <a:rPr lang="en-US" sz="4000" dirty="0">
                <a:latin typeface="Calibri" panose="020F0502020204030204" pitchFamily="34" charset="0"/>
                <a:ea typeface="Calibri" panose="020F0502020204030204" pitchFamily="34" charset="0"/>
                <a:cs typeface="Calibri" panose="020F0502020204030204" pitchFamily="34" charset="0"/>
              </a:rPr>
              <a:t>Financially Sound Balance and Maximum Balances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3D0D41-F67B-F596-34E2-B7BF58503D97}"/>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Minimum and Maximum Balances of the LRFB established by law are as follows:</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The Minimum (or financially sound) amount before funds can be used = </a:t>
            </a:r>
            <a:r>
              <a:rPr lang="en-US" sz="2200" u="sng" dirty="0">
                <a:latin typeface="Calibri" panose="020F0502020204030204" pitchFamily="34" charset="0"/>
                <a:ea typeface="Calibri" panose="020F0502020204030204" pitchFamily="34" charset="0"/>
                <a:cs typeface="Calibri" panose="020F0502020204030204" pitchFamily="34" charset="0"/>
              </a:rPr>
              <a:t>$500 per member on the roster or $20,000, whichever is greatest</a:t>
            </a:r>
          </a:p>
          <a:p>
            <a:pPr lvl="1">
              <a:buFont typeface="Wingdings" panose="05000000000000000000" pitchFamily="2" charset="2"/>
              <a:buChar char="ü"/>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The Maximum amount before loss of additional funding = </a:t>
            </a:r>
            <a:r>
              <a:rPr lang="en-US" sz="2200" u="sng" dirty="0">
                <a:latin typeface="Calibri" panose="020F0502020204030204" pitchFamily="34" charset="0"/>
                <a:ea typeface="Calibri" panose="020F0502020204030204" pitchFamily="34" charset="0"/>
                <a:cs typeface="Calibri" panose="020F0502020204030204" pitchFamily="34" charset="0"/>
              </a:rPr>
              <a:t>$2,500 per member</a:t>
            </a:r>
          </a:p>
          <a:p>
            <a:endParaRPr lang="en-US" dirty="0"/>
          </a:p>
        </p:txBody>
      </p:sp>
      <p:sp>
        <p:nvSpPr>
          <p:cNvPr id="4" name="Slide Number Placeholder 3">
            <a:extLst>
              <a:ext uri="{FF2B5EF4-FFF2-40B4-BE49-F238E27FC236}">
                <a16:creationId xmlns:a16="http://schemas.microsoft.com/office/drawing/2014/main" id="{EEC00FA7-5087-9B47-AF67-9BF4026FDA89}"/>
              </a:ext>
            </a:extLst>
          </p:cNvPr>
          <p:cNvSpPr>
            <a:spLocks noGrp="1"/>
          </p:cNvSpPr>
          <p:nvPr>
            <p:ph type="sldNum" sz="quarter" idx="10"/>
          </p:nvPr>
        </p:nvSpPr>
        <p:spPr/>
        <p:txBody>
          <a:bodyPr/>
          <a:lstStyle/>
          <a:p>
            <a:fld id="{DAEBE78A-56B9-48B4-AB1A-9EB87ABE874B}" type="slidenum">
              <a:rPr lang="en-US" smtClean="0"/>
              <a:pPr/>
              <a:t>114</a:t>
            </a:fld>
            <a:endParaRPr lang="en-US" dirty="0"/>
          </a:p>
        </p:txBody>
      </p:sp>
    </p:spTree>
    <p:extLst>
      <p:ext uri="{BB962C8B-B14F-4D97-AF65-F5344CB8AC3E}">
        <p14:creationId xmlns:p14="http://schemas.microsoft.com/office/powerpoint/2010/main" val="38936395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27EE-2B32-B854-EC65-B4AE37AA4B95}"/>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Local Relief Fund Maximum Balances</a:t>
            </a:r>
          </a:p>
        </p:txBody>
      </p:sp>
      <p:sp>
        <p:nvSpPr>
          <p:cNvPr id="3" name="Content Placeholder 2">
            <a:extLst>
              <a:ext uri="{FF2B5EF4-FFF2-40B4-BE49-F238E27FC236}">
                <a16:creationId xmlns:a16="http://schemas.microsoft.com/office/drawing/2014/main" id="{4EB5D5C4-17DE-BE13-1EF9-892B88A6DBF2}"/>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Maximum Balance is calculated by taking the member count from the January 1st roster filing and multiplying by $2,500.00</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Therefore, a department should know before June 30th what their Maximum amount is and can act to be compliant by year end.</a:t>
            </a:r>
          </a:p>
          <a:p>
            <a:endParaRPr lang="en-US" dirty="0"/>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What if the June 30</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r>
              <a:rPr lang="en-US" sz="2400" dirty="0">
                <a:latin typeface="Calibri" panose="020F0502020204030204" pitchFamily="34" charset="0"/>
                <a:ea typeface="Calibri" panose="020F0502020204030204" pitchFamily="34" charset="0"/>
                <a:cs typeface="Calibri" panose="020F0502020204030204" pitchFamily="34" charset="0"/>
              </a:rPr>
              <a:t> balance in the fund is over the maximum allowed balance?</a:t>
            </a:r>
          </a:p>
          <a:p>
            <a:pPr lvl="1">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You will not receive your allocated amount in the Fall of the next calendar year.  </a:t>
            </a:r>
          </a:p>
          <a:p>
            <a:pPr lvl="1">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Your amount will be reallocated among other eligible departments within your County .</a:t>
            </a:r>
          </a:p>
          <a:p>
            <a:endParaRPr lang="en-US" dirty="0"/>
          </a:p>
        </p:txBody>
      </p:sp>
      <p:sp>
        <p:nvSpPr>
          <p:cNvPr id="4" name="Slide Number Placeholder 3">
            <a:extLst>
              <a:ext uri="{FF2B5EF4-FFF2-40B4-BE49-F238E27FC236}">
                <a16:creationId xmlns:a16="http://schemas.microsoft.com/office/drawing/2014/main" id="{D31D5A4B-D5A9-E043-619E-FEF96B0F2F9F}"/>
              </a:ext>
            </a:extLst>
          </p:cNvPr>
          <p:cNvSpPr>
            <a:spLocks noGrp="1"/>
          </p:cNvSpPr>
          <p:nvPr>
            <p:ph type="sldNum" sz="quarter" idx="10"/>
          </p:nvPr>
        </p:nvSpPr>
        <p:spPr/>
        <p:txBody>
          <a:bodyPr/>
          <a:lstStyle/>
          <a:p>
            <a:fld id="{DAEBE78A-56B9-48B4-AB1A-9EB87ABE874B}" type="slidenum">
              <a:rPr lang="en-US" smtClean="0"/>
              <a:pPr/>
              <a:t>115</a:t>
            </a:fld>
            <a:endParaRPr lang="en-US" dirty="0"/>
          </a:p>
        </p:txBody>
      </p:sp>
    </p:spTree>
    <p:extLst>
      <p:ext uri="{BB962C8B-B14F-4D97-AF65-F5344CB8AC3E}">
        <p14:creationId xmlns:p14="http://schemas.microsoft.com/office/powerpoint/2010/main" val="11811229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7C37-7008-C0C7-8CA0-6843851090E1}"/>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9D5783CD-16A5-02E1-4CA6-CE5750067F97}"/>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of the fund are considered the primary purpose of the fund and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without NCSFA approval</a:t>
            </a:r>
            <a:r>
              <a:rPr lang="en-US"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1. To assist financially any firefighter in active service for a sickness or injury contracted in the line of duty. The amount is dependent on need and availability of funds as </a:t>
            </a:r>
            <a:r>
              <a:rPr lang="en-US" sz="2200" dirty="0">
                <a:latin typeface="Calibri" panose="020F0502020204030204" pitchFamily="34" charset="0"/>
                <a:cs typeface="Calibri" panose="020F0502020204030204" pitchFamily="34" charset="0"/>
              </a:rPr>
              <a:t>determined by the LRFB upon review and the annual earning capability of the individual. </a:t>
            </a: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17A2743-93F8-BA3B-5637-3F520342013B}"/>
              </a:ext>
            </a:extLst>
          </p:cNvPr>
          <p:cNvSpPr>
            <a:spLocks noGrp="1"/>
          </p:cNvSpPr>
          <p:nvPr>
            <p:ph type="sldNum" sz="quarter" idx="10"/>
          </p:nvPr>
        </p:nvSpPr>
        <p:spPr/>
        <p:txBody>
          <a:bodyPr/>
          <a:lstStyle/>
          <a:p>
            <a:fld id="{DAEBE78A-56B9-48B4-AB1A-9EB87ABE874B}" type="slidenum">
              <a:rPr lang="en-US" smtClean="0"/>
              <a:pPr/>
              <a:t>116</a:t>
            </a:fld>
            <a:endParaRPr lang="en-US" dirty="0"/>
          </a:p>
        </p:txBody>
      </p:sp>
    </p:spTree>
    <p:extLst>
      <p:ext uri="{BB962C8B-B14F-4D97-AF65-F5344CB8AC3E}">
        <p14:creationId xmlns:p14="http://schemas.microsoft.com/office/powerpoint/2010/main" val="19612938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36E4D-48E0-9BB1-CF19-B259C1BAE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89784-5A85-5834-A20E-F5F56C8B0E08}"/>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F025E312-68CB-8B34-1DED-73E4CCFBB67B}"/>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of the fund are considered the primary purpose of the fund and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without NCSFA approval</a:t>
            </a:r>
            <a:r>
              <a:rPr lang="en-US"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2. To provide reasonable support to family or dependents of a firefighter who may lose their life in the line of duty by accident or sickness. The amount is dependent on need and availability of funds as determined by the LRFB upon review and the annual earning capability of the individual.</a:t>
            </a:r>
          </a:p>
          <a:p>
            <a:endParaRPr lang="en-US" dirty="0"/>
          </a:p>
        </p:txBody>
      </p:sp>
      <p:sp>
        <p:nvSpPr>
          <p:cNvPr id="4" name="Slide Number Placeholder 3">
            <a:extLst>
              <a:ext uri="{FF2B5EF4-FFF2-40B4-BE49-F238E27FC236}">
                <a16:creationId xmlns:a16="http://schemas.microsoft.com/office/drawing/2014/main" id="{4478E9B8-8CD0-CF64-83B4-5F524976FBBB}"/>
              </a:ext>
            </a:extLst>
          </p:cNvPr>
          <p:cNvSpPr>
            <a:spLocks noGrp="1"/>
          </p:cNvSpPr>
          <p:nvPr>
            <p:ph type="sldNum" sz="quarter" idx="10"/>
          </p:nvPr>
        </p:nvSpPr>
        <p:spPr/>
        <p:txBody>
          <a:bodyPr/>
          <a:lstStyle/>
          <a:p>
            <a:fld id="{DAEBE78A-56B9-48B4-AB1A-9EB87ABE874B}" type="slidenum">
              <a:rPr lang="en-US" smtClean="0"/>
              <a:pPr/>
              <a:t>117</a:t>
            </a:fld>
            <a:endParaRPr lang="en-US" dirty="0"/>
          </a:p>
        </p:txBody>
      </p:sp>
    </p:spTree>
    <p:extLst>
      <p:ext uri="{BB962C8B-B14F-4D97-AF65-F5344CB8AC3E}">
        <p14:creationId xmlns:p14="http://schemas.microsoft.com/office/powerpoint/2010/main" val="3330287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48D4-7B86-5E5D-45E8-7C9611AF1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28B0B-887A-CE48-7965-ED8FFE6CB589}"/>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8E8E0199-97BF-B6DC-18A6-CB976185AFB1}"/>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of the fund are considered the primary purpose of the fund and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without NCSFA approval</a:t>
            </a:r>
            <a:r>
              <a:rPr lang="en-US"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3. </a:t>
            </a:r>
            <a:r>
              <a:rPr lang="en-US" sz="2200" b="1" dirty="0">
                <a:highlight>
                  <a:srgbClr val="C0C0C0"/>
                </a:highlight>
                <a:latin typeface="Calibri" panose="020F0502020204030204" pitchFamily="34" charset="0"/>
                <a:ea typeface="Calibri" panose="020F0502020204030204" pitchFamily="34" charset="0"/>
                <a:cs typeface="Calibri" panose="020F0502020204030204" pitchFamily="34" charset="0"/>
              </a:rPr>
              <a:t>(Program no longer available)</a:t>
            </a:r>
            <a:r>
              <a:rPr lang="en-US" sz="2200" dirty="0">
                <a:highlight>
                  <a:srgbClr val="C0C0C0"/>
                </a:highlight>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To pay premiums in the Fraternal Insurance Fund of NC if the firefighter is a member and the LRFB has determined the firefighter cannot pay for reasons of disability.</a:t>
            </a:r>
          </a:p>
          <a:p>
            <a:endParaRPr lang="en-US" dirty="0"/>
          </a:p>
        </p:txBody>
      </p:sp>
      <p:sp>
        <p:nvSpPr>
          <p:cNvPr id="4" name="Slide Number Placeholder 3">
            <a:extLst>
              <a:ext uri="{FF2B5EF4-FFF2-40B4-BE49-F238E27FC236}">
                <a16:creationId xmlns:a16="http://schemas.microsoft.com/office/drawing/2014/main" id="{18279CFD-5263-895B-DC93-2C29C107853B}"/>
              </a:ext>
            </a:extLst>
          </p:cNvPr>
          <p:cNvSpPr>
            <a:spLocks noGrp="1"/>
          </p:cNvSpPr>
          <p:nvPr>
            <p:ph type="sldNum" sz="quarter" idx="10"/>
          </p:nvPr>
        </p:nvSpPr>
        <p:spPr/>
        <p:txBody>
          <a:bodyPr/>
          <a:lstStyle/>
          <a:p>
            <a:fld id="{DAEBE78A-56B9-48B4-AB1A-9EB87ABE874B}" type="slidenum">
              <a:rPr lang="en-US" smtClean="0"/>
              <a:pPr/>
              <a:t>118</a:t>
            </a:fld>
            <a:endParaRPr lang="en-US" dirty="0"/>
          </a:p>
        </p:txBody>
      </p:sp>
    </p:spTree>
    <p:extLst>
      <p:ext uri="{BB962C8B-B14F-4D97-AF65-F5344CB8AC3E}">
        <p14:creationId xmlns:p14="http://schemas.microsoft.com/office/powerpoint/2010/main" val="16189068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E708-1546-A5F7-25C0-496E13735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F04A1-7007-C918-B067-B06D2F9AB0DE}"/>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970CC7E8-48F8-9DB3-846F-E959A5D3576B}"/>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a:buFont typeface="Wingdings" panose="05000000000000000000" pitchFamily="2" charset="2"/>
              <a:buChar char="Ø"/>
            </a:pPr>
            <a:endParaRPr lang="en-US" sz="2400" b="1" u="sng"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reason for the review and approval of the NCSFA Executive Director is to insure it is an allowable use, the fund is "financially sound" or stable, and the use will not reduce the funds to an extent where they would not be available for uses 1), 2) and 3) –</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344D98C5-7F4F-4971-1233-66B5274F3B20}"/>
              </a:ext>
            </a:extLst>
          </p:cNvPr>
          <p:cNvSpPr>
            <a:spLocks noGrp="1"/>
          </p:cNvSpPr>
          <p:nvPr>
            <p:ph type="sldNum" sz="quarter" idx="10"/>
          </p:nvPr>
        </p:nvSpPr>
        <p:spPr/>
        <p:txBody>
          <a:bodyPr/>
          <a:lstStyle/>
          <a:p>
            <a:fld id="{DAEBE78A-56B9-48B4-AB1A-9EB87ABE874B}" type="slidenum">
              <a:rPr lang="en-US" smtClean="0"/>
              <a:pPr/>
              <a:t>119</a:t>
            </a:fld>
            <a:endParaRPr lang="en-US" dirty="0"/>
          </a:p>
        </p:txBody>
      </p:sp>
    </p:spTree>
    <p:extLst>
      <p:ext uri="{BB962C8B-B14F-4D97-AF65-F5344CB8AC3E}">
        <p14:creationId xmlns:p14="http://schemas.microsoft.com/office/powerpoint/2010/main" val="11092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A999-EE67-8A76-60E7-23C631428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FDB1E-EE74-6AC1-28D4-6902398F046C}"/>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Submit the Annual Fire Department Roster and Relief Fund Board of Trustees Report to the NCSFA</a:t>
            </a:r>
          </a:p>
        </p:txBody>
      </p:sp>
      <p:sp>
        <p:nvSpPr>
          <p:cNvPr id="3" name="Content Placeholder 2">
            <a:extLst>
              <a:ext uri="{FF2B5EF4-FFF2-40B4-BE49-F238E27FC236}">
                <a16:creationId xmlns:a16="http://schemas.microsoft.com/office/drawing/2014/main" id="{9775A78B-1A1D-9F7D-50F8-D466B6BCC402}"/>
              </a:ext>
            </a:extLst>
          </p:cNvPr>
          <p:cNvSpPr>
            <a:spLocks noGrp="1"/>
          </p:cNvSpPr>
          <p:nvPr>
            <p:ph idx="1"/>
          </p:nvPr>
        </p:nvSpPr>
        <p:spPr>
          <a:xfrm>
            <a:off x="618226" y="1879040"/>
            <a:ext cx="10955547" cy="4978960"/>
          </a:xfrm>
        </p:spPr>
        <p:txBody>
          <a:bodyPr/>
          <a:lstStyle/>
          <a:p>
            <a:pPr marL="617220" marR="0" indent="-342900">
              <a:lnSpc>
                <a:spcPct val="107000"/>
              </a:lnSpc>
              <a:spcBef>
                <a:spcPts val="0"/>
              </a:spcBef>
              <a:spcAft>
                <a:spcPts val="800"/>
              </a:spcAft>
              <a:buFont typeface="Wingdings" panose="05000000000000000000" pitchFamily="2" charset="2"/>
              <a:buChar char="Ø"/>
            </a:pPr>
            <a:r>
              <a:rPr lang="en-US" sz="2400" kern="100" dirty="0">
                <a:effectLst/>
                <a:latin typeface="Calibri" panose="020F0502020204030204" pitchFamily="34" charset="0"/>
                <a:ea typeface="Aptos" panose="020B0004020202020204" pitchFamily="34" charset="0"/>
                <a:cs typeface="Calibri" panose="020F0502020204030204" pitchFamily="34" charset="0"/>
              </a:rPr>
              <a:t>You can get your roster log-on credentials and instructions by calling our office at 800-253-4733. We will assist you with instructions to correct, certify, and submit your roster. If you miss the January 15</a:t>
            </a:r>
            <a:r>
              <a:rPr lang="en-US" sz="2400" kern="100" baseline="30000" dirty="0">
                <a:effectLst/>
                <a:latin typeface="Calibri" panose="020F0502020204030204" pitchFamily="34" charset="0"/>
                <a:ea typeface="Aptos" panose="020B0004020202020204" pitchFamily="34" charset="0"/>
                <a:cs typeface="Calibri" panose="020F0502020204030204" pitchFamily="34" charset="0"/>
              </a:rPr>
              <a:t>th</a:t>
            </a:r>
            <a:r>
              <a:rPr lang="en-US" sz="2400" kern="100" dirty="0">
                <a:effectLst/>
                <a:latin typeface="Calibri" panose="020F0502020204030204" pitchFamily="34" charset="0"/>
                <a:ea typeface="Aptos" panose="020B0004020202020204" pitchFamily="34" charset="0"/>
                <a:cs typeface="Calibri" panose="020F0502020204030204" pitchFamily="34" charset="0"/>
              </a:rPr>
              <a:t> deadline, you could jeopardize benefits for your firefighters.</a:t>
            </a:r>
            <a:endParaRPr lang="en-US" sz="2800" kern="100" dirty="0">
              <a:effectLst/>
              <a:latin typeface="Calibri" panose="020F0502020204030204" pitchFamily="34" charset="0"/>
              <a:ea typeface="Aptos" panose="020B000402020202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BAE414D-F2C5-47A7-B2BF-6ECFF6DA2821}"/>
              </a:ext>
            </a:extLst>
          </p:cNvPr>
          <p:cNvSpPr>
            <a:spLocks noGrp="1"/>
          </p:cNvSpPr>
          <p:nvPr>
            <p:ph type="sldNum" sz="quarter" idx="10"/>
          </p:nvPr>
        </p:nvSpPr>
        <p:spPr/>
        <p:txBody>
          <a:bodyPr/>
          <a:lstStyle/>
          <a:p>
            <a:fld id="{DAEBE78A-56B9-48B4-AB1A-9EB87ABE874B}" type="slidenum">
              <a:rPr lang="en-US" smtClean="0"/>
              <a:pPr/>
              <a:t>12</a:t>
            </a:fld>
            <a:endParaRPr lang="en-US" dirty="0"/>
          </a:p>
        </p:txBody>
      </p:sp>
    </p:spTree>
    <p:extLst>
      <p:ext uri="{BB962C8B-B14F-4D97-AF65-F5344CB8AC3E}">
        <p14:creationId xmlns:p14="http://schemas.microsoft.com/office/powerpoint/2010/main" val="23649027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A4647-9713-4DF4-D9BE-0515AA4D1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7940D-E2D9-5D13-E01D-38F6741EEB0B}"/>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E5D78F4F-A809-257C-1025-67E2C94D02E7}"/>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4. If a firefighter becomes financially destitute, the LRFB can request the use of funds to be used to assist the firefighter. Destitution must be through no fault of the firefighter (i.e., gambling, poor investments, reckless spending, unwillingness to work, etc., would not be considered), and is defined as the inability to provide basic provisions to themselves or their families. Such basic provisions include but are not limited to, assistance with housing, vehicle or commuting expenses, food, clothing, utilities, medical care, and funeral expenses. The amount is dependent on need and availability of funds as determined by the LRFB upon review and approval of the Executive Director.</a:t>
            </a: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9739269-C1E5-E9C1-0163-0F94782C8F2E}"/>
              </a:ext>
            </a:extLst>
          </p:cNvPr>
          <p:cNvSpPr>
            <a:spLocks noGrp="1"/>
          </p:cNvSpPr>
          <p:nvPr>
            <p:ph type="sldNum" sz="quarter" idx="10"/>
          </p:nvPr>
        </p:nvSpPr>
        <p:spPr/>
        <p:txBody>
          <a:bodyPr/>
          <a:lstStyle/>
          <a:p>
            <a:fld id="{DAEBE78A-56B9-48B4-AB1A-9EB87ABE874B}" type="slidenum">
              <a:rPr lang="en-US" smtClean="0"/>
              <a:pPr/>
              <a:t>120</a:t>
            </a:fld>
            <a:endParaRPr lang="en-US" dirty="0"/>
          </a:p>
        </p:txBody>
      </p:sp>
    </p:spTree>
    <p:extLst>
      <p:ext uri="{BB962C8B-B14F-4D97-AF65-F5344CB8AC3E}">
        <p14:creationId xmlns:p14="http://schemas.microsoft.com/office/powerpoint/2010/main" val="20319777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CB91-9A07-3B4F-D6A1-D4B50DE40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70F30-F2D0-62B6-83E7-28F90FADD46F}"/>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036B1568-70CA-8BC4-92F8-2DDAF1D7E79C}"/>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5. Upon approval of the LRFB and a request made, and approval given by the Executive Director of the NC State Firefighters' Association, the payment of monthly assessments in the NC Firefighters' and Rescue Workers Pension Fund is allowed.</a:t>
            </a: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071A43D2-976C-433F-4D2F-670C4A034F09}"/>
              </a:ext>
            </a:extLst>
          </p:cNvPr>
          <p:cNvSpPr>
            <a:spLocks noGrp="1"/>
          </p:cNvSpPr>
          <p:nvPr>
            <p:ph type="sldNum" sz="quarter" idx="10"/>
          </p:nvPr>
        </p:nvSpPr>
        <p:spPr/>
        <p:txBody>
          <a:bodyPr/>
          <a:lstStyle/>
          <a:p>
            <a:fld id="{DAEBE78A-56B9-48B4-AB1A-9EB87ABE874B}" type="slidenum">
              <a:rPr lang="en-US" smtClean="0"/>
              <a:pPr/>
              <a:t>121</a:t>
            </a:fld>
            <a:endParaRPr lang="en-US" dirty="0"/>
          </a:p>
        </p:txBody>
      </p:sp>
    </p:spTree>
    <p:extLst>
      <p:ext uri="{BB962C8B-B14F-4D97-AF65-F5344CB8AC3E}">
        <p14:creationId xmlns:p14="http://schemas.microsoft.com/office/powerpoint/2010/main" val="2930451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71A4-6B76-3AE7-2CD4-D2BE6C3B8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707EB-D627-ED9D-AE20-825551DCFA99}"/>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7B28D2EC-B5D7-6C53-2710-255260A5D024}"/>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6. Upon approval of the LRFB and a request made, and approval given by the Executive Director of the NC State Firefighters’ Association, the payment of workers compensation premiums are allowed, including those to the NC Volunteer Safety Workers Compensation Fund.</a:t>
            </a: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D936544-02F7-0CC5-68AD-2D071917624A}"/>
              </a:ext>
            </a:extLst>
          </p:cNvPr>
          <p:cNvSpPr>
            <a:spLocks noGrp="1"/>
          </p:cNvSpPr>
          <p:nvPr>
            <p:ph type="sldNum" sz="quarter" idx="10"/>
          </p:nvPr>
        </p:nvSpPr>
        <p:spPr/>
        <p:txBody>
          <a:bodyPr/>
          <a:lstStyle/>
          <a:p>
            <a:fld id="{DAEBE78A-56B9-48B4-AB1A-9EB87ABE874B}" type="slidenum">
              <a:rPr lang="en-US" smtClean="0"/>
              <a:pPr/>
              <a:t>122</a:t>
            </a:fld>
            <a:endParaRPr lang="en-US" dirty="0"/>
          </a:p>
        </p:txBody>
      </p:sp>
    </p:spTree>
    <p:extLst>
      <p:ext uri="{BB962C8B-B14F-4D97-AF65-F5344CB8AC3E}">
        <p14:creationId xmlns:p14="http://schemas.microsoft.com/office/powerpoint/2010/main" val="27004590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CD362-6F2E-BA70-2357-E4FA59FE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61F76-DC8A-E9B0-2271-FD44FAFF1A89}"/>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E452A69E-3F70-6670-524A-1C57565E2E44}"/>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7. Upon approval of the LRFB and a request made, and approval given by the Executive Director of the NC State Firefighters’ Association, the payment of premiums for other types of insurance and pension protection for firefighters. For example, dues to the NC State Firefighters’ Association or the NC Assoc. of Fire Chiefs, NVFC dues, are allowed since these associations provide LODD, AD&amp;D, and scholarship programs for firefighters otherwise eligible for relief fund benefits.</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6316917B-907A-1E94-183E-5775D21132AD}"/>
              </a:ext>
            </a:extLst>
          </p:cNvPr>
          <p:cNvSpPr>
            <a:spLocks noGrp="1"/>
          </p:cNvSpPr>
          <p:nvPr>
            <p:ph type="sldNum" sz="quarter" idx="10"/>
          </p:nvPr>
        </p:nvSpPr>
        <p:spPr/>
        <p:txBody>
          <a:bodyPr/>
          <a:lstStyle/>
          <a:p>
            <a:fld id="{DAEBE78A-56B9-48B4-AB1A-9EB87ABE874B}" type="slidenum">
              <a:rPr lang="en-US" smtClean="0"/>
              <a:pPr/>
              <a:t>123</a:t>
            </a:fld>
            <a:endParaRPr lang="en-US" dirty="0"/>
          </a:p>
        </p:txBody>
      </p:sp>
    </p:spTree>
    <p:extLst>
      <p:ext uri="{BB962C8B-B14F-4D97-AF65-F5344CB8AC3E}">
        <p14:creationId xmlns:p14="http://schemas.microsoft.com/office/powerpoint/2010/main" val="7327969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0943-9B20-C978-B55A-0B7ECD40D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C423D-75B7-A629-3625-F56D2B3FC71F}"/>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A5DD48F5-5D75-215F-2743-E754FDA891CF}"/>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8. Upon approval of the LRFB and a request made, and approval given by the Executive Director of the NC State Firefighters’ Association, educational benefits to firefighters and their dependents are allowed. These are generally in the form of scholarships that allow application and a fair access to all members and dependents.</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A59CC46-9CB9-6A49-84C9-84515861D65A}"/>
              </a:ext>
            </a:extLst>
          </p:cNvPr>
          <p:cNvSpPr>
            <a:spLocks noGrp="1"/>
          </p:cNvSpPr>
          <p:nvPr>
            <p:ph type="sldNum" sz="quarter" idx="10"/>
          </p:nvPr>
        </p:nvSpPr>
        <p:spPr/>
        <p:txBody>
          <a:bodyPr/>
          <a:lstStyle/>
          <a:p>
            <a:fld id="{DAEBE78A-56B9-48B4-AB1A-9EB87ABE874B}" type="slidenum">
              <a:rPr lang="en-US" smtClean="0"/>
              <a:pPr/>
              <a:t>124</a:t>
            </a:fld>
            <a:endParaRPr lang="en-US" dirty="0"/>
          </a:p>
        </p:txBody>
      </p:sp>
    </p:spTree>
    <p:extLst>
      <p:ext uri="{BB962C8B-B14F-4D97-AF65-F5344CB8AC3E}">
        <p14:creationId xmlns:p14="http://schemas.microsoft.com/office/powerpoint/2010/main" val="34706971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487DE-9706-2140-9039-4606F31E6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B1C5E-F5DB-D524-BFB3-0F0F93BB4595}"/>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B1F7B5AD-F849-904E-5198-EFEC105266C2}"/>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9. Upon approval of the LRFB and a request made, and approval given by the Executive Director of the NC State Firefighters' Association, annual physicals that are required for firefighter positions by the Department of Labor, or recommended by the National Fire Protection Association. While not intended to supplement fire department operational       costs, this is intended to help ensure that firefighter safety is paramount and that necessary physicals may be given in the absence of available fire department funding.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335F335-E800-AEB6-1D38-44FC6F098F5B}"/>
              </a:ext>
            </a:extLst>
          </p:cNvPr>
          <p:cNvSpPr>
            <a:spLocks noGrp="1"/>
          </p:cNvSpPr>
          <p:nvPr>
            <p:ph type="sldNum" sz="quarter" idx="10"/>
          </p:nvPr>
        </p:nvSpPr>
        <p:spPr/>
        <p:txBody>
          <a:bodyPr/>
          <a:lstStyle/>
          <a:p>
            <a:fld id="{DAEBE78A-56B9-48B4-AB1A-9EB87ABE874B}" type="slidenum">
              <a:rPr lang="en-US" smtClean="0"/>
              <a:pPr/>
              <a:t>125</a:t>
            </a:fld>
            <a:endParaRPr lang="en-US" dirty="0"/>
          </a:p>
        </p:txBody>
      </p:sp>
    </p:spTree>
    <p:extLst>
      <p:ext uri="{BB962C8B-B14F-4D97-AF65-F5344CB8AC3E}">
        <p14:creationId xmlns:p14="http://schemas.microsoft.com/office/powerpoint/2010/main" val="2047581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A7B5-D9A2-655C-7600-37A5080CA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5C211-2083-4D82-F637-8344129BA704}"/>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61B99EEB-4A96-583B-3530-7F71450432EA}"/>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Allowable Uses of the Fund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following uses are </a:t>
            </a:r>
            <a:r>
              <a:rPr lang="en-US" sz="2400" b="1" u="sng" dirty="0">
                <a:latin typeface="Calibri" panose="020F0502020204030204" pitchFamily="34" charset="0"/>
                <a:ea typeface="Calibri" panose="020F0502020204030204" pitchFamily="34" charset="0"/>
                <a:cs typeface="Calibri" panose="020F0502020204030204" pitchFamily="34" charset="0"/>
              </a:rPr>
              <a:t>allowable after the LRFB has reviewed and approved them, and a request is made to, and approval has been given by the Executive Director of the NC State Firefighters' Association.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r>
              <a:rPr lang="en-US" sz="2200" dirty="0">
                <a:latin typeface="Calibri" panose="020F0502020204030204" pitchFamily="34" charset="0"/>
                <a:ea typeface="Calibri" panose="020F0502020204030204" pitchFamily="34" charset="0"/>
                <a:cs typeface="Calibri" panose="020F0502020204030204" pitchFamily="34" charset="0"/>
              </a:rPr>
              <a:t>10. One of the most complex uses of the fund, upon approval of the LRFB and a request made, and approval given by the Executive Director of the NC State Firefighters’ Association, is the use of relief fund monies for a supplemental retirement fund. This requires significant planning and future projections, a stable fund balance, and other controls requiring more detailed review. It is addressed in more detail in the  following discussion “Establishing and Maintaining a Supplemental Retirement Program Within Your Local  Relief Fund.” </a:t>
            </a: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6F76BCD-EFEF-D14F-DD12-53F9C0D1B762}"/>
              </a:ext>
            </a:extLst>
          </p:cNvPr>
          <p:cNvSpPr>
            <a:spLocks noGrp="1"/>
          </p:cNvSpPr>
          <p:nvPr>
            <p:ph type="sldNum" sz="quarter" idx="10"/>
          </p:nvPr>
        </p:nvSpPr>
        <p:spPr/>
        <p:txBody>
          <a:bodyPr/>
          <a:lstStyle/>
          <a:p>
            <a:fld id="{DAEBE78A-56B9-48B4-AB1A-9EB87ABE874B}" type="slidenum">
              <a:rPr lang="en-US" smtClean="0"/>
              <a:pPr/>
              <a:t>126</a:t>
            </a:fld>
            <a:endParaRPr lang="en-US" dirty="0"/>
          </a:p>
        </p:txBody>
      </p:sp>
    </p:spTree>
    <p:extLst>
      <p:ext uri="{BB962C8B-B14F-4D97-AF65-F5344CB8AC3E}">
        <p14:creationId xmlns:p14="http://schemas.microsoft.com/office/powerpoint/2010/main" val="35433321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9371-84DE-601C-2AD1-82A56AF12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A33F2-8EB3-B5D3-55F6-6B947CEC65A2}"/>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AB7BE946-AAF3-C5B1-45CC-F28089E2A93C}"/>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request for approval from the NCSFA Executive Director to utilize local funds must be submitted in writing (email, letter, fax), must be approved by the LRFB first, and the LRFB must provide any detail needed by the Executive Director to make the decision. Examples of information needed for submittal include, but may not be limited to:</a:t>
            </a:r>
          </a:p>
          <a:p>
            <a:pPr lvl="2">
              <a:buFont typeface="Arial" panose="020B0604020202020204" pitchFamily="34" charset="0"/>
              <a:buChar char="•"/>
            </a:pPr>
            <a:r>
              <a:rPr lang="en-US" sz="2200" dirty="0">
                <a:latin typeface="Calibri" panose="020F0502020204030204" pitchFamily="34" charset="0"/>
                <a:cs typeface="Calibri" panose="020F0502020204030204" pitchFamily="34" charset="0"/>
              </a:rPr>
              <a:t>Type of proposed use and if the use is repetitive</a:t>
            </a:r>
          </a:p>
          <a:p>
            <a:pPr lvl="2">
              <a:buFont typeface="Arial" panose="020B0604020202020204" pitchFamily="34" charset="0"/>
              <a:buChar char="•"/>
            </a:pPr>
            <a:r>
              <a:rPr lang="en-US" sz="2200" dirty="0">
                <a:latin typeface="Calibri" panose="020F0502020204030204" pitchFamily="34" charset="0"/>
                <a:cs typeface="Calibri" panose="020F0502020204030204" pitchFamily="34" charset="0"/>
              </a:rPr>
              <a:t>Amount to be used (once or annually)</a:t>
            </a:r>
          </a:p>
          <a:p>
            <a:pPr lvl="2">
              <a:buFont typeface="Arial" panose="020B0604020202020204" pitchFamily="34" charset="0"/>
              <a:buChar char="•"/>
            </a:pPr>
            <a:r>
              <a:rPr lang="en-US" sz="2200" dirty="0">
                <a:latin typeface="Calibri" panose="020F0502020204030204" pitchFamily="34" charset="0"/>
                <a:cs typeface="Calibri" panose="020F0502020204030204" pitchFamily="34" charset="0"/>
              </a:rPr>
              <a:t>Name of individual firefighter(s) affected</a:t>
            </a:r>
          </a:p>
          <a:p>
            <a:pPr lvl="2">
              <a:buFont typeface="Arial" panose="020B0604020202020204" pitchFamily="34" charset="0"/>
              <a:buChar char="•"/>
            </a:pPr>
            <a:r>
              <a:rPr lang="en-US" sz="2200" dirty="0">
                <a:latin typeface="Calibri" panose="020F0502020204030204" pitchFamily="34" charset="0"/>
                <a:cs typeface="Calibri" panose="020F0502020204030204" pitchFamily="34" charset="0"/>
              </a:rPr>
              <a:t>Dates of LRFB approval and dates of implementation</a:t>
            </a:r>
          </a:p>
          <a:p>
            <a:pPr lvl="2">
              <a:buFont typeface="Arial" panose="020B0604020202020204" pitchFamily="34" charset="0"/>
              <a:buChar char="•"/>
            </a:pPr>
            <a:r>
              <a:rPr lang="en-US" sz="2200" dirty="0">
                <a:latin typeface="Calibri" panose="020F0502020204030204" pitchFamily="34" charset="0"/>
                <a:cs typeface="Calibri" panose="020F0502020204030204" pitchFamily="34" charset="0"/>
              </a:rPr>
              <a:t>Projections on future needs for the same use (i.e. scholarships).</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9E59FB2-E045-0E15-DE1D-508E01BCAC97}"/>
              </a:ext>
            </a:extLst>
          </p:cNvPr>
          <p:cNvSpPr>
            <a:spLocks noGrp="1"/>
          </p:cNvSpPr>
          <p:nvPr>
            <p:ph type="sldNum" sz="quarter" idx="10"/>
          </p:nvPr>
        </p:nvSpPr>
        <p:spPr/>
        <p:txBody>
          <a:bodyPr/>
          <a:lstStyle/>
          <a:p>
            <a:fld id="{DAEBE78A-56B9-48B4-AB1A-9EB87ABE874B}" type="slidenum">
              <a:rPr lang="en-US" smtClean="0"/>
              <a:pPr/>
              <a:t>127</a:t>
            </a:fld>
            <a:endParaRPr lang="en-US" dirty="0"/>
          </a:p>
        </p:txBody>
      </p:sp>
    </p:spTree>
    <p:extLst>
      <p:ext uri="{BB962C8B-B14F-4D97-AF65-F5344CB8AC3E}">
        <p14:creationId xmlns:p14="http://schemas.microsoft.com/office/powerpoint/2010/main" val="5348613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F2225-02DE-EE43-CD9A-89B9DDB06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24B6A-9240-2C29-1050-47E7B2C93B1E}"/>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2B6EA894-5C06-6C33-B7C8-9A880264DB9D}"/>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Maximum Balances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One exception to this maximum is the establishment of a </a:t>
            </a:r>
            <a:r>
              <a:rPr lang="en-US" sz="2400" b="1" u="sng" dirty="0">
                <a:latin typeface="Calibri" panose="020F0502020204030204" pitchFamily="34" charset="0"/>
                <a:ea typeface="Calibri" panose="020F0502020204030204" pitchFamily="34" charset="0"/>
                <a:cs typeface="Calibri" panose="020F0502020204030204" pitchFamily="34" charset="0"/>
              </a:rPr>
              <a:t>Supplemental Retirement Account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Contact the Executive Director at the NCSFA if you are interested in establishing one.</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New Maximum Balance Exception: </a:t>
            </a:r>
            <a:r>
              <a:rPr lang="en-US" sz="2400" b="1" u="sng" dirty="0">
                <a:latin typeface="Calibri" panose="020F0502020204030204" pitchFamily="34" charset="0"/>
                <a:ea typeface="Calibri" panose="020F0502020204030204" pitchFamily="34" charset="0"/>
                <a:cs typeface="Calibri" panose="020F0502020204030204" pitchFamily="34" charset="0"/>
              </a:rPr>
              <a:t>Supplemental Retirement Account (SRA)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 board of trustees of a local Firefighters' Relief Fund may, with the authorization of and under guidelines provided by the North Carolina State Firefighters’ Association, dedicate a portion of the local Firefighters' Relief Funds to a Supplemental Retirement Program.</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624C606-9986-5F14-C914-4BE9520B88EB}"/>
              </a:ext>
            </a:extLst>
          </p:cNvPr>
          <p:cNvSpPr>
            <a:spLocks noGrp="1"/>
          </p:cNvSpPr>
          <p:nvPr>
            <p:ph type="sldNum" sz="quarter" idx="10"/>
          </p:nvPr>
        </p:nvSpPr>
        <p:spPr/>
        <p:txBody>
          <a:bodyPr/>
          <a:lstStyle/>
          <a:p>
            <a:fld id="{DAEBE78A-56B9-48B4-AB1A-9EB87ABE874B}" type="slidenum">
              <a:rPr lang="en-US" smtClean="0"/>
              <a:pPr/>
              <a:t>128</a:t>
            </a:fld>
            <a:endParaRPr lang="en-US" dirty="0"/>
          </a:p>
        </p:txBody>
      </p:sp>
    </p:spTree>
    <p:extLst>
      <p:ext uri="{BB962C8B-B14F-4D97-AF65-F5344CB8AC3E}">
        <p14:creationId xmlns:p14="http://schemas.microsoft.com/office/powerpoint/2010/main" val="34808696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5B5FC-E8E4-B243-F1FE-E6800FDD8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32C82-05E1-B905-8447-8D765A53471F}"/>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ACEBE0B7-2398-3B7D-7B59-7288911AE537}"/>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Relief Fund Changes 2015</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New Definition of Firefighter added. Firefighter – Any person who meets all of the following requirements: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Is a volunteer, employee, contractor or member of a rated and certified fire department and;</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Performs work or training connected with fire protection, fire prevention, fire control, fire education, fire inspection, fire investigation, rescue, Emergency Medical Services, special operations or performs the statutory duties and responsibilities of the Fire Chief as set forth in N.C.G.S. 160A-292 and; Performs work or training at the direction of 	the fire chief and;</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Is included on the certified roster submitted to the NCSFA 	pursuant N.C.G.S. 58-86-25.</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313EFD1-A209-55C6-E9FA-919D22DD992D}"/>
              </a:ext>
            </a:extLst>
          </p:cNvPr>
          <p:cNvSpPr>
            <a:spLocks noGrp="1"/>
          </p:cNvSpPr>
          <p:nvPr>
            <p:ph type="sldNum" sz="quarter" idx="10"/>
          </p:nvPr>
        </p:nvSpPr>
        <p:spPr/>
        <p:txBody>
          <a:bodyPr/>
          <a:lstStyle/>
          <a:p>
            <a:fld id="{DAEBE78A-56B9-48B4-AB1A-9EB87ABE874B}" type="slidenum">
              <a:rPr lang="en-US" smtClean="0"/>
              <a:pPr/>
              <a:t>129</a:t>
            </a:fld>
            <a:endParaRPr lang="en-US" dirty="0"/>
          </a:p>
        </p:txBody>
      </p:sp>
    </p:spTree>
    <p:extLst>
      <p:ext uri="{BB962C8B-B14F-4D97-AF65-F5344CB8AC3E}">
        <p14:creationId xmlns:p14="http://schemas.microsoft.com/office/powerpoint/2010/main" val="191880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4DFF-5205-7A18-F695-9E3F5E3EFF2D}"/>
              </a:ext>
            </a:extLst>
          </p:cNvPr>
          <p:cNvSpPr>
            <a:spLocks noGrp="1"/>
          </p:cNvSpPr>
          <p:nvPr>
            <p:ph type="title"/>
          </p:nvPr>
        </p:nvSpPr>
        <p:spPr>
          <a:xfrm>
            <a:off x="0" y="222161"/>
            <a:ext cx="12192000" cy="1938992"/>
          </a:xfrm>
        </p:spPr>
        <p:txBody>
          <a:bodyPr/>
          <a:lstStyle/>
          <a:p>
            <a:r>
              <a:rPr lang="en-US" dirty="0"/>
              <a:t> </a:t>
            </a:r>
            <a:r>
              <a:rPr lang="en-US" sz="4000" dirty="0">
                <a:latin typeface="Calibri" panose="020F0502020204030204" pitchFamily="34" charset="0"/>
                <a:ea typeface="Calibri" panose="020F0502020204030204" pitchFamily="34" charset="0"/>
                <a:cs typeface="Calibri" panose="020F0502020204030204" pitchFamily="34" charset="0"/>
              </a:rPr>
              <a:t>Submit the Annual Fire and Rescue Pension Fund Membership Turnaround Document to the State Treasurer’s Office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22713FB-3346-7BE5-48FD-54E5DD28DF46}"/>
              </a:ext>
            </a:extLst>
          </p:cNvPr>
          <p:cNvSpPr>
            <a:spLocks noGrp="1"/>
          </p:cNvSpPr>
          <p:nvPr>
            <p:ph idx="1"/>
          </p:nvPr>
        </p:nvSpPr>
        <p:spPr>
          <a:xfrm>
            <a:off x="732526" y="2321955"/>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You will receive a quarterly "Turnaround Document" status report from the State Treasurers Office on Fire and Rescue Pension membership for your personnel. You are responsible for responding to the Treasurer's Office with accurate information about any changes to your member's pension or service records. Completion of the turnaround document should be done as soon as you receive it.</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u="sng" dirty="0">
                <a:latin typeface="Calibri" panose="020F0502020204030204" pitchFamily="34" charset="0"/>
                <a:ea typeface="Calibri" panose="020F0502020204030204" pitchFamily="34" charset="0"/>
                <a:cs typeface="Calibri" panose="020F0502020204030204" pitchFamily="34" charset="0"/>
              </a:rPr>
              <a:t>Remember, “Paid” versus “Years of Service” may not match, depending upon when dues are paid. Retirement at 20 years depends upon 20 years of service being paid.</a:t>
            </a:r>
          </a:p>
          <a:p>
            <a:endParaRPr lang="en-US" dirty="0"/>
          </a:p>
        </p:txBody>
      </p:sp>
      <p:sp>
        <p:nvSpPr>
          <p:cNvPr id="4" name="Slide Number Placeholder 3">
            <a:extLst>
              <a:ext uri="{FF2B5EF4-FFF2-40B4-BE49-F238E27FC236}">
                <a16:creationId xmlns:a16="http://schemas.microsoft.com/office/drawing/2014/main" id="{1CE82A91-48E6-3D28-66F3-F160BC1CBBAC}"/>
              </a:ext>
            </a:extLst>
          </p:cNvPr>
          <p:cNvSpPr>
            <a:spLocks noGrp="1"/>
          </p:cNvSpPr>
          <p:nvPr>
            <p:ph type="sldNum" sz="quarter" idx="10"/>
          </p:nvPr>
        </p:nvSpPr>
        <p:spPr/>
        <p:txBody>
          <a:bodyPr/>
          <a:lstStyle/>
          <a:p>
            <a:fld id="{DAEBE78A-56B9-48B4-AB1A-9EB87ABE874B}" type="slidenum">
              <a:rPr lang="en-US" smtClean="0"/>
              <a:pPr/>
              <a:t>13</a:t>
            </a:fld>
            <a:endParaRPr lang="en-US" dirty="0"/>
          </a:p>
        </p:txBody>
      </p:sp>
    </p:spTree>
    <p:extLst>
      <p:ext uri="{BB962C8B-B14F-4D97-AF65-F5344CB8AC3E}">
        <p14:creationId xmlns:p14="http://schemas.microsoft.com/office/powerpoint/2010/main" val="16529755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3F979-A9CB-4180-7698-C2A990E2F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3FF49-22A8-A145-77DA-B44137576A3A}"/>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357CC6A6-6D41-20AA-13CE-DC0135222985}"/>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Additional Information</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Regardless of the type of account in which they are held, relief funds cannot be hidden and must be reported on the annual financial report, and all funds must be administered by the Local Relief Fund Board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Since 2015, all N.C. rostered firefighters are now protected by the NCSFA LODD benefit regardless of membership in the association. The NCSFA AD&amp;D coverage and educational benefits are not included in this statutory requirement for LODD coverage</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1327A90-FA2F-0C0D-6F02-16F2EFB8D228}"/>
              </a:ext>
            </a:extLst>
          </p:cNvPr>
          <p:cNvSpPr>
            <a:spLocks noGrp="1"/>
          </p:cNvSpPr>
          <p:nvPr>
            <p:ph type="sldNum" sz="quarter" idx="10"/>
          </p:nvPr>
        </p:nvSpPr>
        <p:spPr/>
        <p:txBody>
          <a:bodyPr/>
          <a:lstStyle/>
          <a:p>
            <a:fld id="{DAEBE78A-56B9-48B4-AB1A-9EB87ABE874B}" type="slidenum">
              <a:rPr lang="en-US" smtClean="0"/>
              <a:pPr/>
              <a:t>130</a:t>
            </a:fld>
            <a:endParaRPr lang="en-US" dirty="0"/>
          </a:p>
        </p:txBody>
      </p:sp>
    </p:spTree>
    <p:extLst>
      <p:ext uri="{BB962C8B-B14F-4D97-AF65-F5344CB8AC3E}">
        <p14:creationId xmlns:p14="http://schemas.microsoft.com/office/powerpoint/2010/main" val="25651443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E5706-1C90-9E78-BF57-80132FA19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70CBE-0376-7EC7-693A-AE14F5268788}"/>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Firefighters Relief Fund; Rules and Benefits</a:t>
            </a:r>
          </a:p>
        </p:txBody>
      </p:sp>
      <p:sp>
        <p:nvSpPr>
          <p:cNvPr id="3" name="Content Placeholder 2">
            <a:extLst>
              <a:ext uri="{FF2B5EF4-FFF2-40B4-BE49-F238E27FC236}">
                <a16:creationId xmlns:a16="http://schemas.microsoft.com/office/drawing/2014/main" id="{8F405140-CCD3-E0FE-D650-BD491E3B1B3A}"/>
              </a:ext>
            </a:extLst>
          </p:cNvPr>
          <p:cNvSpPr>
            <a:spLocks noGrp="1"/>
          </p:cNvSpPr>
          <p:nvPr>
            <p:ph idx="1"/>
          </p:nvPr>
        </p:nvSpPr>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Additional Information</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Even if you are over, you maximum, submit a report to insure you are eligible to use your fund and nor disqualified.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u="sng" dirty="0">
                <a:latin typeface="Calibri" panose="020F0502020204030204" pitchFamily="34" charset="0"/>
                <a:ea typeface="Calibri" panose="020F0502020204030204" pitchFamily="34" charset="0"/>
                <a:cs typeface="Calibri" panose="020F0502020204030204" pitchFamily="34" charset="0"/>
              </a:rPr>
              <a:t>If your Treasurer changes during the year, notify NCSFA.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28625"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D987A68-9DAB-B26C-FB28-066929742214}"/>
              </a:ext>
            </a:extLst>
          </p:cNvPr>
          <p:cNvSpPr>
            <a:spLocks noGrp="1"/>
          </p:cNvSpPr>
          <p:nvPr>
            <p:ph type="sldNum" sz="quarter" idx="10"/>
          </p:nvPr>
        </p:nvSpPr>
        <p:spPr/>
        <p:txBody>
          <a:bodyPr/>
          <a:lstStyle/>
          <a:p>
            <a:fld id="{DAEBE78A-56B9-48B4-AB1A-9EB87ABE874B}" type="slidenum">
              <a:rPr lang="en-US" smtClean="0"/>
              <a:pPr/>
              <a:t>131</a:t>
            </a:fld>
            <a:endParaRPr lang="en-US" dirty="0"/>
          </a:p>
        </p:txBody>
      </p:sp>
    </p:spTree>
    <p:extLst>
      <p:ext uri="{BB962C8B-B14F-4D97-AF65-F5344CB8AC3E}">
        <p14:creationId xmlns:p14="http://schemas.microsoft.com/office/powerpoint/2010/main" val="17814380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F85-5590-1C50-9313-C223A3C92D83}"/>
              </a:ext>
            </a:extLst>
          </p:cNvPr>
          <p:cNvSpPr>
            <a:spLocks noGrp="1"/>
          </p:cNvSpPr>
          <p:nvPr>
            <p:ph type="title"/>
          </p:nvPr>
        </p:nvSpPr>
        <p:spPr>
          <a:xfrm>
            <a:off x="839788" y="672405"/>
            <a:ext cx="3932237" cy="1384995"/>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North Carolina Firefighters Relief Fund; Brochure</a:t>
            </a:r>
          </a:p>
        </p:txBody>
      </p:sp>
      <p:sp>
        <p:nvSpPr>
          <p:cNvPr id="4" name="Text Placeholder 3">
            <a:extLst>
              <a:ext uri="{FF2B5EF4-FFF2-40B4-BE49-F238E27FC236}">
                <a16:creationId xmlns:a16="http://schemas.microsoft.com/office/drawing/2014/main" id="{D8051689-3C62-B34A-64C1-6B03CAE0029D}"/>
              </a:ext>
            </a:extLst>
          </p:cNvPr>
          <p:cNvSpPr>
            <a:spLocks noGrp="1"/>
          </p:cNvSpPr>
          <p:nvPr>
            <p:ph type="body" sz="half" idx="2"/>
          </p:nvPr>
        </p:nvSpPr>
        <p:spPr/>
        <p: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p>
            <a:pPr algn="ctr"/>
            <a:r>
              <a:rPr lang="en-US" sz="2400" dirty="0">
                <a:latin typeface="Calibri" panose="020F0502020204030204" pitchFamily="34" charset="0"/>
                <a:ea typeface="Calibri" panose="020F0502020204030204" pitchFamily="34" charset="0"/>
                <a:cs typeface="Calibri" panose="020F0502020204030204" pitchFamily="34" charset="0"/>
              </a:rPr>
              <a:t>This brochure can be downloaded in either Word or PDF format by going to NCSFA.com, under “The Relief Fund Tab” </a:t>
            </a:r>
          </a:p>
          <a:p>
            <a:endParaRPr lang="en-US" dirty="0"/>
          </a:p>
        </p:txBody>
      </p:sp>
      <p:sp>
        <p:nvSpPr>
          <p:cNvPr id="5" name="Slide Number Placeholder 4">
            <a:extLst>
              <a:ext uri="{FF2B5EF4-FFF2-40B4-BE49-F238E27FC236}">
                <a16:creationId xmlns:a16="http://schemas.microsoft.com/office/drawing/2014/main" id="{EC595FC9-BB68-EC6D-6942-277BEC70C8F1}"/>
              </a:ext>
            </a:extLst>
          </p:cNvPr>
          <p:cNvSpPr>
            <a:spLocks noGrp="1"/>
          </p:cNvSpPr>
          <p:nvPr>
            <p:ph type="sldNum" sz="quarter" idx="12"/>
          </p:nvPr>
        </p:nvSpPr>
        <p:spPr/>
        <p:txBody>
          <a:bodyPr/>
          <a:lstStyle/>
          <a:p>
            <a:fld id="{CAA78E8F-7C06-43EB-B1B8-4249B32EE845}" type="slidenum">
              <a:rPr lang="en-US" smtClean="0"/>
              <a:t>132</a:t>
            </a:fld>
            <a:endParaRPr lang="en-US" dirty="0"/>
          </a:p>
        </p:txBody>
      </p:sp>
      <p:pic>
        <p:nvPicPr>
          <p:cNvPr id="6" name="Picture 5">
            <a:extLst>
              <a:ext uri="{FF2B5EF4-FFF2-40B4-BE49-F238E27FC236}">
                <a16:creationId xmlns:a16="http://schemas.microsoft.com/office/drawing/2014/main" id="{8FA46B49-8B16-3313-EA06-226F2F0692E2}"/>
              </a:ext>
            </a:extLst>
          </p:cNvPr>
          <p:cNvPicPr>
            <a:picLocks noChangeAspect="1"/>
          </p:cNvPicPr>
          <p:nvPr/>
        </p:nvPicPr>
        <p:blipFill>
          <a:blip r:embed="rId2"/>
          <a:stretch>
            <a:fillRect/>
          </a:stretch>
        </p:blipFill>
        <p:spPr>
          <a:xfrm>
            <a:off x="6096000" y="374451"/>
            <a:ext cx="4758550" cy="5981902"/>
          </a:xfrm>
          <a:prstGeom prst="rect">
            <a:avLst/>
          </a:prstGeom>
        </p:spPr>
      </p:pic>
    </p:spTree>
    <p:extLst>
      <p:ext uri="{BB962C8B-B14F-4D97-AF65-F5344CB8AC3E}">
        <p14:creationId xmlns:p14="http://schemas.microsoft.com/office/powerpoint/2010/main" val="16362398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ED81C-D9A9-4F98-8FB8-93BD8EF416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6B61115-B7AD-E554-CA6B-2D3452AEF436}"/>
              </a:ext>
            </a:extLst>
          </p:cNvPr>
          <p:cNvSpPr>
            <a:spLocks noGrp="1"/>
          </p:cNvSpPr>
          <p:nvPr>
            <p:ph type="title"/>
          </p:nvPr>
        </p:nvSpPr>
        <p:spPr>
          <a:xfrm>
            <a:off x="0" y="222161"/>
            <a:ext cx="12192000" cy="1200329"/>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Gross Premium </a:t>
            </a:r>
            <a:r>
              <a:rPr lang="en-US" sz="3600" dirty="0">
                <a:latin typeface="Calibri" panose="020F0502020204030204" pitchFamily="34" charset="0"/>
                <a:ea typeface="Calibri" panose="020F0502020204030204" pitchFamily="34" charset="0"/>
                <a:cs typeface="Calibri" panose="020F0502020204030204" pitchFamily="34" charset="0"/>
              </a:rPr>
              <a:t>Assessment </a:t>
            </a:r>
            <a:r>
              <a:rPr lang="en-US" b="1" dirty="0">
                <a:latin typeface="Calibri" panose="020F0502020204030204" pitchFamily="34" charset="0"/>
                <a:ea typeface="Calibri" panose="020F0502020204030204" pitchFamily="34" charset="0"/>
                <a:cs typeface="Calibri" panose="020F0502020204030204" pitchFamily="34" charset="0"/>
              </a:rPr>
              <a:t>Collections</a:t>
            </a:r>
            <a:br>
              <a:rPr lang="en-US"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(Total Funds Generated)</a:t>
            </a:r>
          </a:p>
        </p:txBody>
      </p:sp>
      <p:graphicFrame>
        <p:nvGraphicFramePr>
          <p:cNvPr id="5" name="Content Placeholder 4">
            <a:extLst>
              <a:ext uri="{FF2B5EF4-FFF2-40B4-BE49-F238E27FC236}">
                <a16:creationId xmlns:a16="http://schemas.microsoft.com/office/drawing/2014/main" id="{3554C94D-99F0-D9C5-6629-69E2046ABF60}"/>
              </a:ext>
            </a:extLst>
          </p:cNvPr>
          <p:cNvGraphicFramePr>
            <a:graphicFrameLocks noGrp="1"/>
          </p:cNvGraphicFramePr>
          <p:nvPr>
            <p:ph idx="1"/>
            <p:extLst>
              <p:ext uri="{D42A27DB-BD31-4B8C-83A1-F6EECF244321}">
                <p14:modId xmlns:p14="http://schemas.microsoft.com/office/powerpoint/2010/main" val="2703015783"/>
              </p:ext>
            </p:extLst>
          </p:nvPr>
        </p:nvGraphicFramePr>
        <p:xfrm>
          <a:off x="776747" y="1533832"/>
          <a:ext cx="10166555" cy="4809412"/>
        </p:xfrm>
        <a:graphic>
          <a:graphicData uri="http://schemas.openxmlformats.org/drawingml/2006/table">
            <a:tbl>
              <a:tblPr>
                <a:tableStyleId>{5C22544A-7EE6-4342-B048-85BDC9FD1C3A}</a:tableStyleId>
              </a:tblPr>
              <a:tblGrid>
                <a:gridCol w="2033311">
                  <a:extLst>
                    <a:ext uri="{9D8B030D-6E8A-4147-A177-3AD203B41FA5}">
                      <a16:colId xmlns:a16="http://schemas.microsoft.com/office/drawing/2014/main" val="2572521889"/>
                    </a:ext>
                  </a:extLst>
                </a:gridCol>
                <a:gridCol w="2033311">
                  <a:extLst>
                    <a:ext uri="{9D8B030D-6E8A-4147-A177-3AD203B41FA5}">
                      <a16:colId xmlns:a16="http://schemas.microsoft.com/office/drawing/2014/main" val="1915578530"/>
                    </a:ext>
                  </a:extLst>
                </a:gridCol>
                <a:gridCol w="2033311">
                  <a:extLst>
                    <a:ext uri="{9D8B030D-6E8A-4147-A177-3AD203B41FA5}">
                      <a16:colId xmlns:a16="http://schemas.microsoft.com/office/drawing/2014/main" val="697301424"/>
                    </a:ext>
                  </a:extLst>
                </a:gridCol>
                <a:gridCol w="2033311">
                  <a:extLst>
                    <a:ext uri="{9D8B030D-6E8A-4147-A177-3AD203B41FA5}">
                      <a16:colId xmlns:a16="http://schemas.microsoft.com/office/drawing/2014/main" val="2975944123"/>
                    </a:ext>
                  </a:extLst>
                </a:gridCol>
                <a:gridCol w="2033311">
                  <a:extLst>
                    <a:ext uri="{9D8B030D-6E8A-4147-A177-3AD203B41FA5}">
                      <a16:colId xmlns:a16="http://schemas.microsoft.com/office/drawing/2014/main" val="1657501660"/>
                    </a:ext>
                  </a:extLst>
                </a:gridCol>
              </a:tblGrid>
              <a:tr h="488946">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 </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General Fund Proceeds</a:t>
                      </a: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Volunteer FD Fund (Grants)</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DOI Proceeds (Relief Funds)</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Worker's Compensation Fund</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48694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$11,669,480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$8,335,343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992642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$13,048,028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$6,511,402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884926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2016</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$13,886,360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6651527"/>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$14,930,125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999793"/>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$15,167,614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890806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2019</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$15,944,093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987602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$16,935,251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6615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$18,331,067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769943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$20,305,464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269051"/>
                  </a:ext>
                </a:extLst>
              </a:tr>
              <a:tr h="364591">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$22,812,053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3553928"/>
                  </a:ext>
                </a:extLst>
              </a:tr>
              <a:tr h="488946">
                <a:tc gridSpan="5">
                  <a:txBody>
                    <a:bodyPr/>
                    <a:lstStyle/>
                    <a:p>
                      <a:pPr algn="ctr" fontAlgn="b"/>
                      <a:endPar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ctr" fontAlgn="b"/>
                      <a:r>
                        <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rPr>
                        <a:t>Pursuant to SL2022-6 sec. 1.4; no funds were to be transferred to VSWCF during FY2022-2023</a:t>
                      </a:r>
                      <a:endParaRPr lang="en-US" sz="1400" b="0" i="0" u="none" strike="noStrike" dirty="0">
                        <a:ln>
                          <a:noFill/>
                        </a:ln>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8895437"/>
                  </a:ext>
                </a:extLst>
              </a:tr>
            </a:tbl>
          </a:graphicData>
        </a:graphic>
      </p:graphicFrame>
      <p:sp>
        <p:nvSpPr>
          <p:cNvPr id="2" name="Slide Number Placeholder 1">
            <a:extLst>
              <a:ext uri="{FF2B5EF4-FFF2-40B4-BE49-F238E27FC236}">
                <a16:creationId xmlns:a16="http://schemas.microsoft.com/office/drawing/2014/main" id="{3CF96905-E878-76FD-D6F0-EE641796B976}"/>
              </a:ext>
            </a:extLst>
          </p:cNvPr>
          <p:cNvSpPr>
            <a:spLocks noGrp="1"/>
          </p:cNvSpPr>
          <p:nvPr>
            <p:ph type="sldNum" sz="quarter" idx="10"/>
          </p:nvPr>
        </p:nvSpPr>
        <p:spPr/>
        <p:txBody>
          <a:bodyPr/>
          <a:lstStyle/>
          <a:p>
            <a:fld id="{DAEBE78A-56B9-48B4-AB1A-9EB87ABE874B}" type="slidenum">
              <a:rPr lang="en-US" smtClean="0"/>
              <a:pPr/>
              <a:t>133</a:t>
            </a:fld>
            <a:endParaRPr lang="en-US" dirty="0"/>
          </a:p>
        </p:txBody>
      </p:sp>
    </p:spTree>
    <p:custDataLst>
      <p:tags r:id="rId1"/>
    </p:custDataLst>
    <p:extLst>
      <p:ext uri="{BB962C8B-B14F-4D97-AF65-F5344CB8AC3E}">
        <p14:creationId xmlns:p14="http://schemas.microsoft.com/office/powerpoint/2010/main" val="312028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74D0D-873A-B4FF-8721-3FBAF1585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5D948-BA9F-0129-26DA-532D82B54F3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FAQs</a:t>
            </a:r>
          </a:p>
        </p:txBody>
      </p:sp>
      <p:sp>
        <p:nvSpPr>
          <p:cNvPr id="3" name="Content Placeholder 2">
            <a:extLst>
              <a:ext uri="{FF2B5EF4-FFF2-40B4-BE49-F238E27FC236}">
                <a16:creationId xmlns:a16="http://schemas.microsoft.com/office/drawing/2014/main" id="{50EA372D-8865-171F-BB57-A620556F6E01}"/>
              </a:ext>
            </a:extLst>
          </p:cNvPr>
          <p:cNvSpPr>
            <a:spLocks noGrp="1"/>
          </p:cNvSpPr>
          <p:nvPr>
            <p:ph idx="1"/>
          </p:nvPr>
        </p:nvSpPr>
        <p:spPr>
          <a:xfrm>
            <a:off x="449637" y="1106137"/>
            <a:ext cx="11292725" cy="4978960"/>
          </a:xfrm>
        </p:spPr>
        <p:txBody>
          <a:bodyPr/>
          <a:lstStyle/>
          <a:p>
            <a:pPr marL="0" lvl="1" indent="0">
              <a:buNone/>
            </a:pPr>
            <a:r>
              <a:rPr lang="en-US" sz="2400" b="1" dirty="0">
                <a:latin typeface="Calibri" panose="020F0502020204030204" pitchFamily="34" charset="0"/>
                <a:ea typeface="Calibri" panose="020F0502020204030204" pitchFamily="34" charset="0"/>
                <a:cs typeface="Calibri" panose="020F0502020204030204" pitchFamily="34" charset="0"/>
              </a:rPr>
              <a:t>Who has control of the relief fund money</a:t>
            </a:r>
            <a:r>
              <a:rPr lang="en-US" sz="2000" b="1" dirty="0">
                <a:latin typeface="Calibri" panose="020F0502020204030204" pitchFamily="34" charset="0"/>
                <a:ea typeface="Calibri" panose="020F0502020204030204" pitchFamily="34" charset="0"/>
                <a:cs typeface="Calibri" panose="020F0502020204030204" pitchFamily="34" charset="0"/>
              </a:rPr>
              <a:t>? </a:t>
            </a:r>
          </a:p>
          <a:p>
            <a:pPr marL="628650" lvl="2" indent="-285750">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The Local Relief Fund Board of Trustees.</a:t>
            </a:r>
          </a:p>
          <a:p>
            <a:pPr marL="0" lvl="1" indent="0">
              <a:buNone/>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sz="2400" b="1" dirty="0">
                <a:latin typeface="Calibri" panose="020F0502020204030204" pitchFamily="34" charset="0"/>
                <a:ea typeface="Calibri" panose="020F0502020204030204" pitchFamily="34" charset="0"/>
                <a:cs typeface="Calibri" panose="020F0502020204030204" pitchFamily="34" charset="0"/>
              </a:rPr>
              <a:t>My department is owned and operated by municipal government. Do they control the relief fund?</a:t>
            </a:r>
            <a:r>
              <a:rPr lang="en-US" sz="2000" b="1" dirty="0">
                <a:latin typeface="Calibri" panose="020F0502020204030204" pitchFamily="34" charset="0"/>
                <a:ea typeface="Calibri" panose="020F0502020204030204" pitchFamily="34" charset="0"/>
                <a:cs typeface="Calibri" panose="020F0502020204030204" pitchFamily="34" charset="0"/>
              </a:rPr>
              <a:t>	</a:t>
            </a:r>
          </a:p>
          <a:p>
            <a:pPr marL="771525" lvl="2" indent="-428625">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No. The Local Relief Fund Board of Trustees controls the funds</a:t>
            </a:r>
            <a:r>
              <a:rPr lang="en-US" sz="1800" i="1" dirty="0">
                <a:latin typeface="Calibri" panose="020F0502020204030204" pitchFamily="34" charset="0"/>
                <a:ea typeface="Calibri" panose="020F0502020204030204" pitchFamily="34" charset="0"/>
                <a:cs typeface="Calibri" panose="020F0502020204030204" pitchFamily="34" charset="0"/>
              </a:rPr>
              <a:t>.</a:t>
            </a:r>
          </a:p>
          <a:p>
            <a:pPr marL="0" lvl="1" indent="0">
              <a:buNone/>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sz="2400" b="1" dirty="0">
                <a:latin typeface="Calibri" panose="020F0502020204030204" pitchFamily="34" charset="0"/>
                <a:ea typeface="Calibri" panose="020F0502020204030204" pitchFamily="34" charset="0"/>
                <a:cs typeface="Calibri" panose="020F0502020204030204" pitchFamily="34" charset="0"/>
              </a:rPr>
              <a:t>Can equipment or other purchases be made with relief fund money? </a:t>
            </a:r>
          </a:p>
          <a:p>
            <a:pPr marL="628650" lvl="2" indent="-285750">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No. N.C.G.S. 58-84-35 defines how the fund can be used.</a:t>
            </a:r>
            <a:r>
              <a:rPr lang="en-US" sz="1800" i="1"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800" i="1" dirty="0"/>
          </a:p>
          <a:p>
            <a:pPr marL="0" lvl="1" indent="0"/>
            <a:endParaRPr lang="en-US" dirty="0"/>
          </a:p>
          <a:p>
            <a:pPr marL="0" indent="0"/>
            <a:endParaRPr lang="en-US" sz="1800" dirty="0"/>
          </a:p>
          <a:p>
            <a:endParaRPr lang="en-US" sz="1800" dirty="0"/>
          </a:p>
        </p:txBody>
      </p:sp>
      <p:sp>
        <p:nvSpPr>
          <p:cNvPr id="4" name="Slide Number Placeholder 3">
            <a:extLst>
              <a:ext uri="{FF2B5EF4-FFF2-40B4-BE49-F238E27FC236}">
                <a16:creationId xmlns:a16="http://schemas.microsoft.com/office/drawing/2014/main" id="{172E708A-EC53-1B96-3B5E-DA47F961DB42}"/>
              </a:ext>
            </a:extLst>
          </p:cNvPr>
          <p:cNvSpPr>
            <a:spLocks noGrp="1"/>
          </p:cNvSpPr>
          <p:nvPr>
            <p:ph type="sldNum" sz="quarter" idx="10"/>
          </p:nvPr>
        </p:nvSpPr>
        <p:spPr/>
        <p:txBody>
          <a:bodyPr/>
          <a:lstStyle/>
          <a:p>
            <a:fld id="{DAEBE78A-56B9-48B4-AB1A-9EB87ABE874B}" type="slidenum">
              <a:rPr lang="en-US" smtClean="0"/>
              <a:pPr/>
              <a:t>134</a:t>
            </a:fld>
            <a:endParaRPr lang="en-US" dirty="0"/>
          </a:p>
        </p:txBody>
      </p:sp>
    </p:spTree>
    <p:custDataLst>
      <p:tags r:id="rId1"/>
    </p:custDataLst>
    <p:extLst>
      <p:ext uri="{BB962C8B-B14F-4D97-AF65-F5344CB8AC3E}">
        <p14:creationId xmlns:p14="http://schemas.microsoft.com/office/powerpoint/2010/main" val="5578894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FAQs</a:t>
            </a:r>
          </a:p>
        </p:txBody>
      </p:sp>
      <p:sp>
        <p:nvSpPr>
          <p:cNvPr id="3" name="Content Placeholder 2"/>
          <p:cNvSpPr>
            <a:spLocks noGrp="1"/>
          </p:cNvSpPr>
          <p:nvPr>
            <p:ph idx="1"/>
          </p:nvPr>
        </p:nvSpPr>
        <p:spPr>
          <a:xfrm>
            <a:off x="449637" y="1106137"/>
            <a:ext cx="11292725" cy="4978960"/>
          </a:xfrm>
        </p:spPr>
        <p:txBody>
          <a:bodyPr/>
          <a:lstStyle/>
          <a:p>
            <a:pPr marL="0" indent="0">
              <a:buNone/>
            </a:pPr>
            <a:r>
              <a:rPr lang="en-US" sz="2400" b="1" dirty="0">
                <a:latin typeface="Calibri" panose="020F0502020204030204" pitchFamily="34" charset="0"/>
                <a:ea typeface="Calibri" panose="020F0502020204030204" pitchFamily="34" charset="0"/>
                <a:cs typeface="Calibri" panose="020F0502020204030204" pitchFamily="34" charset="0"/>
              </a:rPr>
              <a:t>Who appoints the Relief Fund Board of Trustees?</a:t>
            </a:r>
          </a:p>
          <a:p>
            <a:pPr marL="714375" lvl="1" indent="-285750">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The fire department elects two representatives, the City and/or County appoints two representatives, and the N.C. Insurance Commissioner selects one representative. One of the five board members will be elected to serve as the Relief Fund treasurer. </a:t>
            </a:r>
          </a:p>
          <a:p>
            <a:pPr marL="0"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ea typeface="Calibri" panose="020F0502020204030204" pitchFamily="34" charset="0"/>
                <a:cs typeface="Calibri" panose="020F0502020204030204" pitchFamily="34" charset="0"/>
              </a:rPr>
              <a:t>Do the Relief Fund Board Members have to be residents of the fire district?</a:t>
            </a:r>
          </a:p>
          <a:p>
            <a:pPr marL="714375" lvl="1" indent="-285750">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The two fire department appointees &amp; one N.C. Insurance Commissioner appointee shall be residents of the fire district, active members, or retired members of the fire department. The two City/County Commissioner appointees shall be residents of the fire district.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i="1" dirty="0"/>
          </a:p>
          <a:p>
            <a:pPr marL="0" lvl="1" indent="0"/>
            <a:endParaRPr lang="en-US" dirty="0"/>
          </a:p>
          <a:p>
            <a:pPr marL="0" indent="0"/>
            <a:endParaRPr lang="en-US" sz="1800" dirty="0"/>
          </a:p>
          <a:p>
            <a:endParaRPr lang="en-US" sz="1800" dirty="0"/>
          </a:p>
        </p:txBody>
      </p:sp>
      <p:sp>
        <p:nvSpPr>
          <p:cNvPr id="4" name="Slide Number Placeholder 3">
            <a:extLst>
              <a:ext uri="{FF2B5EF4-FFF2-40B4-BE49-F238E27FC236}">
                <a16:creationId xmlns:a16="http://schemas.microsoft.com/office/drawing/2014/main" id="{78EFB23D-F88B-AC57-A79E-32519804294F}"/>
              </a:ext>
            </a:extLst>
          </p:cNvPr>
          <p:cNvSpPr>
            <a:spLocks noGrp="1"/>
          </p:cNvSpPr>
          <p:nvPr>
            <p:ph type="sldNum" sz="quarter" idx="10"/>
          </p:nvPr>
        </p:nvSpPr>
        <p:spPr/>
        <p:txBody>
          <a:bodyPr/>
          <a:lstStyle/>
          <a:p>
            <a:fld id="{DAEBE78A-56B9-48B4-AB1A-9EB87ABE874B}" type="slidenum">
              <a:rPr lang="en-US" smtClean="0"/>
              <a:pPr/>
              <a:t>135</a:t>
            </a:fld>
            <a:endParaRPr lang="en-US" dirty="0"/>
          </a:p>
        </p:txBody>
      </p:sp>
    </p:spTree>
    <p:custDataLst>
      <p:tags r:id="rId1"/>
    </p:custDataLst>
    <p:extLst>
      <p:ext uri="{BB962C8B-B14F-4D97-AF65-F5344CB8AC3E}">
        <p14:creationId xmlns:p14="http://schemas.microsoft.com/office/powerpoint/2010/main" val="30975738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F2C8-F60A-43BC-8D25-C59FE8E9B3C8}"/>
              </a:ext>
            </a:extLst>
          </p:cNvPr>
          <p:cNvSpPr>
            <a:spLocks noGrp="1"/>
          </p:cNvSpPr>
          <p:nvPr>
            <p:ph type="title"/>
          </p:nvPr>
        </p:nvSpPr>
        <p:spPr>
          <a:xfrm>
            <a:off x="0" y="2413337"/>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173DD5FD-BE5C-4728-BDF2-C4138A6942F6}"/>
              </a:ext>
            </a:extLst>
          </p:cNvPr>
          <p:cNvSpPr>
            <a:spLocks noGrp="1"/>
          </p:cNvSpPr>
          <p:nvPr>
            <p:ph type="sldNum" sz="quarter" idx="10"/>
          </p:nvPr>
        </p:nvSpPr>
        <p:spPr/>
        <p:txBody>
          <a:bodyPr/>
          <a:lstStyle/>
          <a:p>
            <a:fld id="{DAEBE78A-56B9-48B4-AB1A-9EB87ABE874B}" type="slidenum">
              <a:rPr lang="en-US" smtClean="0"/>
              <a:pPr/>
              <a:t>136</a:t>
            </a:fld>
            <a:endParaRPr lang="en-US" dirty="0"/>
          </a:p>
        </p:txBody>
      </p:sp>
    </p:spTree>
    <p:custDataLst>
      <p:tags r:id="rId1"/>
    </p:custDataLst>
    <p:extLst>
      <p:ext uri="{BB962C8B-B14F-4D97-AF65-F5344CB8AC3E}">
        <p14:creationId xmlns:p14="http://schemas.microsoft.com/office/powerpoint/2010/main" val="34218964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2EFCF-DBCF-2C49-AB82-D02348B90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393D0-66CF-18A1-74E1-9246ECA78618}"/>
              </a:ext>
            </a:extLst>
          </p:cNvPr>
          <p:cNvSpPr>
            <a:spLocks noGrp="1"/>
          </p:cNvSpPr>
          <p:nvPr>
            <p:ph type="title"/>
          </p:nvPr>
        </p:nvSpPr>
        <p:spPr>
          <a:xfrm>
            <a:off x="0" y="2583396"/>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Workers Compensation</a:t>
            </a:r>
          </a:p>
        </p:txBody>
      </p:sp>
      <p:sp>
        <p:nvSpPr>
          <p:cNvPr id="4" name="Slide Number Placeholder 3">
            <a:extLst>
              <a:ext uri="{FF2B5EF4-FFF2-40B4-BE49-F238E27FC236}">
                <a16:creationId xmlns:a16="http://schemas.microsoft.com/office/drawing/2014/main" id="{3919DDC6-6845-1105-9E50-D49C7B1F2FBB}"/>
              </a:ext>
            </a:extLst>
          </p:cNvPr>
          <p:cNvSpPr>
            <a:spLocks noGrp="1"/>
          </p:cNvSpPr>
          <p:nvPr>
            <p:ph type="sldNum" sz="quarter" idx="10"/>
          </p:nvPr>
        </p:nvSpPr>
        <p:spPr/>
        <p:txBody>
          <a:bodyPr/>
          <a:lstStyle/>
          <a:p>
            <a:fld id="{DAEBE78A-56B9-48B4-AB1A-9EB87ABE874B}" type="slidenum">
              <a:rPr lang="en-US" smtClean="0"/>
              <a:pPr/>
              <a:t>137</a:t>
            </a:fld>
            <a:endParaRPr lang="en-US" dirty="0"/>
          </a:p>
        </p:txBody>
      </p:sp>
    </p:spTree>
    <p:custDataLst>
      <p:tags r:id="rId1"/>
    </p:custDataLst>
    <p:extLst>
      <p:ext uri="{BB962C8B-B14F-4D97-AF65-F5344CB8AC3E}">
        <p14:creationId xmlns:p14="http://schemas.microsoft.com/office/powerpoint/2010/main" val="16273310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BA30-606A-843D-E469-B5A66B02F1C5}"/>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Noto Sans Medium" panose="020B0602040504020204" pitchFamily="34" charset="0"/>
                <a:cs typeface="Calibri" panose="020F0502020204030204" pitchFamily="34" charset="0"/>
              </a:rPr>
              <a:t>Workers Compensation Benefits</a:t>
            </a:r>
            <a:endParaRPr lang="en-US" sz="4000" dirty="0"/>
          </a:p>
        </p:txBody>
      </p:sp>
      <p:sp>
        <p:nvSpPr>
          <p:cNvPr id="3" name="Content Placeholder 2">
            <a:extLst>
              <a:ext uri="{FF2B5EF4-FFF2-40B4-BE49-F238E27FC236}">
                <a16:creationId xmlns:a16="http://schemas.microsoft.com/office/drawing/2014/main" id="{466AB647-5F7D-3F08-CF7B-424B6470EB6F}"/>
              </a:ext>
            </a:extLst>
          </p:cNvPr>
          <p:cNvSpPr>
            <a:spLocks noGrp="1"/>
          </p:cNvSpPr>
          <p:nvPr>
            <p:ph idx="1"/>
          </p:nvPr>
        </p:nvSpPr>
        <p:spPr>
          <a:xfrm>
            <a:off x="618226" y="1569787"/>
            <a:ext cx="10955547" cy="4978960"/>
          </a:xfrm>
        </p:spPr>
        <p:txBody>
          <a:body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Workers Compensation Benefits are normally purchased through three </a:t>
            </a:r>
          </a:p>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different methods:</a:t>
            </a: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For Municipal Fire Departments they are normally secured through the NC League of Municipalities</a:t>
            </a:r>
          </a:p>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Any department may purchase through private carriers called assigned risk</a:t>
            </a:r>
          </a:p>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Non-Municipal Departments can purchase through the NC Volunteer Safety Workers Compensation Program.</a:t>
            </a:r>
          </a:p>
          <a:p>
            <a:endParaRPr lang="en-US" dirty="0"/>
          </a:p>
        </p:txBody>
      </p:sp>
      <p:sp>
        <p:nvSpPr>
          <p:cNvPr id="4" name="Slide Number Placeholder 3">
            <a:extLst>
              <a:ext uri="{FF2B5EF4-FFF2-40B4-BE49-F238E27FC236}">
                <a16:creationId xmlns:a16="http://schemas.microsoft.com/office/drawing/2014/main" id="{905957D3-637F-2C2A-0CB0-6095310945BE}"/>
              </a:ext>
            </a:extLst>
          </p:cNvPr>
          <p:cNvSpPr>
            <a:spLocks noGrp="1"/>
          </p:cNvSpPr>
          <p:nvPr>
            <p:ph type="sldNum" sz="quarter" idx="10"/>
          </p:nvPr>
        </p:nvSpPr>
        <p:spPr/>
        <p:txBody>
          <a:bodyPr/>
          <a:lstStyle/>
          <a:p>
            <a:fld id="{DAEBE78A-56B9-48B4-AB1A-9EB87ABE874B}" type="slidenum">
              <a:rPr lang="en-US" smtClean="0"/>
              <a:pPr/>
              <a:t>138</a:t>
            </a:fld>
            <a:endParaRPr lang="en-US" dirty="0"/>
          </a:p>
        </p:txBody>
      </p:sp>
    </p:spTree>
    <p:extLst>
      <p:ext uri="{BB962C8B-B14F-4D97-AF65-F5344CB8AC3E}">
        <p14:creationId xmlns:p14="http://schemas.microsoft.com/office/powerpoint/2010/main" val="14919347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761-02CA-98F6-B5E0-63F9C2E4013E}"/>
              </a:ext>
            </a:extLst>
          </p:cNvPr>
          <p:cNvSpPr>
            <a:spLocks noGrp="1"/>
          </p:cNvSpPr>
          <p:nvPr>
            <p:ph type="title"/>
          </p:nvPr>
        </p:nvSpPr>
        <p:spPr>
          <a:xfrm>
            <a:off x="0" y="222161"/>
            <a:ext cx="12192000" cy="1938992"/>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Volunteer Safety Workers Compensation Fund</a:t>
            </a:r>
            <a:br>
              <a:rPr lang="en-US" sz="4000" dirty="0">
                <a:latin typeface="Calibri" panose="020F0502020204030204" pitchFamily="34" charset="0"/>
                <a:ea typeface="Calibri" panose="020F0502020204030204" pitchFamily="34" charset="0"/>
                <a:cs typeface="Calibri" panose="020F0502020204030204" pitchFamily="34" charset="0"/>
              </a:rPr>
            </a:b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13DC53E-BAC9-DC3F-44E3-98D6ECCC9750}"/>
              </a:ext>
            </a:extLst>
          </p:cNvPr>
          <p:cNvSpPr>
            <a:spLocks noGrp="1"/>
          </p:cNvSpPr>
          <p:nvPr>
            <p:ph idx="1"/>
          </p:nvPr>
        </p:nvSpPr>
        <p:spPr/>
        <p:txBody>
          <a:bodyPr/>
          <a:lstStyle/>
          <a:p>
            <a:pPr>
              <a:buFont typeface="Wingdings" panose="05000000000000000000" pitchFamily="2" charset="2"/>
              <a:buChar char="Ø"/>
            </a:pPr>
            <a:r>
              <a:rPr lang="en-US"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fund was established by </a:t>
            </a:r>
            <a:r>
              <a:rPr lang="en-US" sz="2400" i="0" strike="noStrike" dirty="0">
                <a:effectLst/>
                <a:latin typeface="Calibri" panose="020F0502020204030204" pitchFamily="34" charset="0"/>
                <a:ea typeface="Calibri" panose="020F0502020204030204" pitchFamily="34" charset="0"/>
                <a:cs typeface="Calibri" panose="020F0502020204030204" pitchFamily="34" charset="0"/>
              </a:rPr>
              <a:t>NCGS 58-87-10</a:t>
            </a:r>
            <a:r>
              <a:rPr lang="en-US"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Definitions –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Eligible unit. – A fire department or rescue/EMS unit that (i) is not part of a unit of local government and (ii) is exempt from State income tax under G.S. 105-130.11. </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Creation –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Workers' Compensation Fund is created in the Office of State Fire Marshal as an expendable trust fund. Accordingly, interest and other investment income earned by the Fund accrues to it, and revenue in the Fund at the end of a fiscal year remains in the Fund and does not revert. </a:t>
            </a:r>
          </a:p>
          <a:p>
            <a:endParaRPr lang="en-US" dirty="0"/>
          </a:p>
        </p:txBody>
      </p:sp>
      <p:sp>
        <p:nvSpPr>
          <p:cNvPr id="4" name="Slide Number Placeholder 3">
            <a:extLst>
              <a:ext uri="{FF2B5EF4-FFF2-40B4-BE49-F238E27FC236}">
                <a16:creationId xmlns:a16="http://schemas.microsoft.com/office/drawing/2014/main" id="{38C09D0D-3643-5F4B-1F4C-F6BB2AED9047}"/>
              </a:ext>
            </a:extLst>
          </p:cNvPr>
          <p:cNvSpPr>
            <a:spLocks noGrp="1"/>
          </p:cNvSpPr>
          <p:nvPr>
            <p:ph type="sldNum" sz="quarter" idx="10"/>
          </p:nvPr>
        </p:nvSpPr>
        <p:spPr/>
        <p:txBody>
          <a:bodyPr/>
          <a:lstStyle/>
          <a:p>
            <a:fld id="{DAEBE78A-56B9-48B4-AB1A-9EB87ABE874B}" type="slidenum">
              <a:rPr lang="en-US" smtClean="0"/>
              <a:pPr/>
              <a:t>139</a:t>
            </a:fld>
            <a:endParaRPr lang="en-US" dirty="0"/>
          </a:p>
        </p:txBody>
      </p:sp>
    </p:spTree>
    <p:extLst>
      <p:ext uri="{BB962C8B-B14F-4D97-AF65-F5344CB8AC3E}">
        <p14:creationId xmlns:p14="http://schemas.microsoft.com/office/powerpoint/2010/main" val="82714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159C-E073-22D3-5322-5318D1A5B323}"/>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Become Familiar With Your Relief Fund Board of Trustees</a:t>
            </a:r>
          </a:p>
        </p:txBody>
      </p:sp>
      <p:sp>
        <p:nvSpPr>
          <p:cNvPr id="3" name="Content Placeholder 2">
            <a:extLst>
              <a:ext uri="{FF2B5EF4-FFF2-40B4-BE49-F238E27FC236}">
                <a16:creationId xmlns:a16="http://schemas.microsoft.com/office/drawing/2014/main" id="{FE32E1C9-A42A-24B7-98B7-51EB60E8BBD0}"/>
              </a:ext>
            </a:extLst>
          </p:cNvPr>
          <p:cNvSpPr>
            <a:spLocks noGrp="1"/>
          </p:cNvSpPr>
          <p:nvPr>
            <p:ph idx="1"/>
          </p:nvPr>
        </p:nvSpPr>
        <p:spPr>
          <a:xfrm>
            <a:off x="618226" y="1879040"/>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As Fire Chief, you are an ex-officio, non-voting member, of your Local Relief Fund Board unless you already serve in an appointed position. Contact your Relief Fund Chairperson and Treasurer to make sure they know you are the new Chief. If you are unaware of who they are, the NCSFA can provide that information. You should be intricately involved in the activities of this Board and promote the appropriate use of the relief funds for your members.</a:t>
            </a:r>
          </a:p>
          <a:p>
            <a:endParaRPr lang="en-US" dirty="0"/>
          </a:p>
        </p:txBody>
      </p:sp>
      <p:sp>
        <p:nvSpPr>
          <p:cNvPr id="4" name="Slide Number Placeholder 3">
            <a:extLst>
              <a:ext uri="{FF2B5EF4-FFF2-40B4-BE49-F238E27FC236}">
                <a16:creationId xmlns:a16="http://schemas.microsoft.com/office/drawing/2014/main" id="{12A4C6FE-8598-345C-51EB-1FBA5F930F2C}"/>
              </a:ext>
            </a:extLst>
          </p:cNvPr>
          <p:cNvSpPr>
            <a:spLocks noGrp="1"/>
          </p:cNvSpPr>
          <p:nvPr>
            <p:ph type="sldNum" sz="quarter" idx="10"/>
          </p:nvPr>
        </p:nvSpPr>
        <p:spPr/>
        <p:txBody>
          <a:bodyPr/>
          <a:lstStyle/>
          <a:p>
            <a:fld id="{DAEBE78A-56B9-48B4-AB1A-9EB87ABE874B}" type="slidenum">
              <a:rPr lang="en-US" smtClean="0"/>
              <a:pPr/>
              <a:t>14</a:t>
            </a:fld>
            <a:endParaRPr lang="en-US" dirty="0"/>
          </a:p>
        </p:txBody>
      </p:sp>
    </p:spTree>
    <p:extLst>
      <p:ext uri="{BB962C8B-B14F-4D97-AF65-F5344CB8AC3E}">
        <p14:creationId xmlns:p14="http://schemas.microsoft.com/office/powerpoint/2010/main" val="35729995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A0F8-164B-0D6F-9D23-E505E847B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1DDED-2134-B5B8-FF8B-9EC1C445626B}"/>
              </a:ext>
            </a:extLst>
          </p:cNvPr>
          <p:cNvSpPr>
            <a:spLocks noGrp="1"/>
          </p:cNvSpPr>
          <p:nvPr>
            <p:ph type="title"/>
          </p:nvPr>
        </p:nvSpPr>
        <p:spPr>
          <a:xfrm>
            <a:off x="0" y="222161"/>
            <a:ext cx="12192000" cy="1938992"/>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Volunteer Safety Workers Compensation Fund</a:t>
            </a:r>
            <a:br>
              <a:rPr lang="en-US" sz="4000" dirty="0">
                <a:latin typeface="Calibri" panose="020F0502020204030204" pitchFamily="34" charset="0"/>
                <a:ea typeface="Calibri" panose="020F0502020204030204" pitchFamily="34" charset="0"/>
                <a:cs typeface="Calibri" panose="020F0502020204030204" pitchFamily="34" charset="0"/>
              </a:rPr>
            </a:b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C50E639-6800-6295-D651-30A99C5099FC}"/>
              </a:ext>
            </a:extLst>
          </p:cNvPr>
          <p:cNvSpPr>
            <a:spLocks noGrp="1"/>
          </p:cNvSpPr>
          <p:nvPr>
            <p:ph idx="1"/>
          </p:nvPr>
        </p:nvSpPr>
        <p:spPr/>
        <p:txBody>
          <a:bodyPr/>
          <a:lstStyle/>
          <a:p>
            <a:pPr>
              <a:buFont typeface="Wingdings" panose="05000000000000000000" pitchFamily="2" charset="2"/>
              <a:buChar char="Ø"/>
            </a:pPr>
            <a:r>
              <a:rPr lang="en-US"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fund was established by </a:t>
            </a:r>
            <a:r>
              <a:rPr lang="en-US" sz="2400" i="0" strike="noStrike" dirty="0">
                <a:effectLst/>
                <a:latin typeface="Calibri" panose="020F0502020204030204" pitchFamily="34" charset="0"/>
                <a:ea typeface="Calibri" panose="020F0502020204030204" pitchFamily="34" charset="0"/>
                <a:cs typeface="Calibri" panose="020F0502020204030204" pitchFamily="34" charset="0"/>
              </a:rPr>
              <a:t>NCGS 58-87-10</a:t>
            </a:r>
            <a:r>
              <a:rPr lang="en-US"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Use</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Revenue in the Workers' Compensation Fund shall be used to provide workers' compensation benefits to (i) members of eligible units and (ii) the employees and volunteers of eligible entities. Workers Compensation law defined in Chapter 97 of the General Statutes governs the payment of benefits from the Fund. Benefits are payable for compensable injuries or deaths that occur on or after July 1, 1996.</a:t>
            </a:r>
          </a:p>
          <a:p>
            <a:pPr>
              <a:buFont typeface="Wingdings" panose="05000000000000000000" pitchFamily="2" charset="2"/>
              <a:buChar char="Ø"/>
            </a:pP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Rates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Rates are set by the NC Fire and Rescue Commission annually, and are significantly lower, particularly for career and part-time employees, than the private or assigned risk market. </a:t>
            </a:r>
          </a:p>
          <a:p>
            <a:endParaRPr lang="en-US" dirty="0"/>
          </a:p>
        </p:txBody>
      </p:sp>
      <p:sp>
        <p:nvSpPr>
          <p:cNvPr id="4" name="Slide Number Placeholder 3">
            <a:extLst>
              <a:ext uri="{FF2B5EF4-FFF2-40B4-BE49-F238E27FC236}">
                <a16:creationId xmlns:a16="http://schemas.microsoft.com/office/drawing/2014/main" id="{4FD88B1A-5D51-148A-EEB3-D772E1CF679F}"/>
              </a:ext>
            </a:extLst>
          </p:cNvPr>
          <p:cNvSpPr>
            <a:spLocks noGrp="1"/>
          </p:cNvSpPr>
          <p:nvPr>
            <p:ph type="sldNum" sz="quarter" idx="10"/>
          </p:nvPr>
        </p:nvSpPr>
        <p:spPr/>
        <p:txBody>
          <a:bodyPr/>
          <a:lstStyle/>
          <a:p>
            <a:fld id="{DAEBE78A-56B9-48B4-AB1A-9EB87ABE874B}" type="slidenum">
              <a:rPr lang="en-US" smtClean="0"/>
              <a:pPr/>
              <a:t>140</a:t>
            </a:fld>
            <a:endParaRPr lang="en-US" dirty="0"/>
          </a:p>
        </p:txBody>
      </p:sp>
    </p:spTree>
    <p:extLst>
      <p:ext uri="{BB962C8B-B14F-4D97-AF65-F5344CB8AC3E}">
        <p14:creationId xmlns:p14="http://schemas.microsoft.com/office/powerpoint/2010/main" val="3020783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820F-B914-8432-F29F-9B1479F1B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1D207-768B-C8BF-49DD-E59C35810B41}"/>
              </a:ext>
            </a:extLst>
          </p:cNvPr>
          <p:cNvSpPr>
            <a:spLocks noGrp="1"/>
          </p:cNvSpPr>
          <p:nvPr>
            <p:ph type="title"/>
          </p:nvPr>
        </p:nvSpPr>
        <p:spPr>
          <a:xfrm>
            <a:off x="0" y="222161"/>
            <a:ext cx="12192000" cy="1200329"/>
          </a:xfrm>
        </p:spPr>
        <p:txBody>
          <a:bodyPr>
            <a:normAutofit/>
          </a:bodyPr>
          <a:lstStyle/>
          <a:p>
            <a:r>
              <a:rPr lang="en-US" b="1" dirty="0">
                <a:ea typeface="MS PGothic" charset="0"/>
              </a:rPr>
              <a:t>Worker’</a:t>
            </a:r>
            <a:r>
              <a:rPr lang="en-US" altLang="ja-JP" b="1" dirty="0">
                <a:ea typeface="MS PGothic" charset="0"/>
              </a:rPr>
              <a:t>s Compensation - Benefits</a:t>
            </a:r>
            <a:endParaRPr lang="en-US" b="1" dirty="0"/>
          </a:p>
        </p:txBody>
      </p:sp>
      <p:sp>
        <p:nvSpPr>
          <p:cNvPr id="3" name="Content Placeholder 2">
            <a:extLst>
              <a:ext uri="{FF2B5EF4-FFF2-40B4-BE49-F238E27FC236}">
                <a16:creationId xmlns:a16="http://schemas.microsoft.com/office/drawing/2014/main" id="{A520D3F3-1119-EB31-D7AD-E9CD620D396A}"/>
              </a:ext>
            </a:extLst>
          </p:cNvPr>
          <p:cNvSpPr>
            <a:spLocks noGrp="1"/>
          </p:cNvSpPr>
          <p:nvPr>
            <p:ph idx="1"/>
          </p:nvPr>
        </p:nvSpPr>
        <p:spPr>
          <a:xfrm>
            <a:off x="618226" y="1728921"/>
            <a:ext cx="10955547" cy="4978960"/>
          </a:xfrm>
        </p:spPr>
        <p:txBody>
          <a:bodyPr/>
          <a:lstStyle/>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Workers Compensation $460,000 – $690,000 This benefit is calculated at a specific rate equaling 2/3 of his/her weekly wages for 500 weeks.</a:t>
            </a:r>
          </a:p>
          <a:p>
            <a:pPr>
              <a:spcBef>
                <a:spcPts val="0"/>
              </a:spcBef>
              <a:spcAft>
                <a:spcPts val="600"/>
              </a:spcAft>
              <a:buFont typeface="Wingdings" panose="05000000000000000000" pitchFamily="2" charset="2"/>
              <a:buChar char="Ø"/>
            </a:pPr>
            <a:r>
              <a:rPr lang="en-US" sz="2400" dirty="0">
                <a:solidFill>
                  <a:srgbClr val="010000"/>
                </a:solidFill>
                <a:latin typeface="Calibri" panose="020F0502020204030204" pitchFamily="34" charset="0"/>
                <a:ea typeface="Calibri" panose="020F0502020204030204" pitchFamily="34" charset="0"/>
                <a:cs typeface="Calibri" panose="020F0502020204030204" pitchFamily="34" charset="0"/>
              </a:rPr>
              <a:t>Presently the maximum rate is $1,380 for career emergency personnel and a minimum rate of $920 (2/3 of the maximum) for volunteer emergency personnel.</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Benefits for minor age beneficiaries are also figured for 500 weeks or until age of 18, whichever is longer.</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Part-time emergency personnel rate would be based on the salary paid for those part-time hours worked for the previous 12 months.</a:t>
            </a:r>
          </a:p>
          <a:p>
            <a:pPr>
              <a:spcBef>
                <a:spcPts val="0"/>
              </a:spcBef>
              <a:buFont typeface="Arial" panose="020B0604020202020204" pitchFamily="34" charset="0"/>
              <a:buChar char="•"/>
            </a:pPr>
            <a:endParaRPr lang="en-US" dirty="0">
              <a:solidFill>
                <a:srgbClr val="010000"/>
              </a:solidFill>
              <a:ea typeface="MS PGothic" charset="0"/>
              <a:cs typeface="MS PGothic" charset="0"/>
            </a:endParaRPr>
          </a:p>
        </p:txBody>
      </p:sp>
      <p:sp>
        <p:nvSpPr>
          <p:cNvPr id="4" name="Slide Number Placeholder 3">
            <a:extLst>
              <a:ext uri="{FF2B5EF4-FFF2-40B4-BE49-F238E27FC236}">
                <a16:creationId xmlns:a16="http://schemas.microsoft.com/office/drawing/2014/main" id="{0EDD1FEC-3919-1BD7-6827-C6733E86034E}"/>
              </a:ext>
            </a:extLst>
          </p:cNvPr>
          <p:cNvSpPr>
            <a:spLocks noGrp="1"/>
          </p:cNvSpPr>
          <p:nvPr>
            <p:ph type="sldNum" sz="quarter" idx="10"/>
          </p:nvPr>
        </p:nvSpPr>
        <p:spPr/>
        <p:txBody>
          <a:bodyPr/>
          <a:lstStyle/>
          <a:p>
            <a:fld id="{DAEBE78A-56B9-48B4-AB1A-9EB87ABE874B}" type="slidenum">
              <a:rPr lang="en-US" smtClean="0"/>
              <a:pPr/>
              <a:t>141</a:t>
            </a:fld>
            <a:endParaRPr lang="en-US" dirty="0"/>
          </a:p>
        </p:txBody>
      </p:sp>
    </p:spTree>
    <p:custDataLst>
      <p:tags r:id="rId1"/>
    </p:custDataLst>
    <p:extLst>
      <p:ext uri="{BB962C8B-B14F-4D97-AF65-F5344CB8AC3E}">
        <p14:creationId xmlns:p14="http://schemas.microsoft.com/office/powerpoint/2010/main" val="17108049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1D91-DF37-ECD6-C47C-5C9EC8CE0E3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B178B67-B1C9-6250-E82B-536AA5BD9FEC}"/>
              </a:ext>
            </a:extLst>
          </p:cNvPr>
          <p:cNvSpPr>
            <a:spLocks noGrp="1"/>
          </p:cNvSpPr>
          <p:nvPr>
            <p:ph type="title"/>
          </p:nvPr>
        </p:nvSpPr>
        <p:spPr>
          <a:xfrm>
            <a:off x="0" y="222161"/>
            <a:ext cx="12192000" cy="1200329"/>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Gross Premium </a:t>
            </a:r>
            <a:r>
              <a:rPr lang="en-US" sz="3600" dirty="0">
                <a:latin typeface="Calibri" panose="020F0502020204030204" pitchFamily="34" charset="0"/>
                <a:ea typeface="Calibri" panose="020F0502020204030204" pitchFamily="34" charset="0"/>
                <a:cs typeface="Calibri" panose="020F0502020204030204" pitchFamily="34" charset="0"/>
              </a:rPr>
              <a:t>Assessment </a:t>
            </a:r>
            <a:r>
              <a:rPr lang="en-US" b="1" dirty="0">
                <a:latin typeface="Calibri" panose="020F0502020204030204" pitchFamily="34" charset="0"/>
                <a:ea typeface="Calibri" panose="020F0502020204030204" pitchFamily="34" charset="0"/>
                <a:cs typeface="Calibri" panose="020F0502020204030204" pitchFamily="34" charset="0"/>
              </a:rPr>
              <a:t>Collections</a:t>
            </a:r>
            <a:br>
              <a:rPr lang="en-US"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(Total Funds Generated)</a:t>
            </a:r>
          </a:p>
        </p:txBody>
      </p:sp>
      <p:graphicFrame>
        <p:nvGraphicFramePr>
          <p:cNvPr id="5" name="Content Placeholder 4">
            <a:extLst>
              <a:ext uri="{FF2B5EF4-FFF2-40B4-BE49-F238E27FC236}">
                <a16:creationId xmlns:a16="http://schemas.microsoft.com/office/drawing/2014/main" id="{A26B8314-C230-1009-2D26-43C671747CF0}"/>
              </a:ext>
            </a:extLst>
          </p:cNvPr>
          <p:cNvGraphicFramePr>
            <a:graphicFrameLocks noGrp="1"/>
          </p:cNvGraphicFramePr>
          <p:nvPr>
            <p:ph idx="1"/>
            <p:extLst>
              <p:ext uri="{D42A27DB-BD31-4B8C-83A1-F6EECF244321}">
                <p14:modId xmlns:p14="http://schemas.microsoft.com/office/powerpoint/2010/main" val="118588760"/>
              </p:ext>
            </p:extLst>
          </p:nvPr>
        </p:nvGraphicFramePr>
        <p:xfrm>
          <a:off x="776747" y="1533832"/>
          <a:ext cx="10166555" cy="4650658"/>
        </p:xfrm>
        <a:graphic>
          <a:graphicData uri="http://schemas.openxmlformats.org/drawingml/2006/table">
            <a:tbl>
              <a:tblPr>
                <a:tableStyleId>{5C22544A-7EE6-4342-B048-85BDC9FD1C3A}</a:tableStyleId>
              </a:tblPr>
              <a:tblGrid>
                <a:gridCol w="2033311">
                  <a:extLst>
                    <a:ext uri="{9D8B030D-6E8A-4147-A177-3AD203B41FA5}">
                      <a16:colId xmlns:a16="http://schemas.microsoft.com/office/drawing/2014/main" val="2572521889"/>
                    </a:ext>
                  </a:extLst>
                </a:gridCol>
                <a:gridCol w="2033311">
                  <a:extLst>
                    <a:ext uri="{9D8B030D-6E8A-4147-A177-3AD203B41FA5}">
                      <a16:colId xmlns:a16="http://schemas.microsoft.com/office/drawing/2014/main" val="1915578530"/>
                    </a:ext>
                  </a:extLst>
                </a:gridCol>
                <a:gridCol w="2033311">
                  <a:extLst>
                    <a:ext uri="{9D8B030D-6E8A-4147-A177-3AD203B41FA5}">
                      <a16:colId xmlns:a16="http://schemas.microsoft.com/office/drawing/2014/main" val="697301424"/>
                    </a:ext>
                  </a:extLst>
                </a:gridCol>
                <a:gridCol w="2033311">
                  <a:extLst>
                    <a:ext uri="{9D8B030D-6E8A-4147-A177-3AD203B41FA5}">
                      <a16:colId xmlns:a16="http://schemas.microsoft.com/office/drawing/2014/main" val="2975944123"/>
                    </a:ext>
                  </a:extLst>
                </a:gridCol>
                <a:gridCol w="2033311">
                  <a:extLst>
                    <a:ext uri="{9D8B030D-6E8A-4147-A177-3AD203B41FA5}">
                      <a16:colId xmlns:a16="http://schemas.microsoft.com/office/drawing/2014/main" val="1657501660"/>
                    </a:ext>
                  </a:extLst>
                </a:gridCol>
              </a:tblGrid>
              <a:tr h="488946">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 </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General Fund Proceeds</a:t>
                      </a: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Volunteer FD Fund (Grants)</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DOI Proceeds (Relief Funds)</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Worker's Compensation Fund</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48694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$11,669,480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$8,335,343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992642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$13,048,028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$6,511,402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884926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2016</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$13,886,360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6651527"/>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$14,930,125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999793"/>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$15,167,614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890806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2019</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$15,944,093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987602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$16,935,251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6615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$18,331,067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769943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$20,305,464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269051"/>
                  </a:ext>
                </a:extLst>
              </a:tr>
              <a:tr h="364591">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$22,812,053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*0</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3553928"/>
                  </a:ext>
                </a:extLst>
              </a:tr>
              <a:tr h="488946">
                <a:tc gridSpan="5">
                  <a:txBody>
                    <a:bodyPr/>
                    <a:lstStyle/>
                    <a:p>
                      <a:pPr algn="ctr" fontAlgn="b"/>
                      <a:endPar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ctr" fontAlgn="b"/>
                      <a:r>
                        <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rPr>
                        <a:t>Pursuant to SL2022-6 sec. 1.4; no funds were to be transferred to VSWCF during FY2022-2023</a:t>
                      </a:r>
                      <a:endParaRPr lang="en-US" sz="1400" b="0" i="0" u="none" strike="noStrike" dirty="0">
                        <a:ln>
                          <a:noFill/>
                        </a:ln>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8895437"/>
                  </a:ext>
                </a:extLst>
              </a:tr>
            </a:tbl>
          </a:graphicData>
        </a:graphic>
      </p:graphicFrame>
      <p:sp>
        <p:nvSpPr>
          <p:cNvPr id="2" name="Slide Number Placeholder 1">
            <a:extLst>
              <a:ext uri="{FF2B5EF4-FFF2-40B4-BE49-F238E27FC236}">
                <a16:creationId xmlns:a16="http://schemas.microsoft.com/office/drawing/2014/main" id="{4BA49C0A-44B0-41CC-279C-5BF55E1C0D8B}"/>
              </a:ext>
            </a:extLst>
          </p:cNvPr>
          <p:cNvSpPr>
            <a:spLocks noGrp="1"/>
          </p:cNvSpPr>
          <p:nvPr>
            <p:ph type="sldNum" sz="quarter" idx="10"/>
          </p:nvPr>
        </p:nvSpPr>
        <p:spPr/>
        <p:txBody>
          <a:bodyPr/>
          <a:lstStyle/>
          <a:p>
            <a:fld id="{DAEBE78A-56B9-48B4-AB1A-9EB87ABE874B}" type="slidenum">
              <a:rPr lang="en-US" smtClean="0"/>
              <a:pPr/>
              <a:t>142</a:t>
            </a:fld>
            <a:endParaRPr lang="en-US" dirty="0"/>
          </a:p>
        </p:txBody>
      </p:sp>
    </p:spTree>
    <p:custDataLst>
      <p:tags r:id="rId1"/>
    </p:custDataLst>
    <p:extLst>
      <p:ext uri="{BB962C8B-B14F-4D97-AF65-F5344CB8AC3E}">
        <p14:creationId xmlns:p14="http://schemas.microsoft.com/office/powerpoint/2010/main" val="161151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ED86-6983-37B5-2D7A-28B1ADD91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C8A73-ECD9-8339-3F41-36AC6FDAB74B}"/>
              </a:ext>
            </a:extLst>
          </p:cNvPr>
          <p:cNvSpPr>
            <a:spLocks noGrp="1"/>
          </p:cNvSpPr>
          <p:nvPr>
            <p:ph type="title"/>
          </p:nvPr>
        </p:nvSpPr>
        <p:spPr>
          <a:xfrm>
            <a:off x="0" y="2413337"/>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96685604-1906-75F7-3DA8-54448CB9E852}"/>
              </a:ext>
            </a:extLst>
          </p:cNvPr>
          <p:cNvSpPr>
            <a:spLocks noGrp="1"/>
          </p:cNvSpPr>
          <p:nvPr>
            <p:ph type="sldNum" sz="quarter" idx="10"/>
          </p:nvPr>
        </p:nvSpPr>
        <p:spPr/>
        <p:txBody>
          <a:bodyPr/>
          <a:lstStyle/>
          <a:p>
            <a:fld id="{DAEBE78A-56B9-48B4-AB1A-9EB87ABE874B}" type="slidenum">
              <a:rPr lang="en-US" smtClean="0"/>
              <a:pPr/>
              <a:t>143</a:t>
            </a:fld>
            <a:endParaRPr lang="en-US" dirty="0"/>
          </a:p>
        </p:txBody>
      </p:sp>
    </p:spTree>
    <p:custDataLst>
      <p:tags r:id="rId1"/>
    </p:custDataLst>
    <p:extLst>
      <p:ext uri="{BB962C8B-B14F-4D97-AF65-F5344CB8AC3E}">
        <p14:creationId xmlns:p14="http://schemas.microsoft.com/office/powerpoint/2010/main" val="29258320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EDC0-B8C9-6E11-DAD1-FC6EF457A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B992E-B256-2B56-EC18-0BA8B4B37B54}"/>
              </a:ext>
            </a:extLst>
          </p:cNvPr>
          <p:cNvSpPr>
            <a:spLocks noGrp="1"/>
          </p:cNvSpPr>
          <p:nvPr>
            <p:ph type="title"/>
          </p:nvPr>
        </p:nvSpPr>
        <p:spPr>
          <a:xfrm>
            <a:off x="0" y="2583396"/>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Fire and Rescue Grants </a:t>
            </a:r>
          </a:p>
        </p:txBody>
      </p:sp>
      <p:sp>
        <p:nvSpPr>
          <p:cNvPr id="4" name="Slide Number Placeholder 3">
            <a:extLst>
              <a:ext uri="{FF2B5EF4-FFF2-40B4-BE49-F238E27FC236}">
                <a16:creationId xmlns:a16="http://schemas.microsoft.com/office/drawing/2014/main" id="{A175A2A1-51FA-FDC3-4215-677F7CEBB19A}"/>
              </a:ext>
            </a:extLst>
          </p:cNvPr>
          <p:cNvSpPr>
            <a:spLocks noGrp="1"/>
          </p:cNvSpPr>
          <p:nvPr>
            <p:ph type="sldNum" sz="quarter" idx="10"/>
          </p:nvPr>
        </p:nvSpPr>
        <p:spPr/>
        <p:txBody>
          <a:bodyPr/>
          <a:lstStyle/>
          <a:p>
            <a:fld id="{DAEBE78A-56B9-48B4-AB1A-9EB87ABE874B}" type="slidenum">
              <a:rPr lang="en-US" smtClean="0"/>
              <a:pPr/>
              <a:t>144</a:t>
            </a:fld>
            <a:endParaRPr lang="en-US" dirty="0"/>
          </a:p>
        </p:txBody>
      </p:sp>
    </p:spTree>
    <p:custDataLst>
      <p:tags r:id="rId1"/>
    </p:custDataLst>
    <p:extLst>
      <p:ext uri="{BB962C8B-B14F-4D97-AF65-F5344CB8AC3E}">
        <p14:creationId xmlns:p14="http://schemas.microsoft.com/office/powerpoint/2010/main" val="12849058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EA73-6AC6-0CAA-AF96-3F1782C14575}"/>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DA151EEC-CCF6-24E9-C26B-54D9540ABF9E}"/>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Fire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size of a grant may not exceed forty thousand dollars ($40,000).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Departments who receive less than or equal to fifty thousand dollars ($50,000) per year from municipal and/or county funding are not required to match the grant funding.</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Departments receiving more than fifty thousand dollars ($50,000) but less than or equal to seventy-five thousand dollars ($75,000) per year from municipal and/or county funding shall match one dollar ($1.00) for each three dollars ($3.00) of grant funds (3:1 match).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Departments that receive more than seventy-five thousand ($75,000) per year from municipal and/or county funding shall match the grant on a dollar-for-dollar basis (50/50 match).</a:t>
            </a:r>
          </a:p>
        </p:txBody>
      </p:sp>
      <p:sp>
        <p:nvSpPr>
          <p:cNvPr id="4" name="Slide Number Placeholder 3">
            <a:extLst>
              <a:ext uri="{FF2B5EF4-FFF2-40B4-BE49-F238E27FC236}">
                <a16:creationId xmlns:a16="http://schemas.microsoft.com/office/drawing/2014/main" id="{968807BD-A725-24E9-E333-632085B68F7F}"/>
              </a:ext>
            </a:extLst>
          </p:cNvPr>
          <p:cNvSpPr>
            <a:spLocks noGrp="1"/>
          </p:cNvSpPr>
          <p:nvPr>
            <p:ph type="sldNum" sz="quarter" idx="10"/>
          </p:nvPr>
        </p:nvSpPr>
        <p:spPr/>
        <p:txBody>
          <a:bodyPr/>
          <a:lstStyle/>
          <a:p>
            <a:fld id="{DAEBE78A-56B9-48B4-AB1A-9EB87ABE874B}" type="slidenum">
              <a:rPr lang="en-US" smtClean="0"/>
              <a:pPr/>
              <a:t>145</a:t>
            </a:fld>
            <a:endParaRPr lang="en-US" dirty="0"/>
          </a:p>
        </p:txBody>
      </p:sp>
    </p:spTree>
    <p:extLst>
      <p:ext uri="{BB962C8B-B14F-4D97-AF65-F5344CB8AC3E}">
        <p14:creationId xmlns:p14="http://schemas.microsoft.com/office/powerpoint/2010/main" val="2575261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62C5F-5CC4-FADC-0A0A-280F15C09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4026C-E3DA-F82D-471F-8B8B16002503}"/>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5DE9902F-DA1E-E456-1216-53CC9F029627}"/>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Fire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Eligibility</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Fire departments must be rated/certified by the NC OSFM Fire Ratings &amp; Inspections section.</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Fire Department must enter the Total number of hours for paid/part-time employees in the Last fiscal year. (Total hours worked divided by 2080 equal full-time positions)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Fire Department must report to the recognized incident reporting system.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Be primarily volunteer with no more than 8 paid positions</a:t>
            </a:r>
          </a:p>
        </p:txBody>
      </p:sp>
      <p:sp>
        <p:nvSpPr>
          <p:cNvPr id="4" name="Slide Number Placeholder 3">
            <a:extLst>
              <a:ext uri="{FF2B5EF4-FFF2-40B4-BE49-F238E27FC236}">
                <a16:creationId xmlns:a16="http://schemas.microsoft.com/office/drawing/2014/main" id="{0BA985F9-0EC0-2671-E947-E0125292F092}"/>
              </a:ext>
            </a:extLst>
          </p:cNvPr>
          <p:cNvSpPr>
            <a:spLocks noGrp="1"/>
          </p:cNvSpPr>
          <p:nvPr>
            <p:ph type="sldNum" sz="quarter" idx="10"/>
          </p:nvPr>
        </p:nvSpPr>
        <p:spPr/>
        <p:txBody>
          <a:bodyPr/>
          <a:lstStyle/>
          <a:p>
            <a:fld id="{DAEBE78A-56B9-48B4-AB1A-9EB87ABE874B}" type="slidenum">
              <a:rPr lang="en-US" smtClean="0"/>
              <a:pPr/>
              <a:t>146</a:t>
            </a:fld>
            <a:endParaRPr lang="en-US" dirty="0"/>
          </a:p>
        </p:txBody>
      </p:sp>
    </p:spTree>
    <p:extLst>
      <p:ext uri="{BB962C8B-B14F-4D97-AF65-F5344CB8AC3E}">
        <p14:creationId xmlns:p14="http://schemas.microsoft.com/office/powerpoint/2010/main" val="15451633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23CF7-C39D-FDB5-2CDA-4F5EF3471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70DD4-640D-5D65-CFAA-7183A4C74D92}"/>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DF77B224-DCF1-E86C-3A9A-54F5C2FE0725}"/>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Fire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Application Timeline</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January 2: All rated Fire Departments are notified that the application is available.</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March 1: Deadline to submit application.</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May 15: Grant recipients announced.</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September 30: Invoices and forms must be submitted to NC OSFM to receive payment.</a:t>
            </a:r>
          </a:p>
        </p:txBody>
      </p:sp>
      <p:sp>
        <p:nvSpPr>
          <p:cNvPr id="4" name="Slide Number Placeholder 3">
            <a:extLst>
              <a:ext uri="{FF2B5EF4-FFF2-40B4-BE49-F238E27FC236}">
                <a16:creationId xmlns:a16="http://schemas.microsoft.com/office/drawing/2014/main" id="{32CA01DA-2B81-E12D-0BAB-79A815C49FF4}"/>
              </a:ext>
            </a:extLst>
          </p:cNvPr>
          <p:cNvSpPr>
            <a:spLocks noGrp="1"/>
          </p:cNvSpPr>
          <p:nvPr>
            <p:ph type="sldNum" sz="quarter" idx="10"/>
          </p:nvPr>
        </p:nvSpPr>
        <p:spPr/>
        <p:txBody>
          <a:bodyPr/>
          <a:lstStyle/>
          <a:p>
            <a:fld id="{DAEBE78A-56B9-48B4-AB1A-9EB87ABE874B}" type="slidenum">
              <a:rPr lang="en-US" smtClean="0"/>
              <a:pPr/>
              <a:t>147</a:t>
            </a:fld>
            <a:endParaRPr lang="en-US" dirty="0"/>
          </a:p>
        </p:txBody>
      </p:sp>
    </p:spTree>
    <p:extLst>
      <p:ext uri="{BB962C8B-B14F-4D97-AF65-F5344CB8AC3E}">
        <p14:creationId xmlns:p14="http://schemas.microsoft.com/office/powerpoint/2010/main" val="28859980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47586-F632-22EF-4AE6-75904187F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5DE0E-B224-6A8C-6C3B-AB10CEF6AE9C}"/>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D377A646-1FAB-3F0B-9773-7FF379455D12}"/>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Fire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Recipient Selection</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Applications are computer scored by point system.</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Funding from N.C. Department of Revenue is entered into database.</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Computer selects applications with the lowest score (greatest need) until the available funding is exhausted.</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3CBF216-204B-4921-0BAF-6210817E6B6F}"/>
              </a:ext>
            </a:extLst>
          </p:cNvPr>
          <p:cNvSpPr>
            <a:spLocks noGrp="1"/>
          </p:cNvSpPr>
          <p:nvPr>
            <p:ph type="sldNum" sz="quarter" idx="10"/>
          </p:nvPr>
        </p:nvSpPr>
        <p:spPr/>
        <p:txBody>
          <a:bodyPr/>
          <a:lstStyle/>
          <a:p>
            <a:fld id="{DAEBE78A-56B9-48B4-AB1A-9EB87ABE874B}" type="slidenum">
              <a:rPr lang="en-US" smtClean="0"/>
              <a:pPr/>
              <a:t>148</a:t>
            </a:fld>
            <a:endParaRPr lang="en-US" dirty="0"/>
          </a:p>
        </p:txBody>
      </p:sp>
    </p:spTree>
    <p:extLst>
      <p:ext uri="{BB962C8B-B14F-4D97-AF65-F5344CB8AC3E}">
        <p14:creationId xmlns:p14="http://schemas.microsoft.com/office/powerpoint/2010/main" val="28976813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6B6CC-6654-AF2F-8D2B-2614840DD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E4D18-DED0-DD3F-43B3-295BE0D57ECB}"/>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534B8BB8-5CB1-6750-D216-640D6CDF34B8}"/>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Fire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Fraudulent Activity</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Entering falsified budget information.</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All income must be reported on the grant application. This includes the total agency budget to include salary for all paid staffing including benefits. Including fund raiser, donations, and EMS Billing.</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Applying for items and then purchasing other items without getting approval from OSFM.</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Providing falsified information for payment (e.g., using software to change the word quote to invoice and never receiving equipment).</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Returning grant funded equipment and requesting a refund or trading out equipment for different items. All equipment must be accounted for up to five years after the grant.</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47C764F-F69F-6996-3517-1E37F87F34DE}"/>
              </a:ext>
            </a:extLst>
          </p:cNvPr>
          <p:cNvSpPr>
            <a:spLocks noGrp="1"/>
          </p:cNvSpPr>
          <p:nvPr>
            <p:ph type="sldNum" sz="quarter" idx="10"/>
          </p:nvPr>
        </p:nvSpPr>
        <p:spPr/>
        <p:txBody>
          <a:bodyPr/>
          <a:lstStyle/>
          <a:p>
            <a:fld id="{DAEBE78A-56B9-48B4-AB1A-9EB87ABE874B}" type="slidenum">
              <a:rPr lang="en-US" smtClean="0"/>
              <a:pPr/>
              <a:t>149</a:t>
            </a:fld>
            <a:endParaRPr lang="en-US" dirty="0"/>
          </a:p>
        </p:txBody>
      </p:sp>
    </p:spTree>
    <p:extLst>
      <p:ext uri="{BB962C8B-B14F-4D97-AF65-F5344CB8AC3E}">
        <p14:creationId xmlns:p14="http://schemas.microsoft.com/office/powerpoint/2010/main" val="31036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D152-C026-52C6-E33C-869B575B6809}"/>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Required Annual Relief Fund Reports</a:t>
            </a:r>
          </a:p>
        </p:txBody>
      </p:sp>
      <p:sp>
        <p:nvSpPr>
          <p:cNvPr id="3" name="Content Placeholder 2">
            <a:extLst>
              <a:ext uri="{FF2B5EF4-FFF2-40B4-BE49-F238E27FC236}">
                <a16:creationId xmlns:a16="http://schemas.microsoft.com/office/drawing/2014/main" id="{7D29E6F8-E465-9623-97A4-94088CCB949B}"/>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Two relief fund reports are due each year. Your Relief Fund Treasurer must submit a relief fund financial report and supporting bank or financial statements to the NCSFA by October 31st of each year for the previous fiscal year ending June 30th. </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You, as Fire Chief, must also submit a Board of Trustees Report discussed previously on Rosters. </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Failure to get these reports in correctly and on time will result in the loss of your relief fund monies for the following year.</a:t>
            </a:r>
          </a:p>
          <a:p>
            <a:endParaRPr lang="en-US" dirty="0"/>
          </a:p>
        </p:txBody>
      </p:sp>
      <p:sp>
        <p:nvSpPr>
          <p:cNvPr id="4" name="Slide Number Placeholder 3">
            <a:extLst>
              <a:ext uri="{FF2B5EF4-FFF2-40B4-BE49-F238E27FC236}">
                <a16:creationId xmlns:a16="http://schemas.microsoft.com/office/drawing/2014/main" id="{5B078EEA-40E5-8EEE-2626-D587C91E4D17}"/>
              </a:ext>
            </a:extLst>
          </p:cNvPr>
          <p:cNvSpPr>
            <a:spLocks noGrp="1"/>
          </p:cNvSpPr>
          <p:nvPr>
            <p:ph type="sldNum" sz="quarter" idx="10"/>
          </p:nvPr>
        </p:nvSpPr>
        <p:spPr/>
        <p:txBody>
          <a:bodyPr/>
          <a:lstStyle/>
          <a:p>
            <a:fld id="{DAEBE78A-56B9-48B4-AB1A-9EB87ABE874B}" type="slidenum">
              <a:rPr lang="en-US" smtClean="0"/>
              <a:pPr/>
              <a:t>15</a:t>
            </a:fld>
            <a:endParaRPr lang="en-US" dirty="0"/>
          </a:p>
        </p:txBody>
      </p:sp>
    </p:spTree>
    <p:extLst>
      <p:ext uri="{BB962C8B-B14F-4D97-AF65-F5344CB8AC3E}">
        <p14:creationId xmlns:p14="http://schemas.microsoft.com/office/powerpoint/2010/main" val="41220617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Fire Grant – Fraudulent Activity</a:t>
            </a:r>
            <a:endParaRPr lang="en-US" alt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18226" y="1640526"/>
            <a:ext cx="10955547" cy="4415889"/>
          </a:xfrm>
        </p:spPr>
        <p:txBody>
          <a:bodyPr/>
          <a:lstStyle/>
          <a:p>
            <a:pPr>
              <a:spcBef>
                <a:spcPts val="0"/>
              </a:spcBef>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Entering falsified budget information. All income must be reported on the grant application. This includes the total agency budget to include salary for all paid staffing including benefits</a:t>
            </a:r>
          </a:p>
          <a:p>
            <a:pPr>
              <a:spcBef>
                <a:spcPts val="0"/>
              </a:spcBef>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Applying for items and then purchasing other items without getting approval from DOI</a:t>
            </a:r>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p:txBody>
      </p:sp>
      <p:sp>
        <p:nvSpPr>
          <p:cNvPr id="2" name="Slide Number Placeholder 1">
            <a:extLst>
              <a:ext uri="{FF2B5EF4-FFF2-40B4-BE49-F238E27FC236}">
                <a16:creationId xmlns:a16="http://schemas.microsoft.com/office/drawing/2014/main" id="{EBFD7FB2-8099-D711-C885-B9D39E09CEC2}"/>
              </a:ext>
            </a:extLst>
          </p:cNvPr>
          <p:cNvSpPr>
            <a:spLocks noGrp="1"/>
          </p:cNvSpPr>
          <p:nvPr>
            <p:ph type="sldNum" sz="quarter" idx="10"/>
          </p:nvPr>
        </p:nvSpPr>
        <p:spPr/>
        <p:txBody>
          <a:bodyPr/>
          <a:lstStyle/>
          <a:p>
            <a:fld id="{DAEBE78A-56B9-48B4-AB1A-9EB87ABE874B}" type="slidenum">
              <a:rPr lang="en-US" smtClean="0"/>
              <a:pPr/>
              <a:t>150</a:t>
            </a:fld>
            <a:endParaRPr lang="en-US" dirty="0"/>
          </a:p>
        </p:txBody>
      </p:sp>
    </p:spTree>
    <p:custDataLst>
      <p:tags r:id="rId1"/>
    </p:custDataLst>
    <p:extLst>
      <p:ext uri="{BB962C8B-B14F-4D97-AF65-F5344CB8AC3E}">
        <p14:creationId xmlns:p14="http://schemas.microsoft.com/office/powerpoint/2010/main" val="1360768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C01D4-754B-31F9-AE35-18E9E356B030}"/>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6876BAFC-E75B-FEB2-9C91-48B71E4BF420}"/>
              </a:ext>
            </a:extLst>
          </p:cNvPr>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Fire Grant – Fraudulent Activity</a:t>
            </a:r>
            <a:endParaRPr lang="en-US" alt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1B013E6-0B76-F2CA-BDE1-7899C772A977}"/>
              </a:ext>
            </a:extLst>
          </p:cNvPr>
          <p:cNvSpPr>
            <a:spLocks noGrp="1"/>
          </p:cNvSpPr>
          <p:nvPr>
            <p:ph idx="1"/>
          </p:nvPr>
        </p:nvSpPr>
        <p:spPr>
          <a:xfrm>
            <a:off x="618226" y="1640526"/>
            <a:ext cx="10955547" cy="4415889"/>
          </a:xfrm>
        </p:spPr>
        <p:txBody>
          <a:bodyPr/>
          <a:lstStyle/>
          <a:p>
            <a:pPr>
              <a:spcBef>
                <a:spcPts val="0"/>
              </a:spcBef>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Providing falsified information for payment</a:t>
            </a:r>
          </a:p>
          <a:p>
            <a:pPr lvl="1">
              <a:spcBef>
                <a:spcPts val="0"/>
              </a:spcBef>
              <a:spcAft>
                <a:spcPts val="600"/>
              </a:spcAft>
              <a:buFont typeface="Wingdings" panose="05000000000000000000" pitchFamily="2" charset="2"/>
              <a:buChar char="ü"/>
              <a:defRPr/>
            </a:pPr>
            <a:r>
              <a:rPr lang="en-US" sz="2000" dirty="0">
                <a:latin typeface="Calibri" panose="020F0502020204030204" pitchFamily="34" charset="0"/>
                <a:ea typeface="Calibri" panose="020F0502020204030204" pitchFamily="34" charset="0"/>
                <a:cs typeface="Calibri" panose="020F0502020204030204" pitchFamily="34" charset="0"/>
              </a:rPr>
              <a:t>EX. using software to change the word quote to invoice and never receiving equipment.</a:t>
            </a:r>
          </a:p>
          <a:p>
            <a:pPr marL="342900" lvl="1" indent="0">
              <a:spcBef>
                <a:spcPts val="0"/>
              </a:spcBef>
              <a:spcAft>
                <a:spcPts val="600"/>
              </a:spcAft>
              <a:buNone/>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Returning grant funded equipment and requesting a refund or trading out equipment for different items.  All equipment must be accounted for for up to five years after the grant</a:t>
            </a:r>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a:p>
            <a:pPr>
              <a:spcBef>
                <a:spcPts val="0"/>
              </a:spcBef>
              <a:buFont typeface="Arial" panose="020B0604020202020204" pitchFamily="34" charset="0"/>
              <a:buChar char="•"/>
              <a:defRPr/>
            </a:pPr>
            <a:endParaRPr lang="en-US" dirty="0"/>
          </a:p>
        </p:txBody>
      </p:sp>
      <p:sp>
        <p:nvSpPr>
          <p:cNvPr id="2" name="Slide Number Placeholder 1">
            <a:extLst>
              <a:ext uri="{FF2B5EF4-FFF2-40B4-BE49-F238E27FC236}">
                <a16:creationId xmlns:a16="http://schemas.microsoft.com/office/drawing/2014/main" id="{CC71EF3F-40CA-0D32-AC06-A816EB52826A}"/>
              </a:ext>
            </a:extLst>
          </p:cNvPr>
          <p:cNvSpPr>
            <a:spLocks noGrp="1"/>
          </p:cNvSpPr>
          <p:nvPr>
            <p:ph type="sldNum" sz="quarter" idx="10"/>
          </p:nvPr>
        </p:nvSpPr>
        <p:spPr/>
        <p:txBody>
          <a:bodyPr/>
          <a:lstStyle/>
          <a:p>
            <a:fld id="{DAEBE78A-56B9-48B4-AB1A-9EB87ABE874B}" type="slidenum">
              <a:rPr lang="en-US" smtClean="0"/>
              <a:pPr/>
              <a:t>151</a:t>
            </a:fld>
            <a:endParaRPr lang="en-US" dirty="0"/>
          </a:p>
        </p:txBody>
      </p:sp>
    </p:spTree>
    <p:custDataLst>
      <p:tags r:id="rId1"/>
    </p:custDataLst>
    <p:extLst>
      <p:ext uri="{BB962C8B-B14F-4D97-AF65-F5344CB8AC3E}">
        <p14:creationId xmlns:p14="http://schemas.microsoft.com/office/powerpoint/2010/main" val="21560924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Fraudulent Activity - Case Studies</a:t>
            </a:r>
            <a:endParaRPr lang="en-US" alt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18226" y="1231087"/>
            <a:ext cx="10955547" cy="4978960"/>
          </a:xfrm>
        </p:spPr>
        <p:txBody>
          <a:bodyPr/>
          <a:lstStyle/>
          <a:p>
            <a:pPr marL="0" indent="0">
              <a:spcBef>
                <a:spcPts val="0"/>
              </a:spcBef>
              <a:spcAft>
                <a:spcPts val="600"/>
              </a:spcAft>
              <a:buNone/>
              <a:defRPr/>
            </a:pPr>
            <a:r>
              <a:rPr lang="en-US" sz="2800" b="1" dirty="0">
                <a:latin typeface="Calibri" panose="020F0502020204030204" pitchFamily="34" charset="0"/>
                <a:ea typeface="Calibri" panose="020F0502020204030204" pitchFamily="34" charset="0"/>
                <a:cs typeface="Calibri" panose="020F0502020204030204" pitchFamily="34" charset="0"/>
              </a:rPr>
              <a:t>Case excerpt #1 –</a:t>
            </a:r>
          </a:p>
          <a:p>
            <a:pPr marL="0" indent="0">
              <a:spcBef>
                <a:spcPts val="0"/>
              </a:spcBef>
              <a:spcAft>
                <a:spcPts val="600"/>
              </a:spcAft>
              <a:buNone/>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defRPr/>
            </a:pPr>
            <a:r>
              <a:rPr lang="en-US" sz="2400" dirty="0">
                <a:latin typeface="Calibri" panose="020F0502020204030204" pitchFamily="34" charset="0"/>
                <a:ea typeface="Calibri" panose="020F0502020204030204" pitchFamily="34" charset="0"/>
                <a:cs typeface="Calibri" panose="020F0502020204030204" pitchFamily="34" charset="0"/>
              </a:rPr>
              <a:t>A complaint was filed with OSFM that a county had set up a way to help fund the 50/50 grants if they were received by adding the 50% to the Department budget after they had received the grant.  This was to keep the reported amount of each departments budget lower to get better scoring on the grant application.  This is not how it was intended to work, so after an investigation the departments had to forfeit the grant funds since this changed the scoring process for budgets.  To alleviate this issue the county finance directors are responsible now to enter the actual amounts the county give each department for the previous year on an annual basis within the program. </a:t>
            </a: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p:txBody>
      </p:sp>
      <p:sp>
        <p:nvSpPr>
          <p:cNvPr id="2" name="Slide Number Placeholder 1">
            <a:extLst>
              <a:ext uri="{FF2B5EF4-FFF2-40B4-BE49-F238E27FC236}">
                <a16:creationId xmlns:a16="http://schemas.microsoft.com/office/drawing/2014/main" id="{C5D3EF85-233A-41B7-A94E-8C5870C5AFE5}"/>
              </a:ext>
            </a:extLst>
          </p:cNvPr>
          <p:cNvSpPr>
            <a:spLocks noGrp="1"/>
          </p:cNvSpPr>
          <p:nvPr>
            <p:ph type="sldNum" sz="quarter" idx="10"/>
          </p:nvPr>
        </p:nvSpPr>
        <p:spPr/>
        <p:txBody>
          <a:bodyPr/>
          <a:lstStyle/>
          <a:p>
            <a:fld id="{DAEBE78A-56B9-48B4-AB1A-9EB87ABE874B}" type="slidenum">
              <a:rPr lang="en-US" smtClean="0"/>
              <a:pPr/>
              <a:t>152</a:t>
            </a:fld>
            <a:endParaRPr lang="en-US" dirty="0"/>
          </a:p>
        </p:txBody>
      </p:sp>
    </p:spTree>
    <p:custDataLst>
      <p:tags r:id="rId1"/>
    </p:custDataLst>
    <p:extLst>
      <p:ext uri="{BB962C8B-B14F-4D97-AF65-F5344CB8AC3E}">
        <p14:creationId xmlns:p14="http://schemas.microsoft.com/office/powerpoint/2010/main" val="928901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54D83-E721-41AF-2BB1-BF26109F0DDC}"/>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5FE5EFA-58E4-0C80-2DF6-AB5998586D7B}"/>
              </a:ext>
            </a:extLst>
          </p:cNvPr>
          <p:cNvSpPr>
            <a:spLocks noGrp="1"/>
          </p:cNvSpPr>
          <p:nvPr>
            <p:ph type="title"/>
          </p:nvPr>
        </p:nvSpPr>
        <p:spPr>
          <a:xfrm>
            <a:off x="0" y="222161"/>
            <a:ext cx="12192000" cy="646331"/>
          </a:xfrm>
        </p:spPr>
        <p:txBody>
          <a:bodyPr/>
          <a:lstStyle/>
          <a:p>
            <a:r>
              <a:rPr lang="en-US" altLang="en-US" sz="3600" dirty="0">
                <a:latin typeface="Calibri" panose="020F0502020204030204" pitchFamily="34" charset="0"/>
                <a:ea typeface="Calibri" panose="020F0502020204030204" pitchFamily="34" charset="0"/>
                <a:cs typeface="Calibri" panose="020F0502020204030204" pitchFamily="34" charset="0"/>
              </a:rPr>
              <a:t>Fraudulent Activity - Case Studies</a:t>
            </a:r>
            <a:endParaRPr lang="en-US" altLang="en-US" b="1" dirty="0"/>
          </a:p>
        </p:txBody>
      </p:sp>
      <p:sp>
        <p:nvSpPr>
          <p:cNvPr id="3" name="Content Placeholder 2">
            <a:extLst>
              <a:ext uri="{FF2B5EF4-FFF2-40B4-BE49-F238E27FC236}">
                <a16:creationId xmlns:a16="http://schemas.microsoft.com/office/drawing/2014/main" id="{118A15F0-EBA3-BD6A-647E-909C39E6ECBD}"/>
              </a:ext>
            </a:extLst>
          </p:cNvPr>
          <p:cNvSpPr>
            <a:spLocks noGrp="1"/>
          </p:cNvSpPr>
          <p:nvPr>
            <p:ph idx="1"/>
          </p:nvPr>
        </p:nvSpPr>
        <p:spPr>
          <a:xfrm>
            <a:off x="618226" y="1231087"/>
            <a:ext cx="10955547" cy="4978960"/>
          </a:xfrm>
        </p:spPr>
        <p:txBody>
          <a:bodyPr/>
          <a:lstStyle/>
          <a:p>
            <a:pPr marL="0" indent="0">
              <a:spcBef>
                <a:spcPts val="0"/>
              </a:spcBef>
              <a:spcAft>
                <a:spcPts val="600"/>
              </a:spcAft>
              <a:buNone/>
              <a:defRPr/>
            </a:pPr>
            <a:r>
              <a:rPr lang="en-US" sz="2800" b="1" dirty="0">
                <a:latin typeface="Calibri" panose="020F0502020204030204" pitchFamily="34" charset="0"/>
                <a:ea typeface="Calibri" panose="020F0502020204030204" pitchFamily="34" charset="0"/>
                <a:cs typeface="Calibri" panose="020F0502020204030204" pitchFamily="34" charset="0"/>
              </a:rPr>
              <a:t>Case excerpt #2 –</a:t>
            </a:r>
          </a:p>
          <a:p>
            <a:pPr marL="0" indent="0">
              <a:spcBef>
                <a:spcPts val="0"/>
              </a:spcBef>
              <a:buNone/>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en-US" sz="2400" dirty="0">
                <a:latin typeface="Calibri" panose="020F0502020204030204" pitchFamily="34" charset="0"/>
                <a:ea typeface="Calibri" panose="020F0502020204030204" pitchFamily="34" charset="0"/>
                <a:cs typeface="Calibri" panose="020F0502020204030204" pitchFamily="34" charset="0"/>
              </a:rPr>
              <a:t>A concern was filed that a department had falsified the grant application on the number of paid personnel that were being employed.  The department was taken off the eligibility list.  The program requires not only to give the total full time paid personnel but also the hours paid per year for all part time employees.  The program is now set to calculate this based on the total hours provided by the applicant.  This is a major concern to make sure all the information is correct so that all eligible departments can receive the grant funding. </a:t>
            </a: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p:txBody>
      </p:sp>
      <p:sp>
        <p:nvSpPr>
          <p:cNvPr id="2" name="Slide Number Placeholder 1">
            <a:extLst>
              <a:ext uri="{FF2B5EF4-FFF2-40B4-BE49-F238E27FC236}">
                <a16:creationId xmlns:a16="http://schemas.microsoft.com/office/drawing/2014/main" id="{EC6F0FC1-2F69-9912-E4BA-F179689C88F8}"/>
              </a:ext>
            </a:extLst>
          </p:cNvPr>
          <p:cNvSpPr>
            <a:spLocks noGrp="1"/>
          </p:cNvSpPr>
          <p:nvPr>
            <p:ph type="sldNum" sz="quarter" idx="10"/>
          </p:nvPr>
        </p:nvSpPr>
        <p:spPr/>
        <p:txBody>
          <a:bodyPr/>
          <a:lstStyle/>
          <a:p>
            <a:fld id="{DAEBE78A-56B9-48B4-AB1A-9EB87ABE874B}" type="slidenum">
              <a:rPr lang="en-US" smtClean="0"/>
              <a:pPr/>
              <a:t>153</a:t>
            </a:fld>
            <a:endParaRPr lang="en-US" dirty="0"/>
          </a:p>
        </p:txBody>
      </p:sp>
    </p:spTree>
    <p:custDataLst>
      <p:tags r:id="rId1"/>
    </p:custDataLst>
    <p:extLst>
      <p:ext uri="{BB962C8B-B14F-4D97-AF65-F5344CB8AC3E}">
        <p14:creationId xmlns:p14="http://schemas.microsoft.com/office/powerpoint/2010/main" val="33109320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22161"/>
            <a:ext cx="12192000" cy="646331"/>
          </a:xfrm>
        </p:spPr>
        <p:txBody>
          <a:bodyPr/>
          <a:lstStyle/>
          <a:p>
            <a:r>
              <a:rPr lang="en-US" altLang="en-US" sz="3600" dirty="0">
                <a:latin typeface="Calibri" panose="020F0502020204030204" pitchFamily="34" charset="0"/>
                <a:ea typeface="Calibri" panose="020F0502020204030204" pitchFamily="34" charset="0"/>
                <a:cs typeface="Calibri" panose="020F0502020204030204" pitchFamily="34" charset="0"/>
              </a:rPr>
              <a:t>Fraudulent Activity - Case Studies</a:t>
            </a:r>
            <a:endParaRPr lang="en-US" altLang="en-US" b="1" dirty="0"/>
          </a:p>
        </p:txBody>
      </p:sp>
      <p:sp>
        <p:nvSpPr>
          <p:cNvPr id="3" name="Content Placeholder 2"/>
          <p:cNvSpPr>
            <a:spLocks noGrp="1"/>
          </p:cNvSpPr>
          <p:nvPr>
            <p:ph idx="1"/>
          </p:nvPr>
        </p:nvSpPr>
        <p:spPr>
          <a:xfrm>
            <a:off x="618226" y="1196161"/>
            <a:ext cx="10955547" cy="4978960"/>
          </a:xfrm>
        </p:spPr>
        <p:txBody>
          <a:bodyPr/>
          <a:lstStyle/>
          <a:p>
            <a:pPr marL="0" indent="0">
              <a:spcBef>
                <a:spcPts val="0"/>
              </a:spcBef>
              <a:spcAft>
                <a:spcPts val="600"/>
              </a:spcAft>
              <a:buNone/>
              <a:defRPr/>
            </a:pPr>
            <a:r>
              <a:rPr lang="en-US" sz="2800" b="1" dirty="0">
                <a:latin typeface="Calibri" panose="020F0502020204030204" pitchFamily="34" charset="0"/>
                <a:ea typeface="Calibri" panose="020F0502020204030204" pitchFamily="34" charset="0"/>
                <a:cs typeface="Calibri" panose="020F0502020204030204" pitchFamily="34" charset="0"/>
              </a:rPr>
              <a:t>Case excerpt #3 –</a:t>
            </a:r>
          </a:p>
          <a:p>
            <a:pPr marL="0" indent="0">
              <a:spcBef>
                <a:spcPts val="0"/>
              </a:spcBef>
              <a:buNone/>
              <a:defRPr/>
            </a:pPr>
            <a:endParaRPr lang="en-US" sz="2400" b="1" dirty="0"/>
          </a:p>
          <a:p>
            <a:pPr marL="0" indent="0">
              <a:spcBef>
                <a:spcPts val="0"/>
              </a:spcBef>
              <a:buNone/>
              <a:defRPr/>
            </a:pPr>
            <a:r>
              <a:rPr lang="en-US" sz="2400" dirty="0"/>
              <a:t>A complaint was filed that a department was using grant funds to purchase items other than what they had applied for and were getting vendors to give false invoices.  The department had to repay all the funds received.  To alleviate this issue the inspectors are doing a full review of the equipment within the last 5 years at each inspection they perform. </a:t>
            </a:r>
          </a:p>
          <a:p>
            <a:pPr marL="0" indent="0">
              <a:spcBef>
                <a:spcPts val="0"/>
              </a:spcBef>
              <a:buNone/>
              <a:defRPr/>
            </a:pPr>
            <a:endParaRPr lang="en-US" sz="2400" dirty="0"/>
          </a:p>
          <a:p>
            <a:pPr marL="0" indent="0">
              <a:spcBef>
                <a:spcPts val="0"/>
              </a:spcBef>
              <a:buNone/>
              <a:defRPr/>
            </a:pPr>
            <a:r>
              <a:rPr lang="en-US" sz="2400" b="1" u="sng" dirty="0"/>
              <a:t>Point out - these funds are Insurance monies and any misuse or false information could result in criminal charge of Insurance fraud.</a:t>
            </a:r>
          </a:p>
          <a:p>
            <a:pPr marL="0" indent="0">
              <a:spcBef>
                <a:spcPts val="0"/>
              </a:spcBef>
              <a:buNone/>
              <a:defRPr/>
            </a:pPr>
            <a:endParaRPr lang="en-US" sz="1800" dirty="0"/>
          </a:p>
          <a:p>
            <a:pPr>
              <a:spcBef>
                <a:spcPts val="0"/>
              </a:spcBef>
              <a:buFont typeface="Arial" panose="020B0604020202020204" pitchFamily="34" charset="0"/>
              <a:buChar char="•"/>
              <a:defRPr/>
            </a:pPr>
            <a:endParaRPr lang="en-US" sz="1800" dirty="0"/>
          </a:p>
          <a:p>
            <a:pPr>
              <a:spcBef>
                <a:spcPts val="0"/>
              </a:spcBef>
              <a:buFont typeface="Arial" panose="020B0604020202020204" pitchFamily="34" charset="0"/>
              <a:buChar char="•"/>
              <a:defRPr/>
            </a:pPr>
            <a:endParaRPr lang="en-US" sz="1800" dirty="0"/>
          </a:p>
        </p:txBody>
      </p:sp>
      <p:sp>
        <p:nvSpPr>
          <p:cNvPr id="2" name="Slide Number Placeholder 1">
            <a:extLst>
              <a:ext uri="{FF2B5EF4-FFF2-40B4-BE49-F238E27FC236}">
                <a16:creationId xmlns:a16="http://schemas.microsoft.com/office/drawing/2014/main" id="{8D0B17AE-E877-DE53-A9ED-E70617F10453}"/>
              </a:ext>
            </a:extLst>
          </p:cNvPr>
          <p:cNvSpPr>
            <a:spLocks noGrp="1"/>
          </p:cNvSpPr>
          <p:nvPr>
            <p:ph type="sldNum" sz="quarter" idx="10"/>
          </p:nvPr>
        </p:nvSpPr>
        <p:spPr/>
        <p:txBody>
          <a:bodyPr/>
          <a:lstStyle/>
          <a:p>
            <a:fld id="{DAEBE78A-56B9-48B4-AB1A-9EB87ABE874B}" type="slidenum">
              <a:rPr lang="en-US" smtClean="0"/>
              <a:pPr/>
              <a:t>154</a:t>
            </a:fld>
            <a:endParaRPr lang="en-US" dirty="0"/>
          </a:p>
        </p:txBody>
      </p:sp>
    </p:spTree>
    <p:custDataLst>
      <p:tags r:id="rId1"/>
    </p:custDataLst>
    <p:extLst>
      <p:ext uri="{BB962C8B-B14F-4D97-AF65-F5344CB8AC3E}">
        <p14:creationId xmlns:p14="http://schemas.microsoft.com/office/powerpoint/2010/main" val="11407525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3AF4-926D-E568-1BEA-DDA81C905C3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3E932D2-3280-F6FC-F685-65C07F7F5CF7}"/>
              </a:ext>
            </a:extLst>
          </p:cNvPr>
          <p:cNvSpPr>
            <a:spLocks noGrp="1"/>
          </p:cNvSpPr>
          <p:nvPr>
            <p:ph type="title"/>
          </p:nvPr>
        </p:nvSpPr>
        <p:spPr>
          <a:xfrm>
            <a:off x="0" y="222161"/>
            <a:ext cx="12192000" cy="1200329"/>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Gross Premium </a:t>
            </a:r>
            <a:r>
              <a:rPr lang="en-US" sz="3600" dirty="0">
                <a:latin typeface="Calibri" panose="020F0502020204030204" pitchFamily="34" charset="0"/>
                <a:ea typeface="Calibri" panose="020F0502020204030204" pitchFamily="34" charset="0"/>
                <a:cs typeface="Calibri" panose="020F0502020204030204" pitchFamily="34" charset="0"/>
              </a:rPr>
              <a:t>Assessment </a:t>
            </a:r>
            <a:r>
              <a:rPr lang="en-US" b="1" dirty="0">
                <a:latin typeface="Calibri" panose="020F0502020204030204" pitchFamily="34" charset="0"/>
                <a:ea typeface="Calibri" panose="020F0502020204030204" pitchFamily="34" charset="0"/>
                <a:cs typeface="Calibri" panose="020F0502020204030204" pitchFamily="34" charset="0"/>
              </a:rPr>
              <a:t>Collections</a:t>
            </a:r>
            <a:br>
              <a:rPr lang="en-US"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(Total Funds Generated)</a:t>
            </a:r>
          </a:p>
        </p:txBody>
      </p:sp>
      <p:graphicFrame>
        <p:nvGraphicFramePr>
          <p:cNvPr id="5" name="Content Placeholder 4">
            <a:extLst>
              <a:ext uri="{FF2B5EF4-FFF2-40B4-BE49-F238E27FC236}">
                <a16:creationId xmlns:a16="http://schemas.microsoft.com/office/drawing/2014/main" id="{7448C5D0-6208-4355-113D-27CC5BC0B153}"/>
              </a:ext>
            </a:extLst>
          </p:cNvPr>
          <p:cNvGraphicFramePr>
            <a:graphicFrameLocks noGrp="1"/>
          </p:cNvGraphicFramePr>
          <p:nvPr>
            <p:ph idx="1"/>
            <p:extLst>
              <p:ext uri="{D42A27DB-BD31-4B8C-83A1-F6EECF244321}">
                <p14:modId xmlns:p14="http://schemas.microsoft.com/office/powerpoint/2010/main" val="2397695659"/>
              </p:ext>
            </p:extLst>
          </p:nvPr>
        </p:nvGraphicFramePr>
        <p:xfrm>
          <a:off x="776747" y="1533832"/>
          <a:ext cx="10166555" cy="4650658"/>
        </p:xfrm>
        <a:graphic>
          <a:graphicData uri="http://schemas.openxmlformats.org/drawingml/2006/table">
            <a:tbl>
              <a:tblPr>
                <a:tableStyleId>{5C22544A-7EE6-4342-B048-85BDC9FD1C3A}</a:tableStyleId>
              </a:tblPr>
              <a:tblGrid>
                <a:gridCol w="2033311">
                  <a:extLst>
                    <a:ext uri="{9D8B030D-6E8A-4147-A177-3AD203B41FA5}">
                      <a16:colId xmlns:a16="http://schemas.microsoft.com/office/drawing/2014/main" val="2572521889"/>
                    </a:ext>
                  </a:extLst>
                </a:gridCol>
                <a:gridCol w="2033311">
                  <a:extLst>
                    <a:ext uri="{9D8B030D-6E8A-4147-A177-3AD203B41FA5}">
                      <a16:colId xmlns:a16="http://schemas.microsoft.com/office/drawing/2014/main" val="1915578530"/>
                    </a:ext>
                  </a:extLst>
                </a:gridCol>
                <a:gridCol w="2033311">
                  <a:extLst>
                    <a:ext uri="{9D8B030D-6E8A-4147-A177-3AD203B41FA5}">
                      <a16:colId xmlns:a16="http://schemas.microsoft.com/office/drawing/2014/main" val="697301424"/>
                    </a:ext>
                  </a:extLst>
                </a:gridCol>
                <a:gridCol w="2033311">
                  <a:extLst>
                    <a:ext uri="{9D8B030D-6E8A-4147-A177-3AD203B41FA5}">
                      <a16:colId xmlns:a16="http://schemas.microsoft.com/office/drawing/2014/main" val="2975944123"/>
                    </a:ext>
                  </a:extLst>
                </a:gridCol>
                <a:gridCol w="2033311">
                  <a:extLst>
                    <a:ext uri="{9D8B030D-6E8A-4147-A177-3AD203B41FA5}">
                      <a16:colId xmlns:a16="http://schemas.microsoft.com/office/drawing/2014/main" val="1657501660"/>
                    </a:ext>
                  </a:extLst>
                </a:gridCol>
              </a:tblGrid>
              <a:tr h="488946">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 </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General Fund Proceeds</a:t>
                      </a: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Volunteer FD Fund (Grants)</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DOI Proceeds (Relief Funds)</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Worker's Compensation Fund</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48694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$11,669,480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$8,335,343</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992642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$13,048,028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$6,511,402</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884926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2016</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$13,886,360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6651527"/>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$14,930,125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999793"/>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$15,167,614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890806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2019</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$15,944,093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987602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$16,935,251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6615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$18,331,067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769943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$20,305,464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269051"/>
                  </a:ext>
                </a:extLst>
              </a:tr>
              <a:tr h="364591">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$22,812,053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1"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u="none" strike="noStrike" dirty="0">
                          <a:ln>
                            <a:noFill/>
                          </a:ln>
                          <a:effectLst/>
                          <a:latin typeface="Calibri" panose="020F0502020204030204" pitchFamily="34" charset="0"/>
                          <a:ea typeface="Calibri" panose="020F0502020204030204" pitchFamily="34" charset="0"/>
                          <a:cs typeface="Calibri" panose="020F0502020204030204" pitchFamily="34" charset="0"/>
                        </a:rPr>
                        <a:t>*0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3553928"/>
                  </a:ext>
                </a:extLst>
              </a:tr>
              <a:tr h="488946">
                <a:tc gridSpan="5">
                  <a:txBody>
                    <a:bodyPr/>
                    <a:lstStyle/>
                    <a:p>
                      <a:pPr algn="ctr" fontAlgn="b"/>
                      <a:endPar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ctr" fontAlgn="b"/>
                      <a:r>
                        <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rPr>
                        <a:t>Pursuant to SL2022-6 sec. 1.4; no funds were to be transferred to VSWCF during FY2022-2023</a:t>
                      </a:r>
                      <a:endParaRPr lang="en-US" sz="1400" b="0" i="0" u="none" strike="noStrike" dirty="0">
                        <a:ln>
                          <a:noFill/>
                        </a:ln>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8895437"/>
                  </a:ext>
                </a:extLst>
              </a:tr>
            </a:tbl>
          </a:graphicData>
        </a:graphic>
      </p:graphicFrame>
      <p:sp>
        <p:nvSpPr>
          <p:cNvPr id="2" name="Slide Number Placeholder 1">
            <a:extLst>
              <a:ext uri="{FF2B5EF4-FFF2-40B4-BE49-F238E27FC236}">
                <a16:creationId xmlns:a16="http://schemas.microsoft.com/office/drawing/2014/main" id="{1A41B42C-CD1A-580E-02E3-5DF06B42CB3A}"/>
              </a:ext>
            </a:extLst>
          </p:cNvPr>
          <p:cNvSpPr>
            <a:spLocks noGrp="1"/>
          </p:cNvSpPr>
          <p:nvPr>
            <p:ph type="sldNum" sz="quarter" idx="10"/>
          </p:nvPr>
        </p:nvSpPr>
        <p:spPr/>
        <p:txBody>
          <a:bodyPr/>
          <a:lstStyle/>
          <a:p>
            <a:fld id="{DAEBE78A-56B9-48B4-AB1A-9EB87ABE874B}" type="slidenum">
              <a:rPr lang="en-US" smtClean="0"/>
              <a:pPr/>
              <a:t>155</a:t>
            </a:fld>
            <a:endParaRPr lang="en-US" dirty="0"/>
          </a:p>
        </p:txBody>
      </p:sp>
    </p:spTree>
    <p:custDataLst>
      <p:tags r:id="rId1"/>
    </p:custDataLst>
    <p:extLst>
      <p:ext uri="{BB962C8B-B14F-4D97-AF65-F5344CB8AC3E}">
        <p14:creationId xmlns:p14="http://schemas.microsoft.com/office/powerpoint/2010/main" val="31785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7A172-9945-257A-6AD2-1A67D3D07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1C60D-5EEB-D66A-1FE7-A753A7C1B390}"/>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E564D665-E4B4-B086-48DA-F972E5E1F973}"/>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Fire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Grants and Relief Fund Contact Information –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For any questions, please the OSFM at 919.647.0000 or by email at FireRescueGrants@ncdoi.gov. </a:t>
            </a:r>
          </a:p>
        </p:txBody>
      </p:sp>
      <p:sp>
        <p:nvSpPr>
          <p:cNvPr id="4" name="Slide Number Placeholder 3">
            <a:extLst>
              <a:ext uri="{FF2B5EF4-FFF2-40B4-BE49-F238E27FC236}">
                <a16:creationId xmlns:a16="http://schemas.microsoft.com/office/drawing/2014/main" id="{FDCAC53F-DDD0-A9AB-D206-00957D132621}"/>
              </a:ext>
            </a:extLst>
          </p:cNvPr>
          <p:cNvSpPr>
            <a:spLocks noGrp="1"/>
          </p:cNvSpPr>
          <p:nvPr>
            <p:ph type="sldNum" sz="quarter" idx="10"/>
          </p:nvPr>
        </p:nvSpPr>
        <p:spPr/>
        <p:txBody>
          <a:bodyPr/>
          <a:lstStyle/>
          <a:p>
            <a:fld id="{DAEBE78A-56B9-48B4-AB1A-9EB87ABE874B}" type="slidenum">
              <a:rPr lang="en-US" smtClean="0"/>
              <a:pPr/>
              <a:t>156</a:t>
            </a:fld>
            <a:endParaRPr lang="en-US" dirty="0"/>
          </a:p>
        </p:txBody>
      </p:sp>
    </p:spTree>
    <p:extLst>
      <p:ext uri="{BB962C8B-B14F-4D97-AF65-F5344CB8AC3E}">
        <p14:creationId xmlns:p14="http://schemas.microsoft.com/office/powerpoint/2010/main" val="314196864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0918-BCFB-7443-7415-858B9DDEA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E96D2-01B0-8EAC-DB57-32413C6723F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1D0ED7E3-C070-E3F8-F7B1-F4E2B23DA3A2}"/>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Rescue organizations will match the grant on a dollar-for-dollar basis, up to $25,000.</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Organizations having cash assets over $1,000 may apply for the matching fund, up to $25,000.</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Organizations having cash assets less than $1,000 may apply for a non-matching grant, up to $3,000.</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F352D5C-43BF-2DB2-9173-1E544F8ADF93}"/>
              </a:ext>
            </a:extLst>
          </p:cNvPr>
          <p:cNvSpPr>
            <a:spLocks noGrp="1"/>
          </p:cNvSpPr>
          <p:nvPr>
            <p:ph type="sldNum" sz="quarter" idx="10"/>
          </p:nvPr>
        </p:nvSpPr>
        <p:spPr/>
        <p:txBody>
          <a:bodyPr/>
          <a:lstStyle/>
          <a:p>
            <a:fld id="{DAEBE78A-56B9-48B4-AB1A-9EB87ABE874B}" type="slidenum">
              <a:rPr lang="en-US" smtClean="0"/>
              <a:pPr/>
              <a:t>157</a:t>
            </a:fld>
            <a:endParaRPr lang="en-US" dirty="0"/>
          </a:p>
        </p:txBody>
      </p:sp>
    </p:spTree>
    <p:extLst>
      <p:ext uri="{BB962C8B-B14F-4D97-AF65-F5344CB8AC3E}">
        <p14:creationId xmlns:p14="http://schemas.microsoft.com/office/powerpoint/2010/main" val="28059093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922E5-BEDD-BA42-B40D-67D0B57EC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00B2D-D38C-6357-F9ED-B3EA7F9FCEE2}"/>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FFEDAB63-88EE-6839-3333-651FBC75DCC1}"/>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Rescue Grant Funds can be used to:</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Assist fire departments and rescue squads in the most need.</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Purchase equipment.</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Make capital improvements.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Help departments and squads improve rescue and EMS services.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Rescue Grant Requests vs. Awards</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3875115-2401-0017-8E19-67272AA0D990}"/>
              </a:ext>
            </a:extLst>
          </p:cNvPr>
          <p:cNvSpPr>
            <a:spLocks noGrp="1"/>
          </p:cNvSpPr>
          <p:nvPr>
            <p:ph type="sldNum" sz="quarter" idx="10"/>
          </p:nvPr>
        </p:nvSpPr>
        <p:spPr/>
        <p:txBody>
          <a:bodyPr/>
          <a:lstStyle/>
          <a:p>
            <a:fld id="{DAEBE78A-56B9-48B4-AB1A-9EB87ABE874B}" type="slidenum">
              <a:rPr lang="en-US" smtClean="0"/>
              <a:pPr/>
              <a:t>158</a:t>
            </a:fld>
            <a:endParaRPr lang="en-US" dirty="0"/>
          </a:p>
        </p:txBody>
      </p:sp>
    </p:spTree>
    <p:extLst>
      <p:ext uri="{BB962C8B-B14F-4D97-AF65-F5344CB8AC3E}">
        <p14:creationId xmlns:p14="http://schemas.microsoft.com/office/powerpoint/2010/main" val="27586141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CEEB-CD60-932E-65D2-1A2C199DF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D32E1-9C3B-D751-5EDA-229ED321E328}"/>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C9DA27CC-88D7-9681-2E8C-96ACC17513E2}"/>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Rescue Grant – Funding Per Year</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Volunteer Rescue/EMS fund is funded by 18 cents of each vehicle inspection sticker.</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51E4C72-3A90-8F33-3101-CE6295F2FDE4}"/>
              </a:ext>
            </a:extLst>
          </p:cNvPr>
          <p:cNvSpPr>
            <a:spLocks noGrp="1"/>
          </p:cNvSpPr>
          <p:nvPr>
            <p:ph type="sldNum" sz="quarter" idx="10"/>
          </p:nvPr>
        </p:nvSpPr>
        <p:spPr/>
        <p:txBody>
          <a:bodyPr/>
          <a:lstStyle/>
          <a:p>
            <a:fld id="{DAEBE78A-56B9-48B4-AB1A-9EB87ABE874B}" type="slidenum">
              <a:rPr lang="en-US" smtClean="0"/>
              <a:pPr/>
              <a:t>159</a:t>
            </a:fld>
            <a:endParaRPr lang="en-US" dirty="0"/>
          </a:p>
        </p:txBody>
      </p:sp>
    </p:spTree>
    <p:extLst>
      <p:ext uri="{BB962C8B-B14F-4D97-AF65-F5344CB8AC3E}">
        <p14:creationId xmlns:p14="http://schemas.microsoft.com/office/powerpoint/2010/main" val="411805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B2F5-3ACE-70C4-909E-B504F07AA25F}"/>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Noto Sans Medium" panose="020B0602040504020204" pitchFamily="34" charset="0"/>
                <a:cs typeface="Calibri" panose="020F0502020204030204" pitchFamily="34" charset="0"/>
              </a:rPr>
              <a:t>New Fire Chief Requirements and Responsibilities</a:t>
            </a:r>
            <a:endParaRPr lang="en-US" sz="4000" dirty="0"/>
          </a:p>
        </p:txBody>
      </p:sp>
      <p:sp>
        <p:nvSpPr>
          <p:cNvPr id="3" name="Content Placeholder 2">
            <a:extLst>
              <a:ext uri="{FF2B5EF4-FFF2-40B4-BE49-F238E27FC236}">
                <a16:creationId xmlns:a16="http://schemas.microsoft.com/office/drawing/2014/main" id="{BD40ED43-97CE-4FB3-D87D-8FEB9358708C}"/>
              </a:ext>
            </a:extLst>
          </p:cNvPr>
          <p:cNvSpPr>
            <a:spLocks noGrp="1"/>
          </p:cNvSpPr>
          <p:nvPr>
            <p:ph idx="1"/>
          </p:nvPr>
        </p:nvSpPr>
        <p:spPr/>
        <p:txBody>
          <a:bodyPr/>
          <a:lstStyle/>
          <a:p>
            <a:pPr>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Workers Compensation</a:t>
            </a:r>
          </a:p>
          <a:p>
            <a:pPr>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Grant Paperwork</a:t>
            </a:r>
          </a:p>
          <a:p>
            <a:pPr>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Know Your Financial Controls</a:t>
            </a:r>
          </a:p>
          <a:p>
            <a:pPr>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Keep Fire Reports Current</a:t>
            </a:r>
          </a:p>
          <a:p>
            <a:pPr>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Use Resources</a:t>
            </a:r>
          </a:p>
          <a:p>
            <a:endParaRPr lang="en-US" dirty="0"/>
          </a:p>
        </p:txBody>
      </p:sp>
      <p:sp>
        <p:nvSpPr>
          <p:cNvPr id="4" name="Slide Number Placeholder 3">
            <a:extLst>
              <a:ext uri="{FF2B5EF4-FFF2-40B4-BE49-F238E27FC236}">
                <a16:creationId xmlns:a16="http://schemas.microsoft.com/office/drawing/2014/main" id="{34408A47-6B82-B12D-AF8A-F5589CD22EB6}"/>
              </a:ext>
            </a:extLst>
          </p:cNvPr>
          <p:cNvSpPr>
            <a:spLocks noGrp="1"/>
          </p:cNvSpPr>
          <p:nvPr>
            <p:ph type="sldNum" sz="quarter" idx="10"/>
          </p:nvPr>
        </p:nvSpPr>
        <p:spPr/>
        <p:txBody>
          <a:bodyPr/>
          <a:lstStyle/>
          <a:p>
            <a:fld id="{DAEBE78A-56B9-48B4-AB1A-9EB87ABE874B}" type="slidenum">
              <a:rPr lang="en-US" smtClean="0"/>
              <a:pPr/>
              <a:t>16</a:t>
            </a:fld>
            <a:endParaRPr lang="en-US" dirty="0"/>
          </a:p>
        </p:txBody>
      </p:sp>
    </p:spTree>
    <p:extLst>
      <p:ext uri="{BB962C8B-B14F-4D97-AF65-F5344CB8AC3E}">
        <p14:creationId xmlns:p14="http://schemas.microsoft.com/office/powerpoint/2010/main" val="5838966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E725-4797-62CB-9AA3-AB8FE9F40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D3941-8C4F-7048-0236-55D2BF4885D6}"/>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91C100F4-5FF1-0EE0-C113-2EA6A80C2064}"/>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Grants are subject to the following priority order:</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Rescue units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Rescue/EMS units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EMS units that are licensed as EMS providers under G.S. 131E-155.1</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EMS units that are volunteer fire departments that are a part of a county’s EMS system plan.</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677F1CF-CDF2-5113-6AB5-1F1A64D3AA3B}"/>
              </a:ext>
            </a:extLst>
          </p:cNvPr>
          <p:cNvSpPr>
            <a:spLocks noGrp="1"/>
          </p:cNvSpPr>
          <p:nvPr>
            <p:ph type="sldNum" sz="quarter" idx="10"/>
          </p:nvPr>
        </p:nvSpPr>
        <p:spPr/>
        <p:txBody>
          <a:bodyPr/>
          <a:lstStyle/>
          <a:p>
            <a:fld id="{DAEBE78A-56B9-48B4-AB1A-9EB87ABE874B}" type="slidenum">
              <a:rPr lang="en-US" smtClean="0"/>
              <a:pPr/>
              <a:t>160</a:t>
            </a:fld>
            <a:endParaRPr lang="en-US" dirty="0"/>
          </a:p>
        </p:txBody>
      </p:sp>
    </p:spTree>
    <p:extLst>
      <p:ext uri="{BB962C8B-B14F-4D97-AF65-F5344CB8AC3E}">
        <p14:creationId xmlns:p14="http://schemas.microsoft.com/office/powerpoint/2010/main" val="7974967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AD85-03CE-FD24-B737-481524B04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77997-3AC1-4CDD-0D1E-97189F299068}"/>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EF09E92E-B70C-1F24-87A4-4A9EC40068B1}"/>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For the grant, “EMS unit” means either:</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an EMS provider licensed under G.S 131E-155.1 or</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 volunteer fire or fire/rescue department that is part of its county's EMS system plan. The unit or squad must comply with existing State statutes and with eligibility criteria established by the North Carolina Association of Rescue and Emergency Medical Services, Inc.</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6D84571-5273-028D-5E11-D654CADA033A}"/>
              </a:ext>
            </a:extLst>
          </p:cNvPr>
          <p:cNvSpPr>
            <a:spLocks noGrp="1"/>
          </p:cNvSpPr>
          <p:nvPr>
            <p:ph type="sldNum" sz="quarter" idx="10"/>
          </p:nvPr>
        </p:nvSpPr>
        <p:spPr/>
        <p:txBody>
          <a:bodyPr/>
          <a:lstStyle/>
          <a:p>
            <a:fld id="{DAEBE78A-56B9-48B4-AB1A-9EB87ABE874B}" type="slidenum">
              <a:rPr lang="en-US" smtClean="0"/>
              <a:pPr/>
              <a:t>161</a:t>
            </a:fld>
            <a:endParaRPr lang="en-US" dirty="0"/>
          </a:p>
        </p:txBody>
      </p:sp>
    </p:spTree>
    <p:extLst>
      <p:ext uri="{BB962C8B-B14F-4D97-AF65-F5344CB8AC3E}">
        <p14:creationId xmlns:p14="http://schemas.microsoft.com/office/powerpoint/2010/main" val="292346006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F5EF7-80F8-3E57-DE01-22CA38478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83C6A-5126-4573-9477-8380012056F1}"/>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22E9415C-4963-19D2-C9AC-4251D12892EA}"/>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Eligibility</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Rescue/EMS organizations must:</a:t>
            </a:r>
          </a:p>
          <a:p>
            <a:pPr lvl="2">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Meet the criteria of N.C. Association of Rescue &amp; EMS. You do not have to be a member of the NCAREMS to be eligible to apply.</a:t>
            </a:r>
          </a:p>
          <a:p>
            <a:pPr lvl="2">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Be primarily volunteer with no more than 10 full time equivalent paid positions.</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AB27D47-F748-4B3B-240E-C8C5D0C4DA82}"/>
              </a:ext>
            </a:extLst>
          </p:cNvPr>
          <p:cNvSpPr>
            <a:spLocks noGrp="1"/>
          </p:cNvSpPr>
          <p:nvPr>
            <p:ph type="sldNum" sz="quarter" idx="10"/>
          </p:nvPr>
        </p:nvSpPr>
        <p:spPr/>
        <p:txBody>
          <a:bodyPr/>
          <a:lstStyle/>
          <a:p>
            <a:fld id="{DAEBE78A-56B9-48B4-AB1A-9EB87ABE874B}" type="slidenum">
              <a:rPr lang="en-US" smtClean="0"/>
              <a:pPr/>
              <a:t>162</a:t>
            </a:fld>
            <a:endParaRPr lang="en-US" dirty="0"/>
          </a:p>
        </p:txBody>
      </p:sp>
    </p:spTree>
    <p:extLst>
      <p:ext uri="{BB962C8B-B14F-4D97-AF65-F5344CB8AC3E}">
        <p14:creationId xmlns:p14="http://schemas.microsoft.com/office/powerpoint/2010/main" val="35735395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FF600-93D2-9D4D-B7B5-FD031F2F6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A75C5-C7E4-2A7E-B180-C5BEE1FE1102}"/>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C0FE6D54-4972-FC91-6440-20BFF8CFCF56}"/>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Application Timeline</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Aug. 1: Fire/Rescue/EMS chiefs are notified that the application is available.</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Oct. 1: Deadline to submit application.</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Dec. 15: Grant recipients announced.</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April 30: Invoices and forms must be submitted to N.C. Department of Insurance to receive payment.</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1A7671E-D791-1C2E-73CC-CDA5B61CB205}"/>
              </a:ext>
            </a:extLst>
          </p:cNvPr>
          <p:cNvSpPr>
            <a:spLocks noGrp="1"/>
          </p:cNvSpPr>
          <p:nvPr>
            <p:ph type="sldNum" sz="quarter" idx="10"/>
          </p:nvPr>
        </p:nvSpPr>
        <p:spPr/>
        <p:txBody>
          <a:bodyPr/>
          <a:lstStyle/>
          <a:p>
            <a:fld id="{DAEBE78A-56B9-48B4-AB1A-9EB87ABE874B}" type="slidenum">
              <a:rPr lang="en-US" smtClean="0"/>
              <a:pPr/>
              <a:t>163</a:t>
            </a:fld>
            <a:endParaRPr lang="en-US" dirty="0"/>
          </a:p>
        </p:txBody>
      </p:sp>
    </p:spTree>
    <p:extLst>
      <p:ext uri="{BB962C8B-B14F-4D97-AF65-F5344CB8AC3E}">
        <p14:creationId xmlns:p14="http://schemas.microsoft.com/office/powerpoint/2010/main" val="27304593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E28AA-20A8-2798-743C-3DEEAAD89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FC48C-7004-FD9F-4881-F14DC0056613}"/>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D3A36D71-5C12-D8B2-37C8-816042B9C734}"/>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Recipient Selection</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Applications are computer scored on a points system.</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Funding from DMV entered into database.</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Computer selects applications with the lowest score (greatest need) until the available funding is exhausted.</a:t>
            </a:r>
          </a:p>
          <a:p>
            <a:pPr lvl="1">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16690E8-1E68-F305-330F-3DF4E98E41D9}"/>
              </a:ext>
            </a:extLst>
          </p:cNvPr>
          <p:cNvSpPr>
            <a:spLocks noGrp="1"/>
          </p:cNvSpPr>
          <p:nvPr>
            <p:ph type="sldNum" sz="quarter" idx="10"/>
          </p:nvPr>
        </p:nvSpPr>
        <p:spPr/>
        <p:txBody>
          <a:bodyPr/>
          <a:lstStyle/>
          <a:p>
            <a:fld id="{DAEBE78A-56B9-48B4-AB1A-9EB87ABE874B}" type="slidenum">
              <a:rPr lang="en-US" smtClean="0"/>
              <a:pPr/>
              <a:t>164</a:t>
            </a:fld>
            <a:endParaRPr lang="en-US" dirty="0"/>
          </a:p>
        </p:txBody>
      </p:sp>
    </p:spTree>
    <p:extLst>
      <p:ext uri="{BB962C8B-B14F-4D97-AF65-F5344CB8AC3E}">
        <p14:creationId xmlns:p14="http://schemas.microsoft.com/office/powerpoint/2010/main" val="15501331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B181-FE20-4582-140A-E9AD481C1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C0DA6-B813-B718-8B37-2931AD13A3B9}"/>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7B8D04F7-180D-3D4D-75C5-EBE655B99CF8}"/>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Rescue Grants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Grants and Relief Fund Contact Information –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For any questions, please the OSFM at 919.647.0000 or by email at FireRescueGrants@ncdoi.gov. </a:t>
            </a:r>
          </a:p>
        </p:txBody>
      </p:sp>
      <p:sp>
        <p:nvSpPr>
          <p:cNvPr id="4" name="Slide Number Placeholder 3">
            <a:extLst>
              <a:ext uri="{FF2B5EF4-FFF2-40B4-BE49-F238E27FC236}">
                <a16:creationId xmlns:a16="http://schemas.microsoft.com/office/drawing/2014/main" id="{79ABCB9F-DC43-49AA-F18D-A875B1F8BE7A}"/>
              </a:ext>
            </a:extLst>
          </p:cNvPr>
          <p:cNvSpPr>
            <a:spLocks noGrp="1"/>
          </p:cNvSpPr>
          <p:nvPr>
            <p:ph type="sldNum" sz="quarter" idx="10"/>
          </p:nvPr>
        </p:nvSpPr>
        <p:spPr/>
        <p:txBody>
          <a:bodyPr/>
          <a:lstStyle/>
          <a:p>
            <a:fld id="{DAEBE78A-56B9-48B4-AB1A-9EB87ABE874B}" type="slidenum">
              <a:rPr lang="en-US" smtClean="0"/>
              <a:pPr/>
              <a:t>165</a:t>
            </a:fld>
            <a:endParaRPr lang="en-US" dirty="0"/>
          </a:p>
        </p:txBody>
      </p:sp>
    </p:spTree>
    <p:extLst>
      <p:ext uri="{BB962C8B-B14F-4D97-AF65-F5344CB8AC3E}">
        <p14:creationId xmlns:p14="http://schemas.microsoft.com/office/powerpoint/2010/main" val="3822837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8C2F4-1E28-778A-1BAA-EC83C8871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04D28-763E-B1DF-5317-4B43736F289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76A5E638-EFAA-0F4B-AD37-5A1958D1F4C7}"/>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Additional Grant Information</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Purchased Equipment with Grant Funds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If equipment purchased with grant funds is disposed of within five years of the date of the grant award funding its purchase, then the grant recipient shall reimburse the appropriate fund the amount of matching funds used for the purchase of the equipment, less depreciation.</a:t>
            </a:r>
          </a:p>
        </p:txBody>
      </p:sp>
      <p:sp>
        <p:nvSpPr>
          <p:cNvPr id="4" name="Slide Number Placeholder 3">
            <a:extLst>
              <a:ext uri="{FF2B5EF4-FFF2-40B4-BE49-F238E27FC236}">
                <a16:creationId xmlns:a16="http://schemas.microsoft.com/office/drawing/2014/main" id="{452520BF-E6FC-E191-B479-B608A8E25C97}"/>
              </a:ext>
            </a:extLst>
          </p:cNvPr>
          <p:cNvSpPr>
            <a:spLocks noGrp="1"/>
          </p:cNvSpPr>
          <p:nvPr>
            <p:ph type="sldNum" sz="quarter" idx="10"/>
          </p:nvPr>
        </p:nvSpPr>
        <p:spPr/>
        <p:txBody>
          <a:bodyPr/>
          <a:lstStyle/>
          <a:p>
            <a:fld id="{DAEBE78A-56B9-48B4-AB1A-9EB87ABE874B}" type="slidenum">
              <a:rPr lang="en-US" smtClean="0"/>
              <a:pPr/>
              <a:t>166</a:t>
            </a:fld>
            <a:endParaRPr lang="en-US" dirty="0"/>
          </a:p>
        </p:txBody>
      </p:sp>
    </p:spTree>
    <p:extLst>
      <p:ext uri="{BB962C8B-B14F-4D97-AF65-F5344CB8AC3E}">
        <p14:creationId xmlns:p14="http://schemas.microsoft.com/office/powerpoint/2010/main" val="5171788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320A-5359-72B9-9204-FACF9C108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4C73F-C13D-A699-806F-30DFCB5FDB05}"/>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OSFM Fire and Rescue Grants</a:t>
            </a:r>
            <a:endParaRPr lang="en-US" dirty="0"/>
          </a:p>
        </p:txBody>
      </p:sp>
      <p:sp>
        <p:nvSpPr>
          <p:cNvPr id="3" name="Content Placeholder 2">
            <a:extLst>
              <a:ext uri="{FF2B5EF4-FFF2-40B4-BE49-F238E27FC236}">
                <a16:creationId xmlns:a16="http://schemas.microsoft.com/office/drawing/2014/main" id="{4B8C5DD1-BCC7-FE88-F946-DA7D73A1AE7C}"/>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Additional Grant Information</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Transfer of Purchased Equipment</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If a grant recipient shall cease to exist within five years of the date of award of the grant, it shall transfer, subject to the approval of the N.C. Office of State Fire Marshal, any and all equipment purchased with such grant funds to whichever department shall assume responsibility for providing service to the grant recipient's area of service or to another appropriate department that may effectively use the equipment.</a:t>
            </a:r>
          </a:p>
        </p:txBody>
      </p:sp>
      <p:sp>
        <p:nvSpPr>
          <p:cNvPr id="4" name="Slide Number Placeholder 3">
            <a:extLst>
              <a:ext uri="{FF2B5EF4-FFF2-40B4-BE49-F238E27FC236}">
                <a16:creationId xmlns:a16="http://schemas.microsoft.com/office/drawing/2014/main" id="{CFB6C822-F043-25FF-B0A1-9D2CCD24A92D}"/>
              </a:ext>
            </a:extLst>
          </p:cNvPr>
          <p:cNvSpPr>
            <a:spLocks noGrp="1"/>
          </p:cNvSpPr>
          <p:nvPr>
            <p:ph type="sldNum" sz="quarter" idx="10"/>
          </p:nvPr>
        </p:nvSpPr>
        <p:spPr/>
        <p:txBody>
          <a:bodyPr/>
          <a:lstStyle/>
          <a:p>
            <a:fld id="{DAEBE78A-56B9-48B4-AB1A-9EB87ABE874B}" type="slidenum">
              <a:rPr lang="en-US" smtClean="0"/>
              <a:pPr/>
              <a:t>167</a:t>
            </a:fld>
            <a:endParaRPr lang="en-US" dirty="0"/>
          </a:p>
        </p:txBody>
      </p:sp>
    </p:spTree>
    <p:extLst>
      <p:ext uri="{BB962C8B-B14F-4D97-AF65-F5344CB8AC3E}">
        <p14:creationId xmlns:p14="http://schemas.microsoft.com/office/powerpoint/2010/main" val="42637396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C5B06-3D7B-F3B2-B798-471F8A0575B6}"/>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F2498AA7-335A-E5EE-2700-BD6382673F40}"/>
              </a:ext>
            </a:extLst>
          </p:cNvPr>
          <p:cNvSpPr>
            <a:spLocks noGrp="1"/>
          </p:cNvSpPr>
          <p:nvPr>
            <p:ph type="title"/>
          </p:nvPr>
        </p:nvSpPr>
        <p:spPr>
          <a:xfrm>
            <a:off x="0" y="222161"/>
            <a:ext cx="12192000" cy="707886"/>
          </a:xfrm>
        </p:spPr>
        <p:txBody>
          <a:bodyPr/>
          <a:lstStyle/>
          <a:p>
            <a:r>
              <a:rPr lang="en-US" altLang="en-US" sz="4000" b="1" dirty="0">
                <a:latin typeface="Calibri" panose="020F0502020204030204" pitchFamily="34" charset="0"/>
                <a:ea typeface="Calibri" panose="020F0502020204030204" pitchFamily="34" charset="0"/>
                <a:cs typeface="Calibri" panose="020F0502020204030204" pitchFamily="34" charset="0"/>
              </a:rPr>
              <a:t>FAQs</a:t>
            </a:r>
          </a:p>
        </p:txBody>
      </p:sp>
      <p:sp>
        <p:nvSpPr>
          <p:cNvPr id="3" name="Content Placeholder 2">
            <a:extLst>
              <a:ext uri="{FF2B5EF4-FFF2-40B4-BE49-F238E27FC236}">
                <a16:creationId xmlns:a16="http://schemas.microsoft.com/office/drawing/2014/main" id="{DB729F42-7E59-4DCF-4EA4-02361D5AC88B}"/>
              </a:ext>
            </a:extLst>
          </p:cNvPr>
          <p:cNvSpPr>
            <a:spLocks noGrp="1"/>
          </p:cNvSpPr>
          <p:nvPr>
            <p:ph idx="1"/>
          </p:nvPr>
        </p:nvSpPr>
        <p:spPr>
          <a:xfrm>
            <a:off x="618226" y="1337084"/>
            <a:ext cx="10955547" cy="5413779"/>
          </a:xfrm>
        </p:spPr>
        <p:txBody>
          <a:bodyPr/>
          <a:lstStyle/>
          <a:p>
            <a:pPr marL="0" lvl="1"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What type of equipment can we apply for?</a:t>
            </a:r>
          </a:p>
          <a:p>
            <a:pPr marL="342900" lvl="1">
              <a:spcBef>
                <a:spcPts val="0"/>
              </a:spcBef>
              <a:spcAft>
                <a:spcPts val="600"/>
              </a:spcAft>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Personal Protective equipment, vehicles (no SUVs), buildings, computers, or other miscellaneous equipment used to help department lower rating.</a:t>
            </a:r>
          </a:p>
          <a:p>
            <a:pPr marL="0" lvl="1" indent="0">
              <a:spcBef>
                <a:spcPts val="0"/>
              </a:spcBef>
              <a:spcAft>
                <a:spcPts val="600"/>
              </a:spcAft>
              <a:buClr>
                <a:srgbClr val="993300"/>
              </a:buClr>
              <a:buNone/>
              <a:defRPr/>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What items are not typically approved through the Fire Grant?</a:t>
            </a:r>
          </a:p>
          <a:p>
            <a:pPr marL="342900" lvl="1">
              <a:spcBef>
                <a:spcPts val="0"/>
              </a:spcBef>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Training aids, physicals, physical fitness equipment, furniture, uniforms. </a:t>
            </a:r>
            <a:r>
              <a:rPr lang="en-US" sz="2000" dirty="0">
                <a:latin typeface="Calibri" panose="020F0502020204030204" pitchFamily="34" charset="0"/>
                <a:ea typeface="Calibri" panose="020F0502020204030204" pitchFamily="34" charset="0"/>
                <a:cs typeface="Calibri" panose="020F0502020204030204" pitchFamily="34" charset="0"/>
              </a:rPr>
              <a:t>If in doubt, call NCDOI.</a:t>
            </a:r>
          </a:p>
          <a:p>
            <a:pPr marL="685800" lvl="2">
              <a:spcBef>
                <a:spcPts val="0"/>
              </a:spcBef>
              <a:spcAft>
                <a:spcPts val="600"/>
              </a:spcAft>
              <a:buClrTx/>
              <a:buFont typeface="Wingdings" panose="05000000000000000000" pitchFamily="2" charset="2"/>
              <a:buChar char="ü"/>
              <a:defRPr/>
            </a:pPr>
            <a:r>
              <a:rPr lang="en-US" sz="2000" dirty="0">
                <a:latin typeface="Calibri" panose="020F0502020204030204" pitchFamily="34" charset="0"/>
                <a:ea typeface="Calibri" panose="020F0502020204030204" pitchFamily="34" charset="0"/>
                <a:cs typeface="Calibri" panose="020F0502020204030204" pitchFamily="34" charset="0"/>
              </a:rPr>
              <a:t>Rescue equipment through fire grant</a:t>
            </a:r>
          </a:p>
          <a:p>
            <a:pPr marL="0" lvl="1" indent="0">
              <a:spcBef>
                <a:spcPts val="0"/>
              </a:spcBef>
              <a:buClr>
                <a:srgbClr val="993300"/>
              </a:buClr>
              <a:buNone/>
              <a:tabLst>
                <a:tab pos="346075" algn="l"/>
              </a:tabLst>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Clr>
                <a:srgbClr val="993300"/>
              </a:buClr>
              <a:buNone/>
              <a:tabLst>
                <a:tab pos="346075" algn="l"/>
              </a:tabLst>
              <a:defRPr/>
            </a:pPr>
            <a:r>
              <a:rPr lang="en-US" sz="2400" b="1" dirty="0">
                <a:latin typeface="Calibri" panose="020F0502020204030204" pitchFamily="34" charset="0"/>
                <a:ea typeface="Calibri" panose="020F0502020204030204" pitchFamily="34" charset="0"/>
                <a:cs typeface="Calibri" panose="020F0502020204030204" pitchFamily="34" charset="0"/>
              </a:rPr>
              <a:t>Is backordered equipment allowed?   </a:t>
            </a:r>
          </a:p>
          <a:p>
            <a:pPr marL="285750" lvl="1" indent="-285750">
              <a:spcBef>
                <a:spcPts val="0"/>
              </a:spcBef>
              <a:spcAft>
                <a:spcPts val="600"/>
              </a:spcAft>
              <a:buClr>
                <a:srgbClr val="993300"/>
              </a:buClr>
              <a:buFont typeface="Wingdings" panose="05000000000000000000" pitchFamily="2" charset="2"/>
              <a:buChar char="ü"/>
              <a:tabLst>
                <a:tab pos="346075" algn="l"/>
              </a:tabLst>
              <a:defRPr/>
            </a:pPr>
            <a:r>
              <a:rPr lang="en-US" sz="2000" i="1" dirty="0">
                <a:latin typeface="Calibri" panose="020F0502020204030204" pitchFamily="34" charset="0"/>
                <a:ea typeface="Calibri" panose="020F0502020204030204" pitchFamily="34" charset="0"/>
                <a:cs typeface="Calibri" panose="020F0502020204030204" pitchFamily="34" charset="0"/>
              </a:rPr>
              <a:t>No. Backordered equipment received/invoiced after April 30</a:t>
            </a:r>
            <a:r>
              <a:rPr lang="en-US" sz="2000" i="1" baseline="30000" dirty="0">
                <a:latin typeface="Calibri" panose="020F0502020204030204" pitchFamily="34" charset="0"/>
                <a:ea typeface="Calibri" panose="020F0502020204030204" pitchFamily="34" charset="0"/>
                <a:cs typeface="Calibri" panose="020F0502020204030204" pitchFamily="34" charset="0"/>
              </a:rPr>
              <a:t>th</a:t>
            </a:r>
            <a:r>
              <a:rPr lang="en-US" sz="2000" i="1" dirty="0">
                <a:latin typeface="Calibri" panose="020F0502020204030204" pitchFamily="34" charset="0"/>
                <a:ea typeface="Calibri" panose="020F0502020204030204" pitchFamily="34" charset="0"/>
                <a:cs typeface="Calibri" panose="020F0502020204030204" pitchFamily="34" charset="0"/>
              </a:rPr>
              <a:t> will not be paid.</a:t>
            </a:r>
          </a:p>
          <a:p>
            <a:pPr marL="0" indent="0">
              <a:buNone/>
              <a:defRPr/>
            </a:pPr>
            <a:endParaRPr lang="en-US" sz="1800" dirty="0"/>
          </a:p>
        </p:txBody>
      </p:sp>
      <p:sp>
        <p:nvSpPr>
          <p:cNvPr id="2" name="Slide Number Placeholder 1">
            <a:extLst>
              <a:ext uri="{FF2B5EF4-FFF2-40B4-BE49-F238E27FC236}">
                <a16:creationId xmlns:a16="http://schemas.microsoft.com/office/drawing/2014/main" id="{EBC73DBE-B294-D298-0E1C-C43E8ADA7C83}"/>
              </a:ext>
            </a:extLst>
          </p:cNvPr>
          <p:cNvSpPr>
            <a:spLocks noGrp="1"/>
          </p:cNvSpPr>
          <p:nvPr>
            <p:ph type="sldNum" sz="quarter" idx="10"/>
          </p:nvPr>
        </p:nvSpPr>
        <p:spPr/>
        <p:txBody>
          <a:bodyPr/>
          <a:lstStyle/>
          <a:p>
            <a:fld id="{DAEBE78A-56B9-48B4-AB1A-9EB87ABE874B}" type="slidenum">
              <a:rPr lang="en-US" smtClean="0"/>
              <a:pPr/>
              <a:t>168</a:t>
            </a:fld>
            <a:endParaRPr lang="en-US" dirty="0"/>
          </a:p>
        </p:txBody>
      </p:sp>
    </p:spTree>
    <p:custDataLst>
      <p:tags r:id="rId1"/>
    </p:custDataLst>
    <p:extLst>
      <p:ext uri="{BB962C8B-B14F-4D97-AF65-F5344CB8AC3E}">
        <p14:creationId xmlns:p14="http://schemas.microsoft.com/office/powerpoint/2010/main" val="41659053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22161"/>
            <a:ext cx="12192000" cy="707886"/>
          </a:xfrm>
        </p:spPr>
        <p:txBody>
          <a:bodyPr/>
          <a:lstStyle/>
          <a:p>
            <a:r>
              <a:rPr lang="en-US" altLang="en-US" sz="4000" b="1" dirty="0">
                <a:latin typeface="Calibri" panose="020F0502020204030204" pitchFamily="34" charset="0"/>
                <a:ea typeface="Calibri" panose="020F0502020204030204" pitchFamily="34" charset="0"/>
                <a:cs typeface="Calibri" panose="020F0502020204030204" pitchFamily="34" charset="0"/>
              </a:rPr>
              <a:t>FAQs</a:t>
            </a:r>
          </a:p>
        </p:txBody>
      </p:sp>
      <p:sp>
        <p:nvSpPr>
          <p:cNvPr id="3" name="Content Placeholder 2"/>
          <p:cNvSpPr>
            <a:spLocks noGrp="1"/>
          </p:cNvSpPr>
          <p:nvPr>
            <p:ph idx="1"/>
          </p:nvPr>
        </p:nvSpPr>
        <p:spPr>
          <a:xfrm>
            <a:off x="618226" y="1337084"/>
            <a:ext cx="10955547" cy="5413779"/>
          </a:xfrm>
        </p:spPr>
        <p:txBody>
          <a:bodyPr/>
          <a:lstStyle/>
          <a:p>
            <a:pPr marL="0" lvl="1"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Does the rescue/EMS provider have to wait until September 30 to submit the invoices?</a:t>
            </a:r>
          </a:p>
          <a:p>
            <a:pPr marL="342900" lvl="1">
              <a:spcBef>
                <a:spcPts val="0"/>
              </a:spcBef>
              <a:spcAft>
                <a:spcPts val="600"/>
              </a:spcAft>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No. Upon delivery of all of the approved equipment, you may submit the invoices. Check requests are made to the controller’s office each Friday.</a:t>
            </a:r>
          </a:p>
          <a:p>
            <a:pPr marL="0" lvl="1" indent="0">
              <a:spcBef>
                <a:spcPts val="0"/>
              </a:spcBef>
              <a:spcAft>
                <a:spcPts val="600"/>
              </a:spcAft>
              <a:buClr>
                <a:srgbClr val="993300"/>
              </a:buClr>
              <a:buNone/>
              <a:defRPr/>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en-US" sz="2400" b="1" dirty="0">
                <a:latin typeface="Calibri" panose="020F0502020204030204" pitchFamily="34" charset="0"/>
                <a:ea typeface="Calibri" panose="020F0502020204030204" pitchFamily="34" charset="0"/>
                <a:cs typeface="Calibri" panose="020F0502020204030204" pitchFamily="34" charset="0"/>
              </a:rPr>
              <a:t>Are extensions allowed?</a:t>
            </a:r>
          </a:p>
          <a:p>
            <a:pPr>
              <a:spcBef>
                <a:spcPts val="0"/>
              </a:spcBef>
              <a:buFont typeface="Wingdings" panose="05000000000000000000" pitchFamily="2" charset="2"/>
              <a:buChar char="ü"/>
              <a:defRPr/>
            </a:pPr>
            <a:r>
              <a:rPr lang="en-US" i="1" dirty="0">
                <a:latin typeface="Calibri" panose="020F0502020204030204" pitchFamily="34" charset="0"/>
                <a:ea typeface="Calibri" panose="020F0502020204030204" pitchFamily="34" charset="0"/>
                <a:cs typeface="Calibri" panose="020F0502020204030204" pitchFamily="34" charset="0"/>
              </a:rPr>
              <a:t>No. The Rescue Grant application must be submitted no later than October 1, and invoices must be submitted no later than April 30. Exceptions on invoices include 30 days for delivery of turnout gear, and 5 months for vehicles or buildings.</a:t>
            </a:r>
          </a:p>
          <a:p>
            <a:pPr>
              <a:defRPr/>
            </a:pPr>
            <a:endParaRPr lang="en-US" sz="1800" dirty="0"/>
          </a:p>
        </p:txBody>
      </p:sp>
      <p:sp>
        <p:nvSpPr>
          <p:cNvPr id="2" name="Slide Number Placeholder 1">
            <a:extLst>
              <a:ext uri="{FF2B5EF4-FFF2-40B4-BE49-F238E27FC236}">
                <a16:creationId xmlns:a16="http://schemas.microsoft.com/office/drawing/2014/main" id="{3914742F-28F7-EEFB-FCAF-003DEDD5B9A4}"/>
              </a:ext>
            </a:extLst>
          </p:cNvPr>
          <p:cNvSpPr>
            <a:spLocks noGrp="1"/>
          </p:cNvSpPr>
          <p:nvPr>
            <p:ph type="sldNum" sz="quarter" idx="10"/>
          </p:nvPr>
        </p:nvSpPr>
        <p:spPr/>
        <p:txBody>
          <a:bodyPr/>
          <a:lstStyle/>
          <a:p>
            <a:fld id="{DAEBE78A-56B9-48B4-AB1A-9EB87ABE874B}" type="slidenum">
              <a:rPr lang="en-US" smtClean="0"/>
              <a:pPr/>
              <a:t>169</a:t>
            </a:fld>
            <a:endParaRPr lang="en-US" dirty="0"/>
          </a:p>
        </p:txBody>
      </p:sp>
    </p:spTree>
    <p:custDataLst>
      <p:tags r:id="rId1"/>
    </p:custDataLst>
    <p:extLst>
      <p:ext uri="{BB962C8B-B14F-4D97-AF65-F5344CB8AC3E}">
        <p14:creationId xmlns:p14="http://schemas.microsoft.com/office/powerpoint/2010/main" val="56922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3DF53D-4FFE-CF7D-0344-F7DEDBD80438}"/>
              </a:ext>
            </a:extLst>
          </p:cNvPr>
          <p:cNvSpPr/>
          <p:nvPr/>
        </p:nvSpPr>
        <p:spPr>
          <a:xfrm>
            <a:off x="0" y="196809"/>
            <a:ext cx="12191999" cy="1593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libri" panose="020F0502020204030204" pitchFamily="34" charset="0"/>
                <a:ea typeface="Calibri" panose="020F0502020204030204" pitchFamily="34" charset="0"/>
                <a:cs typeface="Calibri" panose="020F0502020204030204" pitchFamily="34" charset="0"/>
              </a:rPr>
              <a:t>Roster Submittal Flow Required by NCGS 58-86 (Certified Roster) and NCGS 58-84 (Relief Fund BTR)</a:t>
            </a:r>
          </a:p>
        </p:txBody>
      </p:sp>
      <p:sp>
        <p:nvSpPr>
          <p:cNvPr id="11" name="TextBox 10">
            <a:extLst>
              <a:ext uri="{FF2B5EF4-FFF2-40B4-BE49-F238E27FC236}">
                <a16:creationId xmlns:a16="http://schemas.microsoft.com/office/drawing/2014/main" id="{2EC234DC-E467-280B-1022-3BCA8860F0C7}"/>
              </a:ext>
            </a:extLst>
          </p:cNvPr>
          <p:cNvSpPr txBox="1"/>
          <p:nvPr/>
        </p:nvSpPr>
        <p:spPr>
          <a:xfrm>
            <a:off x="61026" y="6347119"/>
            <a:ext cx="548634" cy="369332"/>
          </a:xfrm>
          <a:prstGeom prst="rect">
            <a:avLst/>
          </a:prstGeom>
          <a:noFill/>
        </p:spPr>
        <p:txBody>
          <a:bodyPr wrap="square" rtlCol="0">
            <a:spAutoFit/>
          </a:bodyPr>
          <a:lstStyle/>
          <a:p>
            <a:fld id="{D9D4CDBF-FB7C-468F-A252-ED33CC8700A1}" type="slidenum">
              <a:rPr lang="en-US" smtClean="0"/>
              <a:t>17</a:t>
            </a:fld>
            <a:endParaRPr lang="en-US" dirty="0"/>
          </a:p>
        </p:txBody>
      </p:sp>
      <p:graphicFrame>
        <p:nvGraphicFramePr>
          <p:cNvPr id="2" name="Diagram 1">
            <a:extLst>
              <a:ext uri="{FF2B5EF4-FFF2-40B4-BE49-F238E27FC236}">
                <a16:creationId xmlns:a16="http://schemas.microsoft.com/office/drawing/2014/main" id="{4A70FAFA-6F2B-80C3-0E63-61931209DD64}"/>
              </a:ext>
            </a:extLst>
          </p:cNvPr>
          <p:cNvGraphicFramePr/>
          <p:nvPr>
            <p:extLst>
              <p:ext uri="{D42A27DB-BD31-4B8C-83A1-F6EECF244321}">
                <p14:modId xmlns:p14="http://schemas.microsoft.com/office/powerpoint/2010/main" val="3038422301"/>
              </p:ext>
            </p:extLst>
          </p:nvPr>
        </p:nvGraphicFramePr>
        <p:xfrm>
          <a:off x="609660" y="1314450"/>
          <a:ext cx="10058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6309E3B-474E-A198-E962-C6DF4083115E}"/>
              </a:ext>
            </a:extLst>
          </p:cNvPr>
          <p:cNvSpPr>
            <a:spLocks noGrp="1"/>
          </p:cNvSpPr>
          <p:nvPr>
            <p:ph type="sldNum" sz="quarter" idx="10"/>
          </p:nvPr>
        </p:nvSpPr>
        <p:spPr/>
        <p:txBody>
          <a:bodyPr/>
          <a:lstStyle/>
          <a:p>
            <a:fld id="{DAEBE78A-56B9-48B4-AB1A-9EB87ABE874B}" type="slidenum">
              <a:rPr lang="en-US" smtClean="0"/>
              <a:pPr/>
              <a:t>17</a:t>
            </a:fld>
            <a:endParaRPr lang="en-US" dirty="0"/>
          </a:p>
        </p:txBody>
      </p:sp>
    </p:spTree>
    <p:extLst>
      <p:ext uri="{BB962C8B-B14F-4D97-AF65-F5344CB8AC3E}">
        <p14:creationId xmlns:p14="http://schemas.microsoft.com/office/powerpoint/2010/main" val="23352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FAQ’s</a:t>
            </a:r>
          </a:p>
        </p:txBody>
      </p:sp>
      <p:sp>
        <p:nvSpPr>
          <p:cNvPr id="3" name="Content Placeholder 2"/>
          <p:cNvSpPr>
            <a:spLocks noGrp="1"/>
          </p:cNvSpPr>
          <p:nvPr>
            <p:ph idx="1"/>
          </p:nvPr>
        </p:nvSpPr>
        <p:spPr>
          <a:xfrm>
            <a:off x="530785" y="1591093"/>
            <a:ext cx="11130429" cy="4978960"/>
          </a:xfrm>
        </p:spPr>
        <p:txBody>
          <a:bodyPr/>
          <a:lstStyle/>
          <a:p>
            <a:pPr marL="0" lvl="1"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My fire department/rescue squad is owned and operated by a municipality. Can we apply?</a:t>
            </a:r>
          </a:p>
          <a:p>
            <a:pPr marL="285750" lvl="1" indent="-285750">
              <a:spcBef>
                <a:spcPts val="0"/>
              </a:spcBef>
              <a:spcAft>
                <a:spcPts val="600"/>
              </a:spcAft>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Yes. The department must serve a population of 12,000 or less</a:t>
            </a:r>
            <a:r>
              <a:rPr lang="en-US" sz="1600" i="1" dirty="0">
                <a:latin typeface="Calibri" panose="020F0502020204030204" pitchFamily="34" charset="0"/>
                <a:ea typeface="Calibri" panose="020F0502020204030204" pitchFamily="34" charset="0"/>
                <a:cs typeface="Calibri" panose="020F0502020204030204" pitchFamily="34" charset="0"/>
              </a:rPr>
              <a:t>.</a:t>
            </a:r>
          </a:p>
          <a:p>
            <a:pPr marL="0" lvl="2" indent="0">
              <a:spcBef>
                <a:spcPts val="0"/>
              </a:spcBef>
              <a:buSzPct val="100000"/>
              <a:buNone/>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lvl="2" indent="0">
              <a:spcBef>
                <a:spcPts val="0"/>
              </a:spcBef>
              <a:buSzPct val="100000"/>
              <a:buNone/>
              <a:defRPr/>
            </a:pPr>
            <a:r>
              <a:rPr lang="en-US" sz="2400" b="1" dirty="0">
                <a:latin typeface="Calibri" panose="020F0502020204030204" pitchFamily="34" charset="0"/>
                <a:ea typeface="Calibri" panose="020F0502020204030204" pitchFamily="34" charset="0"/>
                <a:cs typeface="Calibri" panose="020F0502020204030204" pitchFamily="34" charset="0"/>
              </a:rPr>
              <a:t>My department  provides fire protection and rescue services. Do we provide only information regarding the fire service?</a:t>
            </a:r>
          </a:p>
          <a:p>
            <a:pPr marL="285750" lvl="2" indent="-285750">
              <a:spcBef>
                <a:spcPts val="0"/>
              </a:spcBef>
              <a:spcAft>
                <a:spcPts val="600"/>
              </a:spcAft>
              <a:buSzPct val="100000"/>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No. Information for the entire entity must be provided.   </a:t>
            </a:r>
            <a:endParaRPr lang="en-US" sz="2000" b="1" i="1"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Clr>
                <a:srgbClr val="993300"/>
              </a:buClr>
              <a:buNone/>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Does the fire department/rescue squad have to request the full amount?</a:t>
            </a:r>
          </a:p>
          <a:p>
            <a:pPr marL="285750" lvl="1" indent="-285750">
              <a:spcBef>
                <a:spcPts val="0"/>
              </a:spcBef>
              <a:spcAft>
                <a:spcPts val="600"/>
              </a:spcAft>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No. We will match dollar-for-dollar up to the maximum amount.</a:t>
            </a:r>
          </a:p>
          <a:p>
            <a:pPr marL="0" lvl="1" indent="0">
              <a:spcBef>
                <a:spcPts val="0"/>
              </a:spcBef>
              <a:spcAft>
                <a:spcPts val="600"/>
              </a:spcAft>
              <a:buClr>
                <a:srgbClr val="993300"/>
              </a:buClr>
              <a:buNone/>
              <a:defRPr/>
            </a:pPr>
            <a:endParaRPr lang="en-US" sz="1600" i="1" dirty="0"/>
          </a:p>
          <a:p>
            <a:pPr marL="0" lvl="1" indent="0">
              <a:spcBef>
                <a:spcPts val="0"/>
              </a:spcBef>
              <a:buClr>
                <a:srgbClr val="993300"/>
              </a:buClr>
              <a:buNone/>
              <a:defRPr/>
            </a:pPr>
            <a:endParaRPr lang="en-US" sz="2000" i="1" dirty="0"/>
          </a:p>
          <a:p>
            <a:pPr marL="0" lvl="1" indent="0">
              <a:spcBef>
                <a:spcPts val="0"/>
              </a:spcBef>
              <a:buClr>
                <a:srgbClr val="993300"/>
              </a:buClr>
              <a:buNone/>
              <a:defRPr/>
            </a:pPr>
            <a:endParaRPr lang="en-US" sz="2000" i="1" dirty="0"/>
          </a:p>
          <a:p>
            <a:pPr marL="0" lvl="1" indent="0">
              <a:spcBef>
                <a:spcPts val="0"/>
              </a:spcBef>
              <a:buClr>
                <a:srgbClr val="993300"/>
              </a:buClr>
              <a:buNone/>
              <a:defRPr/>
            </a:pPr>
            <a:endParaRPr lang="en-US" sz="2000" i="1" dirty="0"/>
          </a:p>
          <a:p>
            <a:pPr marL="0" lvl="1" indent="0">
              <a:spcBef>
                <a:spcPts val="0"/>
              </a:spcBef>
              <a:buClr>
                <a:srgbClr val="993300"/>
              </a:buClr>
              <a:buNone/>
              <a:defRPr/>
            </a:pPr>
            <a:endParaRPr lang="en-US" sz="2400" i="1" dirty="0"/>
          </a:p>
          <a:p>
            <a:pPr marL="0" lvl="2" indent="0">
              <a:spcBef>
                <a:spcPts val="0"/>
              </a:spcBef>
              <a:buSzPct val="100000"/>
              <a:buNone/>
              <a:defRPr/>
            </a:pPr>
            <a:endParaRPr lang="en-US" sz="2400" i="1" dirty="0"/>
          </a:p>
          <a:p>
            <a:pPr>
              <a:defRPr/>
            </a:pPr>
            <a:endParaRPr lang="en-US" dirty="0"/>
          </a:p>
        </p:txBody>
      </p:sp>
      <p:sp>
        <p:nvSpPr>
          <p:cNvPr id="2" name="Slide Number Placeholder 1">
            <a:extLst>
              <a:ext uri="{FF2B5EF4-FFF2-40B4-BE49-F238E27FC236}">
                <a16:creationId xmlns:a16="http://schemas.microsoft.com/office/drawing/2014/main" id="{EF5B4B45-CB19-E4AB-1E58-12451BD15B34}"/>
              </a:ext>
            </a:extLst>
          </p:cNvPr>
          <p:cNvSpPr>
            <a:spLocks noGrp="1"/>
          </p:cNvSpPr>
          <p:nvPr>
            <p:ph type="sldNum" sz="quarter" idx="10"/>
          </p:nvPr>
        </p:nvSpPr>
        <p:spPr/>
        <p:txBody>
          <a:bodyPr/>
          <a:lstStyle/>
          <a:p>
            <a:fld id="{DAEBE78A-56B9-48B4-AB1A-9EB87ABE874B}" type="slidenum">
              <a:rPr lang="en-US" smtClean="0"/>
              <a:pPr/>
              <a:t>170</a:t>
            </a:fld>
            <a:endParaRPr lang="en-US" dirty="0"/>
          </a:p>
        </p:txBody>
      </p:sp>
    </p:spTree>
    <p:custDataLst>
      <p:tags r:id="rId1"/>
    </p:custDataLst>
    <p:extLst>
      <p:ext uri="{BB962C8B-B14F-4D97-AF65-F5344CB8AC3E}">
        <p14:creationId xmlns:p14="http://schemas.microsoft.com/office/powerpoint/2010/main" val="116635163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3316A-A4A1-4991-A68B-6067D649692C}"/>
            </a:ext>
          </a:extLst>
        </p:cNvPr>
        <p:cNvGrpSpPr/>
        <p:nvPr/>
      </p:nvGrpSpPr>
      <p:grpSpPr>
        <a:xfrm>
          <a:off x="0" y="0"/>
          <a:ext cx="0" cy="0"/>
          <a:chOff x="0" y="0"/>
          <a:chExt cx="0" cy="0"/>
        </a:xfrm>
      </p:grpSpPr>
      <p:sp>
        <p:nvSpPr>
          <p:cNvPr id="22530" name="Title 1">
            <a:extLst>
              <a:ext uri="{FF2B5EF4-FFF2-40B4-BE49-F238E27FC236}">
                <a16:creationId xmlns:a16="http://schemas.microsoft.com/office/drawing/2014/main" id="{EF9B2FC3-BAB3-5200-BB50-F671EDE94821}"/>
              </a:ext>
            </a:extLst>
          </p:cNvPr>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FAQ’s</a:t>
            </a:r>
          </a:p>
        </p:txBody>
      </p:sp>
      <p:sp>
        <p:nvSpPr>
          <p:cNvPr id="3" name="Content Placeholder 2">
            <a:extLst>
              <a:ext uri="{FF2B5EF4-FFF2-40B4-BE49-F238E27FC236}">
                <a16:creationId xmlns:a16="http://schemas.microsoft.com/office/drawing/2014/main" id="{184FA693-C15E-86B8-9AD0-35EF489D82CB}"/>
              </a:ext>
            </a:extLst>
          </p:cNvPr>
          <p:cNvSpPr>
            <a:spLocks noGrp="1"/>
          </p:cNvSpPr>
          <p:nvPr>
            <p:ph idx="1"/>
          </p:nvPr>
        </p:nvSpPr>
        <p:spPr>
          <a:xfrm>
            <a:off x="530785" y="1591093"/>
            <a:ext cx="11130429" cy="4978960"/>
          </a:xfrm>
        </p:spPr>
        <p:txBody>
          <a:bodyPr/>
          <a:lstStyle/>
          <a:p>
            <a:pPr marL="0" lvl="3"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Can the fire department/rescue squad order the equipment prior to the  grant’s announcement date?</a:t>
            </a:r>
          </a:p>
          <a:p>
            <a:pPr marL="285750" lvl="3" indent="-285750">
              <a:spcBef>
                <a:spcPts val="0"/>
              </a:spcBef>
              <a:spcAft>
                <a:spcPts val="600"/>
              </a:spcAft>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No. Equipment ordered prior to the first day the grant opens will not be honored.</a:t>
            </a:r>
          </a:p>
          <a:p>
            <a:pPr marL="0" lvl="1" indent="0">
              <a:spcBef>
                <a:spcPts val="0"/>
              </a:spcBef>
              <a:buClr>
                <a:srgbClr val="993300"/>
              </a:buClr>
              <a:buNone/>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Can the fire department/rescue squad purchase used/refurbished/reconditioned equipment? </a:t>
            </a:r>
          </a:p>
          <a:p>
            <a:pPr marL="342900" lvl="1">
              <a:spcBef>
                <a:spcPts val="0"/>
              </a:spcBef>
              <a:spcAft>
                <a:spcPts val="600"/>
              </a:spcAft>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No. Equipment purchases must be new.  Exception:  Used vehicles with one year service/maintenance records.</a:t>
            </a:r>
          </a:p>
          <a:p>
            <a:pPr marL="0" lvl="1" indent="0">
              <a:spcBef>
                <a:spcPts val="0"/>
              </a:spcBef>
              <a:buClr>
                <a:srgbClr val="993300"/>
              </a:buClr>
              <a:buNone/>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Clr>
                <a:srgbClr val="993300"/>
              </a:buClr>
              <a:buNone/>
              <a:defRPr/>
            </a:pPr>
            <a:r>
              <a:rPr lang="en-US" sz="2400" b="1" dirty="0">
                <a:latin typeface="Calibri" panose="020F0502020204030204" pitchFamily="34" charset="0"/>
                <a:ea typeface="Calibri" panose="020F0502020204030204" pitchFamily="34" charset="0"/>
                <a:cs typeface="Calibri" panose="020F0502020204030204" pitchFamily="34" charset="0"/>
              </a:rPr>
              <a:t>Do I have to be at the light rescue level to be eligible for the grant?</a:t>
            </a:r>
          </a:p>
          <a:p>
            <a:pPr marL="285750" lvl="1" indent="-285750">
              <a:spcBef>
                <a:spcPts val="0"/>
              </a:spcBef>
              <a:buClr>
                <a:srgbClr val="993300"/>
              </a:buClr>
              <a:buFont typeface="Wingdings" panose="05000000000000000000" pitchFamily="2" charset="2"/>
              <a:buChar char="ü"/>
              <a:defRPr/>
            </a:pPr>
            <a:r>
              <a:rPr lang="en-US" sz="2000" i="1" dirty="0">
                <a:latin typeface="Calibri" panose="020F0502020204030204" pitchFamily="34" charset="0"/>
                <a:ea typeface="Calibri" panose="020F0502020204030204" pitchFamily="34" charset="0"/>
                <a:cs typeface="Calibri" panose="020F0502020204030204" pitchFamily="34" charset="0"/>
              </a:rPr>
              <a:t>No. The administrative code does not specify being at the light level, only that you meet the criteria set forth by the Association of Rescue and EMS.</a:t>
            </a:r>
          </a:p>
          <a:p>
            <a:pPr marL="0" lvl="1" indent="0">
              <a:spcBef>
                <a:spcPts val="0"/>
              </a:spcBef>
              <a:spcAft>
                <a:spcPts val="600"/>
              </a:spcAft>
              <a:buClr>
                <a:srgbClr val="993300"/>
              </a:buClr>
              <a:buNone/>
              <a:defRPr/>
            </a:pPr>
            <a:endParaRPr lang="en-US" sz="1600" i="1" dirty="0"/>
          </a:p>
          <a:p>
            <a:pPr marL="0" lvl="1" indent="0">
              <a:spcBef>
                <a:spcPts val="0"/>
              </a:spcBef>
              <a:buClr>
                <a:srgbClr val="993300"/>
              </a:buClr>
              <a:buNone/>
              <a:defRPr/>
            </a:pPr>
            <a:endParaRPr lang="en-US" sz="2000" i="1" dirty="0"/>
          </a:p>
          <a:p>
            <a:pPr marL="0" lvl="1" indent="0">
              <a:spcBef>
                <a:spcPts val="0"/>
              </a:spcBef>
              <a:buClr>
                <a:srgbClr val="993300"/>
              </a:buClr>
              <a:buNone/>
              <a:defRPr/>
            </a:pPr>
            <a:endParaRPr lang="en-US" sz="2000" i="1" dirty="0"/>
          </a:p>
          <a:p>
            <a:pPr marL="0" lvl="1" indent="0">
              <a:spcBef>
                <a:spcPts val="0"/>
              </a:spcBef>
              <a:buClr>
                <a:srgbClr val="993300"/>
              </a:buClr>
              <a:buNone/>
              <a:defRPr/>
            </a:pPr>
            <a:endParaRPr lang="en-US" sz="2000" i="1" dirty="0"/>
          </a:p>
          <a:p>
            <a:pPr marL="0" lvl="1" indent="0">
              <a:spcBef>
                <a:spcPts val="0"/>
              </a:spcBef>
              <a:buClr>
                <a:srgbClr val="993300"/>
              </a:buClr>
              <a:buNone/>
              <a:defRPr/>
            </a:pPr>
            <a:endParaRPr lang="en-US" sz="2400" i="1" dirty="0"/>
          </a:p>
          <a:p>
            <a:pPr marL="0" lvl="2" indent="0">
              <a:spcBef>
                <a:spcPts val="0"/>
              </a:spcBef>
              <a:buSzPct val="100000"/>
              <a:buNone/>
              <a:defRPr/>
            </a:pPr>
            <a:endParaRPr lang="en-US" sz="2400" i="1" dirty="0"/>
          </a:p>
          <a:p>
            <a:pPr>
              <a:defRPr/>
            </a:pPr>
            <a:endParaRPr lang="en-US" dirty="0"/>
          </a:p>
        </p:txBody>
      </p:sp>
      <p:sp>
        <p:nvSpPr>
          <p:cNvPr id="2" name="Slide Number Placeholder 1">
            <a:extLst>
              <a:ext uri="{FF2B5EF4-FFF2-40B4-BE49-F238E27FC236}">
                <a16:creationId xmlns:a16="http://schemas.microsoft.com/office/drawing/2014/main" id="{5CFD3B97-B003-F02C-36B4-C384CA00BC53}"/>
              </a:ext>
            </a:extLst>
          </p:cNvPr>
          <p:cNvSpPr>
            <a:spLocks noGrp="1"/>
          </p:cNvSpPr>
          <p:nvPr>
            <p:ph type="sldNum" sz="quarter" idx="10"/>
          </p:nvPr>
        </p:nvSpPr>
        <p:spPr/>
        <p:txBody>
          <a:bodyPr/>
          <a:lstStyle/>
          <a:p>
            <a:fld id="{DAEBE78A-56B9-48B4-AB1A-9EB87ABE874B}" type="slidenum">
              <a:rPr lang="en-US" smtClean="0"/>
              <a:pPr/>
              <a:t>171</a:t>
            </a:fld>
            <a:endParaRPr lang="en-US" dirty="0"/>
          </a:p>
        </p:txBody>
      </p:sp>
    </p:spTree>
    <p:custDataLst>
      <p:tags r:id="rId1"/>
    </p:custDataLst>
    <p:extLst>
      <p:ext uri="{BB962C8B-B14F-4D97-AF65-F5344CB8AC3E}">
        <p14:creationId xmlns:p14="http://schemas.microsoft.com/office/powerpoint/2010/main" val="11215810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C53E-470A-D160-6DDA-46752A640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B3392-BC97-D2B5-110D-198F7B07CAEB}"/>
              </a:ext>
            </a:extLst>
          </p:cNvPr>
          <p:cNvSpPr>
            <a:spLocks noGrp="1"/>
          </p:cNvSpPr>
          <p:nvPr>
            <p:ph type="title"/>
          </p:nvPr>
        </p:nvSpPr>
        <p:spPr>
          <a:xfrm>
            <a:off x="0" y="2413337"/>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E75F353B-2FD1-5EE1-92F4-C7DC26FC474E}"/>
              </a:ext>
            </a:extLst>
          </p:cNvPr>
          <p:cNvSpPr>
            <a:spLocks noGrp="1"/>
          </p:cNvSpPr>
          <p:nvPr>
            <p:ph type="sldNum" sz="quarter" idx="10"/>
          </p:nvPr>
        </p:nvSpPr>
        <p:spPr/>
        <p:txBody>
          <a:bodyPr/>
          <a:lstStyle/>
          <a:p>
            <a:fld id="{DAEBE78A-56B9-48B4-AB1A-9EB87ABE874B}" type="slidenum">
              <a:rPr lang="en-US" smtClean="0"/>
              <a:pPr/>
              <a:t>172</a:t>
            </a:fld>
            <a:endParaRPr lang="en-US" dirty="0"/>
          </a:p>
        </p:txBody>
      </p:sp>
    </p:spTree>
    <p:custDataLst>
      <p:tags r:id="rId1"/>
    </p:custDataLst>
    <p:extLst>
      <p:ext uri="{BB962C8B-B14F-4D97-AF65-F5344CB8AC3E}">
        <p14:creationId xmlns:p14="http://schemas.microsoft.com/office/powerpoint/2010/main" val="245042886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0D466-2A45-B966-9A7C-D1DCD2D90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202A9-17F3-FE1E-DEAF-C519584766D3}"/>
              </a:ext>
            </a:extLst>
          </p:cNvPr>
          <p:cNvSpPr>
            <a:spLocks noGrp="1"/>
          </p:cNvSpPr>
          <p:nvPr>
            <p:ph type="title"/>
          </p:nvPr>
        </p:nvSpPr>
        <p:spPr>
          <a:xfrm>
            <a:off x="0" y="2583396"/>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Resources &amp; Associations</a:t>
            </a:r>
          </a:p>
        </p:txBody>
      </p:sp>
      <p:sp>
        <p:nvSpPr>
          <p:cNvPr id="4" name="Slide Number Placeholder 3">
            <a:extLst>
              <a:ext uri="{FF2B5EF4-FFF2-40B4-BE49-F238E27FC236}">
                <a16:creationId xmlns:a16="http://schemas.microsoft.com/office/drawing/2014/main" id="{2888A9C3-FF3E-1412-0897-4E7D5DB11473}"/>
              </a:ext>
            </a:extLst>
          </p:cNvPr>
          <p:cNvSpPr>
            <a:spLocks noGrp="1"/>
          </p:cNvSpPr>
          <p:nvPr>
            <p:ph type="sldNum" sz="quarter" idx="10"/>
          </p:nvPr>
        </p:nvSpPr>
        <p:spPr/>
        <p:txBody>
          <a:bodyPr/>
          <a:lstStyle/>
          <a:p>
            <a:fld id="{DAEBE78A-56B9-48B4-AB1A-9EB87ABE874B}" type="slidenum">
              <a:rPr lang="en-US" smtClean="0"/>
              <a:pPr/>
              <a:t>173</a:t>
            </a:fld>
            <a:endParaRPr lang="en-US" dirty="0"/>
          </a:p>
        </p:txBody>
      </p:sp>
    </p:spTree>
    <p:custDataLst>
      <p:tags r:id="rId1"/>
    </p:custDataLst>
    <p:extLst>
      <p:ext uri="{BB962C8B-B14F-4D97-AF65-F5344CB8AC3E}">
        <p14:creationId xmlns:p14="http://schemas.microsoft.com/office/powerpoint/2010/main" val="26385029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8" name="Rectangle 10"/>
          <p:cNvSpPr>
            <a:spLocks noGrp="1" noChangeArrowheads="1"/>
          </p:cNvSpPr>
          <p:nvPr>
            <p:ph type="title"/>
          </p:nvPr>
        </p:nvSpPr>
        <p:spPr>
          <a:xfrm>
            <a:off x="0" y="222161"/>
            <a:ext cx="12192000" cy="1261884"/>
          </a:xfrm>
        </p:spPr>
        <p:txBody>
          <a:bodyPr/>
          <a:lstStyle/>
          <a:p>
            <a:pPr>
              <a:defRPr/>
            </a:pPr>
            <a:r>
              <a:rPr lang="en-US" sz="4000" b="1" dirty="0">
                <a:latin typeface="Calibri" panose="020F0502020204030204" pitchFamily="34" charset="0"/>
                <a:ea typeface="Calibri" panose="020F0502020204030204" pitchFamily="34" charset="0"/>
                <a:cs typeface="Calibri" panose="020F0502020204030204" pitchFamily="34" charset="0"/>
              </a:rPr>
              <a:t>OSFM State Emergency Response Team </a:t>
            </a:r>
            <a:br>
              <a:rPr lang="en-US" dirty="0"/>
            </a:br>
            <a:endParaRPr lang="en-US" dirty="0"/>
          </a:p>
        </p:txBody>
      </p:sp>
      <p:sp>
        <p:nvSpPr>
          <p:cNvPr id="8195" name="Rectangle 11"/>
          <p:cNvSpPr>
            <a:spLocks noGrp="1" noChangeArrowheads="1"/>
          </p:cNvSpPr>
          <p:nvPr>
            <p:ph idx="1"/>
          </p:nvPr>
        </p:nvSpPr>
        <p:spPr>
          <a:xfrm>
            <a:off x="618226" y="1519223"/>
            <a:ext cx="10955547" cy="3829525"/>
          </a:xfrm>
        </p:spPr>
        <p:txBody>
          <a:bodyPr/>
          <a:lstStyle/>
          <a:p>
            <a:pPr>
              <a:spcAft>
                <a:spcPts val="600"/>
              </a:spcAft>
              <a:buSzPct val="1000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In the event of a large-scale emergency in North Carolina, the N.C. Fire Service Emergency Response Plan is available to provide for the systematic mobilization, deployment, organization and management of fire-based resources.</a:t>
            </a:r>
          </a:p>
          <a:p>
            <a:pPr>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initial/primary source for determination of available resources will be the State Emergency Response Team (SERT) inventory database.</a:t>
            </a:r>
          </a:p>
          <a:p>
            <a:pPr>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0AC3C2BB-4E48-BBF0-7BD7-18BFBAA6BD8C}"/>
              </a:ext>
            </a:extLst>
          </p:cNvPr>
          <p:cNvSpPr>
            <a:spLocks noGrp="1"/>
          </p:cNvSpPr>
          <p:nvPr>
            <p:ph type="sldNum" sz="quarter" idx="10"/>
          </p:nvPr>
        </p:nvSpPr>
        <p:spPr/>
        <p:txBody>
          <a:bodyPr/>
          <a:lstStyle/>
          <a:p>
            <a:fld id="{DAEBE78A-56B9-48B4-AB1A-9EB87ABE874B}" type="slidenum">
              <a:rPr lang="en-US" smtClean="0"/>
              <a:pPr/>
              <a:t>174</a:t>
            </a:fld>
            <a:endParaRPr lang="en-US" dirty="0"/>
          </a:p>
        </p:txBody>
      </p:sp>
    </p:spTree>
    <p:custDataLst>
      <p:tags r:id="rId1"/>
    </p:custDataLst>
    <p:extLst>
      <p:ext uri="{BB962C8B-B14F-4D97-AF65-F5344CB8AC3E}">
        <p14:creationId xmlns:p14="http://schemas.microsoft.com/office/powerpoint/2010/main" val="445383784"/>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9BAAE5D-AA6D-2D99-D315-900572329AD4}"/>
            </a:ext>
          </a:extLst>
        </p:cNvPr>
        <p:cNvGrpSpPr/>
        <p:nvPr/>
      </p:nvGrpSpPr>
      <p:grpSpPr>
        <a:xfrm>
          <a:off x="0" y="0"/>
          <a:ext cx="0" cy="0"/>
          <a:chOff x="0" y="0"/>
          <a:chExt cx="0" cy="0"/>
        </a:xfrm>
      </p:grpSpPr>
      <p:sp>
        <p:nvSpPr>
          <p:cNvPr id="37898" name="Rectangle 10">
            <a:extLst>
              <a:ext uri="{FF2B5EF4-FFF2-40B4-BE49-F238E27FC236}">
                <a16:creationId xmlns:a16="http://schemas.microsoft.com/office/drawing/2014/main" id="{0646DFA9-A504-343D-1629-A7BE3060FFD0}"/>
              </a:ext>
            </a:extLst>
          </p:cNvPr>
          <p:cNvSpPr>
            <a:spLocks noGrp="1" noChangeArrowheads="1"/>
          </p:cNvSpPr>
          <p:nvPr>
            <p:ph type="title"/>
          </p:nvPr>
        </p:nvSpPr>
        <p:spPr>
          <a:xfrm>
            <a:off x="0" y="222161"/>
            <a:ext cx="12192000" cy="1261884"/>
          </a:xfrm>
        </p:spPr>
        <p:txBody>
          <a:bodyPr/>
          <a:lstStyle/>
          <a:p>
            <a:pPr>
              <a:defRPr/>
            </a:pPr>
            <a:r>
              <a:rPr lang="en-US" sz="4000" b="1" dirty="0">
                <a:latin typeface="Calibri" panose="020F0502020204030204" pitchFamily="34" charset="0"/>
                <a:ea typeface="Calibri" panose="020F0502020204030204" pitchFamily="34" charset="0"/>
                <a:cs typeface="Calibri" panose="020F0502020204030204" pitchFamily="34" charset="0"/>
              </a:rPr>
              <a:t>OSFM State Emergency Response Team </a:t>
            </a:r>
            <a:br>
              <a:rPr lang="en-US" dirty="0"/>
            </a:br>
            <a:endParaRPr lang="en-US" dirty="0"/>
          </a:p>
        </p:txBody>
      </p:sp>
      <p:sp>
        <p:nvSpPr>
          <p:cNvPr id="8195" name="Rectangle 11">
            <a:extLst>
              <a:ext uri="{FF2B5EF4-FFF2-40B4-BE49-F238E27FC236}">
                <a16:creationId xmlns:a16="http://schemas.microsoft.com/office/drawing/2014/main" id="{57C6EBE4-DD97-396B-85AB-6E213F531E12}"/>
              </a:ext>
            </a:extLst>
          </p:cNvPr>
          <p:cNvSpPr>
            <a:spLocks noGrp="1" noChangeArrowheads="1"/>
          </p:cNvSpPr>
          <p:nvPr>
            <p:ph idx="1"/>
          </p:nvPr>
        </p:nvSpPr>
        <p:spPr>
          <a:xfrm>
            <a:off x="618226" y="1519223"/>
            <a:ext cx="10955547" cy="2915125"/>
          </a:xfrm>
        </p:spPr>
        <p:txBody>
          <a:bodyPr/>
          <a:lstStyle/>
          <a:p>
            <a:pPr>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There are two methods to enter resources into the SERT inventory database.  </a:t>
            </a:r>
          </a:p>
          <a:p>
            <a:pPr marL="342900" lvl="1" indent="0">
              <a:spcAft>
                <a:spcPts val="600"/>
              </a:spcAft>
              <a:buNone/>
            </a:pPr>
            <a:r>
              <a:rPr lang="en-US" sz="2200" dirty="0">
                <a:latin typeface="Calibri" panose="020F0502020204030204" pitchFamily="34" charset="0"/>
                <a:ea typeface="Calibri" panose="020F0502020204030204" pitchFamily="34" charset="0"/>
                <a:cs typeface="Calibri" panose="020F0502020204030204" pitchFamily="34" charset="0"/>
              </a:rPr>
              <a:t>(1) periodic department NCRRS rating surveys conducted by NCDOI / OSFM.  </a:t>
            </a:r>
          </a:p>
          <a:p>
            <a:pPr marL="342900" lvl="1" indent="0">
              <a:spcAft>
                <a:spcPts val="600"/>
              </a:spcAft>
              <a:buNone/>
            </a:pPr>
            <a:r>
              <a:rPr lang="en-US" sz="2200" dirty="0">
                <a:latin typeface="Calibri" panose="020F0502020204030204" pitchFamily="34" charset="0"/>
                <a:ea typeface="Calibri" panose="020F0502020204030204" pitchFamily="34" charset="0"/>
                <a:cs typeface="Calibri" panose="020F0502020204030204" pitchFamily="34" charset="0"/>
              </a:rPr>
              <a:t>(2) individual fire department to update their information via the NCDOI / OSFM website.</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chief of the department makes the final decision as to what resources are available for deployment to any request for the department.</a:t>
            </a:r>
          </a:p>
          <a:p>
            <a:pPr>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92CDF389-C0A3-E6BA-069A-1DF7D67C9753}"/>
              </a:ext>
            </a:extLst>
          </p:cNvPr>
          <p:cNvSpPr>
            <a:spLocks noGrp="1"/>
          </p:cNvSpPr>
          <p:nvPr>
            <p:ph type="sldNum" sz="quarter" idx="10"/>
          </p:nvPr>
        </p:nvSpPr>
        <p:spPr/>
        <p:txBody>
          <a:bodyPr/>
          <a:lstStyle/>
          <a:p>
            <a:fld id="{DAEBE78A-56B9-48B4-AB1A-9EB87ABE874B}" type="slidenum">
              <a:rPr lang="en-US" smtClean="0"/>
              <a:pPr/>
              <a:t>175</a:t>
            </a:fld>
            <a:endParaRPr lang="en-US" dirty="0"/>
          </a:p>
        </p:txBody>
      </p:sp>
    </p:spTree>
    <p:custDataLst>
      <p:tags r:id="rId1"/>
    </p:custDataLst>
    <p:extLst>
      <p:ext uri="{BB962C8B-B14F-4D97-AF65-F5344CB8AC3E}">
        <p14:creationId xmlns:p14="http://schemas.microsoft.com/office/powerpoint/2010/main" val="2557572345"/>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OSFM State Emergency Response Team</a:t>
            </a:r>
          </a:p>
        </p:txBody>
      </p:sp>
      <p:sp>
        <p:nvSpPr>
          <p:cNvPr id="3" name="Content Placeholder 2"/>
          <p:cNvSpPr>
            <a:spLocks noGrp="1"/>
          </p:cNvSpPr>
          <p:nvPr>
            <p:ph idx="1"/>
          </p:nvPr>
        </p:nvSpPr>
        <p:spPr>
          <a:xfrm>
            <a:off x="618226" y="1072794"/>
            <a:ext cx="10955547" cy="3587696"/>
          </a:xfrm>
        </p:spPr>
        <p:txBody>
          <a:bodyPr/>
          <a:lstStyle/>
          <a:p>
            <a:pPr>
              <a:spcAft>
                <a:spcPts val="600"/>
              </a:spcAft>
              <a:buSzPct val="10000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Changes are to be made by the fire department chief.</a:t>
            </a:r>
          </a:p>
          <a:p>
            <a:pPr>
              <a:spcAft>
                <a:spcPts val="600"/>
              </a:spcAft>
              <a:buSzPct val="10000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You will need to have your department’s username and password. This information is emailed/mailed to the fire chief and should be retained by the fire chief and not shared with other members.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D15FC77-4AE6-7FEE-EC08-6EF69E1C6C1C}"/>
              </a:ext>
            </a:extLst>
          </p:cNvPr>
          <p:cNvSpPr>
            <a:spLocks noGrp="1"/>
          </p:cNvSpPr>
          <p:nvPr>
            <p:ph type="sldNum" sz="quarter" idx="10"/>
          </p:nvPr>
        </p:nvSpPr>
        <p:spPr/>
        <p:txBody>
          <a:bodyPr/>
          <a:lstStyle/>
          <a:p>
            <a:fld id="{DAEBE78A-56B9-48B4-AB1A-9EB87ABE874B}" type="slidenum">
              <a:rPr lang="en-US" smtClean="0"/>
              <a:pPr/>
              <a:t>176</a:t>
            </a:fld>
            <a:endParaRPr lang="en-US" dirty="0"/>
          </a:p>
        </p:txBody>
      </p:sp>
    </p:spTree>
    <p:custDataLst>
      <p:tags r:id="rId1"/>
    </p:custDataLst>
    <p:extLst>
      <p:ext uri="{BB962C8B-B14F-4D97-AF65-F5344CB8AC3E}">
        <p14:creationId xmlns:p14="http://schemas.microsoft.com/office/powerpoint/2010/main" val="21667828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E1C79-2844-4B45-E17F-E9333FB4F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544C8-AC08-9E8E-2485-4D729B820A28}"/>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OSFM State Emergency Response Team</a:t>
            </a:r>
          </a:p>
        </p:txBody>
      </p:sp>
      <p:sp>
        <p:nvSpPr>
          <p:cNvPr id="3" name="Content Placeholder 2">
            <a:extLst>
              <a:ext uri="{FF2B5EF4-FFF2-40B4-BE49-F238E27FC236}">
                <a16:creationId xmlns:a16="http://schemas.microsoft.com/office/drawing/2014/main" id="{538267E7-5BB5-1C70-ACE0-EFE73F0106E3}"/>
              </a:ext>
            </a:extLst>
          </p:cNvPr>
          <p:cNvSpPr>
            <a:spLocks noGrp="1"/>
          </p:cNvSpPr>
          <p:nvPr>
            <p:ph idx="1"/>
          </p:nvPr>
        </p:nvSpPr>
        <p:spPr>
          <a:xfrm>
            <a:off x="618226" y="1072794"/>
            <a:ext cx="10955547" cy="4978960"/>
          </a:xfrm>
        </p:spPr>
        <p:txBody>
          <a:bodyPr/>
          <a:lstStyle/>
          <a:p>
            <a:pPr>
              <a:spcAft>
                <a:spcPts val="600"/>
              </a:spcAft>
              <a:buSzPct val="10000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It is important that if there are any changes in the chief, the new address, email, or phone number be sent to us as soon as possible.</a:t>
            </a:r>
          </a:p>
          <a:p>
            <a:pPr>
              <a:buSzPct val="10000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Should you have any questions regarding the SERT equipment updates, please contact Mike Williams via email: mike.williams@ncdoi.gov.</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1EEDE19-15E4-86FB-D816-8E9FF8CC8C62}"/>
              </a:ext>
            </a:extLst>
          </p:cNvPr>
          <p:cNvSpPr>
            <a:spLocks noGrp="1"/>
          </p:cNvSpPr>
          <p:nvPr>
            <p:ph type="sldNum" sz="quarter" idx="10"/>
          </p:nvPr>
        </p:nvSpPr>
        <p:spPr/>
        <p:txBody>
          <a:bodyPr/>
          <a:lstStyle/>
          <a:p>
            <a:fld id="{DAEBE78A-56B9-48B4-AB1A-9EB87ABE874B}" type="slidenum">
              <a:rPr lang="en-US" smtClean="0"/>
              <a:pPr/>
              <a:t>177</a:t>
            </a:fld>
            <a:endParaRPr lang="en-US" dirty="0"/>
          </a:p>
        </p:txBody>
      </p:sp>
    </p:spTree>
    <p:custDataLst>
      <p:tags r:id="rId1"/>
    </p:custDataLst>
    <p:extLst>
      <p:ext uri="{BB962C8B-B14F-4D97-AF65-F5344CB8AC3E}">
        <p14:creationId xmlns:p14="http://schemas.microsoft.com/office/powerpoint/2010/main" val="33283741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OSFM State Emergency Response Team</a:t>
            </a:r>
          </a:p>
        </p:txBody>
      </p:sp>
      <p:sp>
        <p:nvSpPr>
          <p:cNvPr id="3" name="Content Placeholder 2"/>
          <p:cNvSpPr>
            <a:spLocks noGrp="1"/>
          </p:cNvSpPr>
          <p:nvPr>
            <p:ph idx="1"/>
          </p:nvPr>
        </p:nvSpPr>
        <p:spPr>
          <a:xfrm>
            <a:off x="687052" y="1279273"/>
            <a:ext cx="10955547" cy="4978960"/>
          </a:xfrm>
        </p:spPr>
        <p:txBody>
          <a:bodyPr/>
          <a:lstStyle/>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Data entry required:</a:t>
            </a:r>
          </a:p>
          <a:p>
            <a:pPr lvl="1">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 copy of the NIMS Typing Guide For Apparatus </a:t>
            </a:r>
          </a:p>
          <a:p>
            <a:pPr lvl="1">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Equipment specifications: make, model, pump size, tank size, etc</a:t>
            </a:r>
          </a:p>
          <a:p>
            <a:pPr lvl="1">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Other helpful information: NCAFC Emergency Response Plan</a:t>
            </a:r>
          </a:p>
          <a:p>
            <a:pPr lvl="1">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NCAFC Field Guide for the Emergency Response Plan</a:t>
            </a:r>
          </a:p>
        </p:txBody>
      </p:sp>
      <p:sp>
        <p:nvSpPr>
          <p:cNvPr id="4" name="Slide Number Placeholder 3">
            <a:extLst>
              <a:ext uri="{FF2B5EF4-FFF2-40B4-BE49-F238E27FC236}">
                <a16:creationId xmlns:a16="http://schemas.microsoft.com/office/drawing/2014/main" id="{441A2B8B-E27A-74D5-55F2-5FA85C23E889}"/>
              </a:ext>
            </a:extLst>
          </p:cNvPr>
          <p:cNvSpPr>
            <a:spLocks noGrp="1"/>
          </p:cNvSpPr>
          <p:nvPr>
            <p:ph type="sldNum" sz="quarter" idx="10"/>
          </p:nvPr>
        </p:nvSpPr>
        <p:spPr/>
        <p:txBody>
          <a:bodyPr/>
          <a:lstStyle/>
          <a:p>
            <a:fld id="{DAEBE78A-56B9-48B4-AB1A-9EB87ABE874B}" type="slidenum">
              <a:rPr lang="en-US" smtClean="0"/>
              <a:pPr/>
              <a:t>178</a:t>
            </a:fld>
            <a:endParaRPr lang="en-US" dirty="0"/>
          </a:p>
        </p:txBody>
      </p:sp>
    </p:spTree>
    <p:custDataLst>
      <p:tags r:id="rId1"/>
    </p:custDataLst>
    <p:extLst>
      <p:ext uri="{BB962C8B-B14F-4D97-AF65-F5344CB8AC3E}">
        <p14:creationId xmlns:p14="http://schemas.microsoft.com/office/powerpoint/2010/main" val="18744451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FD13-D2B5-4359-BBAE-0454BB2A5D16}"/>
              </a:ext>
            </a:extLst>
          </p:cNvPr>
          <p:cNvSpPr>
            <a:spLocks noGrp="1"/>
          </p:cNvSpPr>
          <p:nvPr>
            <p:ph type="title"/>
          </p:nvPr>
        </p:nvSpPr>
        <p:spPr>
          <a:xfrm>
            <a:off x="0" y="2359719"/>
            <a:ext cx="12192000" cy="1015663"/>
          </a:xfrm>
        </p:spPr>
        <p:txBody>
          <a:bodyPr/>
          <a:lstStyle/>
          <a:p>
            <a:r>
              <a:rPr lang="en-US" sz="6000"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BDFF6B99-F995-47E3-ABFE-C5A396FDF955}"/>
              </a:ext>
            </a:extLst>
          </p:cNvPr>
          <p:cNvSpPr>
            <a:spLocks noGrp="1"/>
          </p:cNvSpPr>
          <p:nvPr>
            <p:ph type="sldNum" sz="quarter" idx="10"/>
          </p:nvPr>
        </p:nvSpPr>
        <p:spPr/>
        <p:txBody>
          <a:bodyPr/>
          <a:lstStyle/>
          <a:p>
            <a:fld id="{DAEBE78A-56B9-48B4-AB1A-9EB87ABE874B}" type="slidenum">
              <a:rPr lang="en-US" smtClean="0"/>
              <a:pPr/>
              <a:t>179</a:t>
            </a:fld>
            <a:endParaRPr lang="en-US" dirty="0"/>
          </a:p>
        </p:txBody>
      </p:sp>
    </p:spTree>
    <p:custDataLst>
      <p:tags r:id="rId1"/>
    </p:custDataLst>
    <p:extLst>
      <p:ext uri="{BB962C8B-B14F-4D97-AF65-F5344CB8AC3E}">
        <p14:creationId xmlns:p14="http://schemas.microsoft.com/office/powerpoint/2010/main" val="269129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3DF53D-4FFE-CF7D-0344-F7DEDBD80438}"/>
              </a:ext>
            </a:extLst>
          </p:cNvPr>
          <p:cNvSpPr/>
          <p:nvPr/>
        </p:nvSpPr>
        <p:spPr>
          <a:xfrm>
            <a:off x="0" y="136522"/>
            <a:ext cx="12192000" cy="143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libri" panose="020F0502020204030204" pitchFamily="34" charset="0"/>
                <a:ea typeface="Calibri" panose="020F0502020204030204" pitchFamily="34" charset="0"/>
                <a:cs typeface="Calibri" panose="020F0502020204030204" pitchFamily="34" charset="0"/>
              </a:rPr>
              <a:t>Relief Fund Submittal Flow Required by NCGS 58-84</a:t>
            </a:r>
          </a:p>
        </p:txBody>
      </p:sp>
      <p:sp>
        <p:nvSpPr>
          <p:cNvPr id="11" name="TextBox 10">
            <a:extLst>
              <a:ext uri="{FF2B5EF4-FFF2-40B4-BE49-F238E27FC236}">
                <a16:creationId xmlns:a16="http://schemas.microsoft.com/office/drawing/2014/main" id="{2EC234DC-E467-280B-1022-3BCA8860F0C7}"/>
              </a:ext>
            </a:extLst>
          </p:cNvPr>
          <p:cNvSpPr txBox="1"/>
          <p:nvPr/>
        </p:nvSpPr>
        <p:spPr>
          <a:xfrm>
            <a:off x="61026" y="6347119"/>
            <a:ext cx="548634" cy="369332"/>
          </a:xfrm>
          <a:prstGeom prst="rect">
            <a:avLst/>
          </a:prstGeom>
          <a:noFill/>
        </p:spPr>
        <p:txBody>
          <a:bodyPr wrap="square" rtlCol="0">
            <a:spAutoFit/>
          </a:bodyPr>
          <a:lstStyle/>
          <a:p>
            <a:fld id="{D9D4CDBF-FB7C-468F-A252-ED33CC8700A1}" type="slidenum">
              <a:rPr lang="en-US" smtClean="0"/>
              <a:t>18</a:t>
            </a:fld>
            <a:endParaRPr lang="en-US" dirty="0"/>
          </a:p>
        </p:txBody>
      </p:sp>
      <p:graphicFrame>
        <p:nvGraphicFramePr>
          <p:cNvPr id="2" name="Diagram 1">
            <a:extLst>
              <a:ext uri="{FF2B5EF4-FFF2-40B4-BE49-F238E27FC236}">
                <a16:creationId xmlns:a16="http://schemas.microsoft.com/office/drawing/2014/main" id="{4A70FAFA-6F2B-80C3-0E63-61931209DD64}"/>
              </a:ext>
            </a:extLst>
          </p:cNvPr>
          <p:cNvGraphicFramePr/>
          <p:nvPr>
            <p:extLst>
              <p:ext uri="{D42A27DB-BD31-4B8C-83A1-F6EECF244321}">
                <p14:modId xmlns:p14="http://schemas.microsoft.com/office/powerpoint/2010/main" val="2331421845"/>
              </p:ext>
            </p:extLst>
          </p:nvPr>
        </p:nvGraphicFramePr>
        <p:xfrm>
          <a:off x="612648" y="1316736"/>
          <a:ext cx="10058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C1CE8E3-4FB9-11A1-9178-6D5ED81C872B}"/>
              </a:ext>
            </a:extLst>
          </p:cNvPr>
          <p:cNvSpPr>
            <a:spLocks noGrp="1"/>
          </p:cNvSpPr>
          <p:nvPr>
            <p:ph type="sldNum" sz="quarter" idx="10"/>
          </p:nvPr>
        </p:nvSpPr>
        <p:spPr/>
        <p:txBody>
          <a:bodyPr/>
          <a:lstStyle/>
          <a:p>
            <a:fld id="{DAEBE78A-56B9-48B4-AB1A-9EB87ABE874B}" type="slidenum">
              <a:rPr lang="en-US" smtClean="0"/>
              <a:pPr/>
              <a:t>18</a:t>
            </a:fld>
            <a:endParaRPr lang="en-US" dirty="0"/>
          </a:p>
        </p:txBody>
      </p:sp>
    </p:spTree>
    <p:extLst>
      <p:ext uri="{BB962C8B-B14F-4D97-AF65-F5344CB8AC3E}">
        <p14:creationId xmlns:p14="http://schemas.microsoft.com/office/powerpoint/2010/main" val="49338876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CD2E9-9679-A4A3-E65A-3636BA8B0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8FBAC-F55F-E454-C297-C8499A40D729}"/>
              </a:ext>
            </a:extLst>
          </p:cNvPr>
          <p:cNvSpPr>
            <a:spLocks noGrp="1"/>
          </p:cNvSpPr>
          <p:nvPr>
            <p:ph type="title"/>
          </p:nvPr>
        </p:nvSpPr>
        <p:spPr>
          <a:xfrm>
            <a:off x="0" y="2583396"/>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Background Checks</a:t>
            </a:r>
          </a:p>
        </p:txBody>
      </p:sp>
      <p:sp>
        <p:nvSpPr>
          <p:cNvPr id="4" name="Slide Number Placeholder 3">
            <a:extLst>
              <a:ext uri="{FF2B5EF4-FFF2-40B4-BE49-F238E27FC236}">
                <a16:creationId xmlns:a16="http://schemas.microsoft.com/office/drawing/2014/main" id="{6C2CB0BD-E076-0B86-E6C7-C6D0182FE292}"/>
              </a:ext>
            </a:extLst>
          </p:cNvPr>
          <p:cNvSpPr>
            <a:spLocks noGrp="1"/>
          </p:cNvSpPr>
          <p:nvPr>
            <p:ph type="sldNum" sz="quarter" idx="10"/>
          </p:nvPr>
        </p:nvSpPr>
        <p:spPr/>
        <p:txBody>
          <a:bodyPr/>
          <a:lstStyle/>
          <a:p>
            <a:fld id="{DAEBE78A-56B9-48B4-AB1A-9EB87ABE874B}" type="slidenum">
              <a:rPr lang="en-US" smtClean="0"/>
              <a:pPr/>
              <a:t>180</a:t>
            </a:fld>
            <a:endParaRPr lang="en-US" dirty="0"/>
          </a:p>
        </p:txBody>
      </p:sp>
    </p:spTree>
    <p:custDataLst>
      <p:tags r:id="rId1"/>
    </p:custDataLst>
    <p:extLst>
      <p:ext uri="{BB962C8B-B14F-4D97-AF65-F5344CB8AC3E}">
        <p14:creationId xmlns:p14="http://schemas.microsoft.com/office/powerpoint/2010/main" val="417457478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ECA6-1A8D-5E35-3107-16D629639EA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Firefighters Background Checks</a:t>
            </a:r>
          </a:p>
        </p:txBody>
      </p:sp>
      <p:sp>
        <p:nvSpPr>
          <p:cNvPr id="3" name="Content Placeholder 2">
            <a:extLst>
              <a:ext uri="{FF2B5EF4-FFF2-40B4-BE49-F238E27FC236}">
                <a16:creationId xmlns:a16="http://schemas.microsoft.com/office/drawing/2014/main" id="{66335EB1-B5FA-04C7-2E01-C4A498D46178}"/>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All individuals 18 years of age or older applying to serve as a firefighter in NC, career or volunteer must have a criminal background check before being accepted.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Based on statute, certain felonies automatically deny the ability of the FD to accept the applicant. These are usually associated with Arson or unlawful burning laws.</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Other convictions allow the department to refuse the applicant based on their criminal history.</a:t>
            </a:r>
          </a:p>
          <a:p>
            <a:endParaRPr lang="en-US" dirty="0"/>
          </a:p>
        </p:txBody>
      </p:sp>
      <p:sp>
        <p:nvSpPr>
          <p:cNvPr id="4" name="Slide Number Placeholder 3">
            <a:extLst>
              <a:ext uri="{FF2B5EF4-FFF2-40B4-BE49-F238E27FC236}">
                <a16:creationId xmlns:a16="http://schemas.microsoft.com/office/drawing/2014/main" id="{8EB35D64-90EB-28BD-8557-731DE7779F53}"/>
              </a:ext>
            </a:extLst>
          </p:cNvPr>
          <p:cNvSpPr>
            <a:spLocks noGrp="1"/>
          </p:cNvSpPr>
          <p:nvPr>
            <p:ph type="sldNum" sz="quarter" idx="10"/>
          </p:nvPr>
        </p:nvSpPr>
        <p:spPr/>
        <p:txBody>
          <a:bodyPr/>
          <a:lstStyle/>
          <a:p>
            <a:fld id="{DAEBE78A-56B9-48B4-AB1A-9EB87ABE874B}" type="slidenum">
              <a:rPr lang="en-US" smtClean="0"/>
              <a:pPr/>
              <a:t>181</a:t>
            </a:fld>
            <a:endParaRPr lang="en-US" dirty="0"/>
          </a:p>
        </p:txBody>
      </p:sp>
    </p:spTree>
    <p:extLst>
      <p:ext uri="{BB962C8B-B14F-4D97-AF65-F5344CB8AC3E}">
        <p14:creationId xmlns:p14="http://schemas.microsoft.com/office/powerpoint/2010/main" val="26166852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7192-95B2-9A39-4450-BFDA83554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B2462-501F-04EE-7843-3D15C645B1F6}"/>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Firefighters Background Checks</a:t>
            </a:r>
          </a:p>
        </p:txBody>
      </p:sp>
      <p:sp>
        <p:nvSpPr>
          <p:cNvPr id="3" name="Content Placeholder 2">
            <a:extLst>
              <a:ext uri="{FF2B5EF4-FFF2-40B4-BE49-F238E27FC236}">
                <a16:creationId xmlns:a16="http://schemas.microsoft.com/office/drawing/2014/main" id="{9E7638A7-6E11-BEE4-4A15-2617304F63C8}"/>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Any new applicant as a North Carolina Firefighter on any department, career or volunteer, must have a criminal background check performed prior to serving as a firefighter. These requirements are covered under NC General Statute GS 143B-943.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These background checks may be performed through the NC Department of Public Safety, or the NC State Bureau of Investigations by providing fingerprints.</a:t>
            </a:r>
          </a:p>
          <a:p>
            <a:endParaRPr lang="en-US" dirty="0"/>
          </a:p>
        </p:txBody>
      </p:sp>
      <p:sp>
        <p:nvSpPr>
          <p:cNvPr id="4" name="Slide Number Placeholder 3">
            <a:extLst>
              <a:ext uri="{FF2B5EF4-FFF2-40B4-BE49-F238E27FC236}">
                <a16:creationId xmlns:a16="http://schemas.microsoft.com/office/drawing/2014/main" id="{44BE0148-D1AC-574E-D427-B0CF64720D7E}"/>
              </a:ext>
            </a:extLst>
          </p:cNvPr>
          <p:cNvSpPr>
            <a:spLocks noGrp="1"/>
          </p:cNvSpPr>
          <p:nvPr>
            <p:ph type="sldNum" sz="quarter" idx="10"/>
          </p:nvPr>
        </p:nvSpPr>
        <p:spPr/>
        <p:txBody>
          <a:bodyPr/>
          <a:lstStyle/>
          <a:p>
            <a:fld id="{DAEBE78A-56B9-48B4-AB1A-9EB87ABE874B}" type="slidenum">
              <a:rPr lang="en-US" smtClean="0"/>
              <a:pPr/>
              <a:t>182</a:t>
            </a:fld>
            <a:endParaRPr lang="en-US" dirty="0"/>
          </a:p>
        </p:txBody>
      </p:sp>
    </p:spTree>
    <p:extLst>
      <p:ext uri="{BB962C8B-B14F-4D97-AF65-F5344CB8AC3E}">
        <p14:creationId xmlns:p14="http://schemas.microsoft.com/office/powerpoint/2010/main" val="12911344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71C29-6FFC-0686-047A-0EC98377E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CECE8-B223-FC74-A32A-3A67B183AB99}"/>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Firefighters Background Checks</a:t>
            </a:r>
          </a:p>
        </p:txBody>
      </p:sp>
      <p:sp>
        <p:nvSpPr>
          <p:cNvPr id="3" name="Content Placeholder 2">
            <a:extLst>
              <a:ext uri="{FF2B5EF4-FFF2-40B4-BE49-F238E27FC236}">
                <a16:creationId xmlns:a16="http://schemas.microsoft.com/office/drawing/2014/main" id="{E53948A9-3BE0-635A-5595-B8789E00906D}"/>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An applicant is prohibited from serving in a paid or volunteer position with a fire department if the applicant's criminal history record check reveals a conviction of arson or another felony conviction involving burning or setting fire under Article 15, Article 22, or any other Article of Chapter 14 of the General Statutes.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sz="18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1D3A81A-11EB-F9F5-1E6A-331874F0DFA6}"/>
              </a:ext>
            </a:extLst>
          </p:cNvPr>
          <p:cNvSpPr>
            <a:spLocks noGrp="1"/>
          </p:cNvSpPr>
          <p:nvPr>
            <p:ph type="sldNum" sz="quarter" idx="10"/>
          </p:nvPr>
        </p:nvSpPr>
        <p:spPr/>
        <p:txBody>
          <a:bodyPr/>
          <a:lstStyle/>
          <a:p>
            <a:fld id="{DAEBE78A-56B9-48B4-AB1A-9EB87ABE874B}" type="slidenum">
              <a:rPr lang="en-US" smtClean="0"/>
              <a:pPr/>
              <a:t>183</a:t>
            </a:fld>
            <a:endParaRPr lang="en-US" dirty="0"/>
          </a:p>
        </p:txBody>
      </p:sp>
    </p:spTree>
    <p:extLst>
      <p:ext uri="{BB962C8B-B14F-4D97-AF65-F5344CB8AC3E}">
        <p14:creationId xmlns:p14="http://schemas.microsoft.com/office/powerpoint/2010/main" val="113673889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E3CA-D4FA-8281-3E42-E5F16A620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62276-6550-D4E6-7916-19F441671C3D}"/>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Firefighters Background Checks</a:t>
            </a:r>
          </a:p>
        </p:txBody>
      </p:sp>
      <p:sp>
        <p:nvSpPr>
          <p:cNvPr id="3" name="Content Placeholder 2">
            <a:extLst>
              <a:ext uri="{FF2B5EF4-FFF2-40B4-BE49-F238E27FC236}">
                <a16:creationId xmlns:a16="http://schemas.microsoft.com/office/drawing/2014/main" id="{D41A1180-66ED-86B7-CF83-C0086C2AB6DF}"/>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 requesting entity shall request, and an applicant shall disclose, any pending felony charges involving burning or setting fire under Article 15, Article 22, or any other Article of Chapter 14 of the General Statutes.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Upon becoming aware of pending felony charges, through the required disclosure or by other means, a requesting entity shall not offer the applicant a paid or volunteer position.</a:t>
            </a:r>
          </a:p>
          <a:p>
            <a:pPr lvl="1">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These requirements are covered under NC General Statute GS 143B-943. Refer to NCGS for the legal requirements. </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FD7F4A-9069-4616-F67C-0EB5697CC7C6}"/>
              </a:ext>
            </a:extLst>
          </p:cNvPr>
          <p:cNvSpPr>
            <a:spLocks noGrp="1"/>
          </p:cNvSpPr>
          <p:nvPr>
            <p:ph type="sldNum" sz="quarter" idx="10"/>
          </p:nvPr>
        </p:nvSpPr>
        <p:spPr/>
        <p:txBody>
          <a:bodyPr/>
          <a:lstStyle/>
          <a:p>
            <a:fld id="{DAEBE78A-56B9-48B4-AB1A-9EB87ABE874B}" type="slidenum">
              <a:rPr lang="en-US" smtClean="0"/>
              <a:pPr/>
              <a:t>184</a:t>
            </a:fld>
            <a:endParaRPr lang="en-US" dirty="0"/>
          </a:p>
        </p:txBody>
      </p:sp>
    </p:spTree>
    <p:extLst>
      <p:ext uri="{BB962C8B-B14F-4D97-AF65-F5344CB8AC3E}">
        <p14:creationId xmlns:p14="http://schemas.microsoft.com/office/powerpoint/2010/main" val="17236217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11AE-C24E-3D3A-0958-D462B35EBFE9}"/>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State Resident Exception for Background Checks</a:t>
            </a:r>
          </a:p>
        </p:txBody>
      </p:sp>
      <p:sp>
        <p:nvSpPr>
          <p:cNvPr id="3" name="Content Placeholder 2">
            <a:extLst>
              <a:ext uri="{FF2B5EF4-FFF2-40B4-BE49-F238E27FC236}">
                <a16:creationId xmlns:a16="http://schemas.microsoft.com/office/drawing/2014/main" id="{971820D6-D9FA-3FE1-2670-05E8559EF09E}"/>
              </a:ext>
            </a:extLst>
          </p:cNvPr>
          <p:cNvSpPr>
            <a:spLocks noGrp="1"/>
          </p:cNvSpPr>
          <p:nvPr>
            <p:ph idx="1"/>
          </p:nvPr>
        </p:nvSpPr>
        <p:spPr/>
        <p:txBody>
          <a:bodyPr/>
          <a:lstStyle/>
          <a:p>
            <a:pPr>
              <a:buFont typeface="Wingdings" panose="05000000000000000000" pitchFamily="2" charset="2"/>
              <a:buChar char="Ø"/>
            </a:pPr>
            <a:r>
              <a:rPr lang="en-US" sz="2400" b="1" u="sng" dirty="0">
                <a:latin typeface="Calibri" panose="020F0502020204030204" pitchFamily="34" charset="0"/>
                <a:ea typeface="Calibri" panose="020F0502020204030204" pitchFamily="34" charset="0"/>
                <a:cs typeface="Calibri" panose="020F0502020204030204" pitchFamily="34" charset="0"/>
              </a:rPr>
              <a:t>State Resident Exception</a:t>
            </a:r>
            <a:r>
              <a:rPr lang="en-US" sz="2400" dirty="0">
                <a:latin typeface="Calibri" panose="020F0502020204030204" pitchFamily="34" charset="0"/>
                <a:ea typeface="Calibri" panose="020F0502020204030204" pitchFamily="34" charset="0"/>
                <a:cs typeface="Calibri" panose="020F0502020204030204" pitchFamily="34" charset="0"/>
              </a:rPr>
              <a:t>: Any individual applicant who attest to the fact of no previous charges or convictions, and third-party has resided in NC for the prior 5 years may use one of the following methods:</a:t>
            </a:r>
          </a:p>
          <a:p>
            <a:pPr marL="914400" lvl="1">
              <a:buFont typeface="Arial" panose="020B0604020202020204" pitchFamily="34" charset="0"/>
              <a:buChar char="•"/>
            </a:pPr>
            <a:r>
              <a:rPr lang="en-US" sz="2200" dirty="0">
                <a:latin typeface="Calibri" panose="020F0502020204030204" pitchFamily="34" charset="0"/>
                <a:cs typeface="Calibri" panose="020F0502020204030204" pitchFamily="34" charset="0"/>
              </a:rPr>
              <a:t>A Criminal History Check through the Department of Public Safety or SBI utilizing fingerprints</a:t>
            </a:r>
          </a:p>
          <a:p>
            <a:pPr marL="914400" lvl="1">
              <a:buFont typeface="Arial" panose="020B0604020202020204" pitchFamily="34" charset="0"/>
              <a:buChar char="•"/>
            </a:pPr>
            <a:r>
              <a:rPr lang="en-US" sz="2200" dirty="0">
                <a:latin typeface="Calibri" panose="020F0502020204030204" pitchFamily="34" charset="0"/>
                <a:cs typeface="Calibri" panose="020F0502020204030204" pitchFamily="34" charset="0"/>
              </a:rPr>
              <a:t>A statewide criminal history check utilizing a third-party vendor</a:t>
            </a:r>
          </a:p>
          <a:p>
            <a:pPr marL="914400" lvl="1">
              <a:buFont typeface="Arial" panose="020B0604020202020204" pitchFamily="34" charset="0"/>
              <a:buChar char="•"/>
            </a:pPr>
            <a:r>
              <a:rPr lang="en-US" sz="2200" dirty="0">
                <a:latin typeface="Calibri" panose="020F0502020204030204" pitchFamily="34" charset="0"/>
                <a:cs typeface="Calibri" panose="020F0502020204030204" pitchFamily="34" charset="0"/>
              </a:rPr>
              <a:t>A statewide criminal history check  conducted and certified by the Clerk of Court, at the Clerks discretion.  </a:t>
            </a:r>
            <a:r>
              <a:rPr lang="en-US" sz="2200" i="1" dirty="0">
                <a:latin typeface="Calibri" panose="020F0502020204030204" pitchFamily="34" charset="0"/>
                <a:cs typeface="Calibri" panose="020F0502020204030204" pitchFamily="34" charset="0"/>
              </a:rPr>
              <a:t>Most Clerks will likely ONLY run criminal history checks for their own county and wont report out for other counties.  </a:t>
            </a:r>
          </a:p>
          <a:p>
            <a:pPr marL="914400" lvl="1">
              <a:buFont typeface="Arial" panose="020B0604020202020204" pitchFamily="34" charset="0"/>
              <a:buChar char="•"/>
            </a:pPr>
            <a:r>
              <a:rPr lang="en-US" sz="2200" dirty="0">
                <a:latin typeface="Calibri" panose="020F0502020204030204" pitchFamily="34" charset="0"/>
                <a:cs typeface="Calibri" panose="020F0502020204030204" pitchFamily="34" charset="0"/>
              </a:rPr>
              <a:t>Applicants under the age 18 are exempt from criminal history checks. </a:t>
            </a:r>
          </a:p>
          <a:p>
            <a:pPr>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45CA10E1-7D01-0C80-310D-9F90E8ED2179}"/>
              </a:ext>
            </a:extLst>
          </p:cNvPr>
          <p:cNvSpPr>
            <a:spLocks noGrp="1"/>
          </p:cNvSpPr>
          <p:nvPr>
            <p:ph type="sldNum" sz="quarter" idx="10"/>
          </p:nvPr>
        </p:nvSpPr>
        <p:spPr/>
        <p:txBody>
          <a:bodyPr/>
          <a:lstStyle/>
          <a:p>
            <a:fld id="{DAEBE78A-56B9-48B4-AB1A-9EB87ABE874B}" type="slidenum">
              <a:rPr lang="en-US" smtClean="0"/>
              <a:pPr/>
              <a:t>185</a:t>
            </a:fld>
            <a:endParaRPr lang="en-US" dirty="0"/>
          </a:p>
        </p:txBody>
      </p:sp>
    </p:spTree>
    <p:extLst>
      <p:ext uri="{BB962C8B-B14F-4D97-AF65-F5344CB8AC3E}">
        <p14:creationId xmlns:p14="http://schemas.microsoft.com/office/powerpoint/2010/main" val="40590102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8F658-414A-6D85-7A5F-F59BB8E42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87D11-D7A5-7DF9-F4D7-A155D49E1BD6}"/>
              </a:ext>
            </a:extLst>
          </p:cNvPr>
          <p:cNvSpPr>
            <a:spLocks noGrp="1"/>
          </p:cNvSpPr>
          <p:nvPr>
            <p:ph type="title"/>
          </p:nvPr>
        </p:nvSpPr>
        <p:spPr>
          <a:xfrm>
            <a:off x="0" y="2359719"/>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90495F4A-01F3-C863-46DB-0AA5D8108AFF}"/>
              </a:ext>
            </a:extLst>
          </p:cNvPr>
          <p:cNvSpPr>
            <a:spLocks noGrp="1"/>
          </p:cNvSpPr>
          <p:nvPr>
            <p:ph type="sldNum" sz="quarter" idx="10"/>
          </p:nvPr>
        </p:nvSpPr>
        <p:spPr/>
        <p:txBody>
          <a:bodyPr/>
          <a:lstStyle/>
          <a:p>
            <a:fld id="{DAEBE78A-56B9-48B4-AB1A-9EB87ABE874B}" type="slidenum">
              <a:rPr lang="en-US" smtClean="0"/>
              <a:pPr/>
              <a:t>186</a:t>
            </a:fld>
            <a:endParaRPr lang="en-US" dirty="0"/>
          </a:p>
        </p:txBody>
      </p:sp>
    </p:spTree>
    <p:custDataLst>
      <p:tags r:id="rId1"/>
    </p:custDataLst>
    <p:extLst>
      <p:ext uri="{BB962C8B-B14F-4D97-AF65-F5344CB8AC3E}">
        <p14:creationId xmlns:p14="http://schemas.microsoft.com/office/powerpoint/2010/main" val="198672138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D6D7-B5E0-4293-BCAA-DAAEC8911F67}"/>
              </a:ext>
            </a:extLst>
          </p:cNvPr>
          <p:cNvSpPr>
            <a:spLocks noGrp="1"/>
          </p:cNvSpPr>
          <p:nvPr>
            <p:ph type="title"/>
          </p:nvPr>
        </p:nvSpPr>
        <p:spPr>
          <a:xfrm>
            <a:off x="0" y="2252842"/>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OSFM Training Programs</a:t>
            </a:r>
          </a:p>
        </p:txBody>
      </p:sp>
      <p:sp>
        <p:nvSpPr>
          <p:cNvPr id="4" name="Slide Number Placeholder 3">
            <a:extLst>
              <a:ext uri="{FF2B5EF4-FFF2-40B4-BE49-F238E27FC236}">
                <a16:creationId xmlns:a16="http://schemas.microsoft.com/office/drawing/2014/main" id="{252374E6-8E3D-49B7-B744-31768EB7E047}"/>
              </a:ext>
            </a:extLst>
          </p:cNvPr>
          <p:cNvSpPr>
            <a:spLocks noGrp="1"/>
          </p:cNvSpPr>
          <p:nvPr>
            <p:ph type="sldNum" sz="quarter" idx="10"/>
          </p:nvPr>
        </p:nvSpPr>
        <p:spPr/>
        <p:txBody>
          <a:bodyPr/>
          <a:lstStyle/>
          <a:p>
            <a:fld id="{DAEBE78A-56B9-48B4-AB1A-9EB87ABE874B}" type="slidenum">
              <a:rPr lang="en-US" smtClean="0"/>
              <a:pPr/>
              <a:t>187</a:t>
            </a:fld>
            <a:endParaRPr lang="en-US" dirty="0"/>
          </a:p>
        </p:txBody>
      </p:sp>
    </p:spTree>
    <p:custDataLst>
      <p:tags r:id="rId1"/>
    </p:custDataLst>
    <p:extLst>
      <p:ext uri="{BB962C8B-B14F-4D97-AF65-F5344CB8AC3E}">
        <p14:creationId xmlns:p14="http://schemas.microsoft.com/office/powerpoint/2010/main" val="288004324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9563-38BD-FF4B-DA2C-A69BD2AEDA46}"/>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Noto Sans Medium" panose="020B0602040504020204" pitchFamily="34" charset="0"/>
                <a:cs typeface="Calibri" panose="020F0502020204030204" pitchFamily="34" charset="0"/>
              </a:rPr>
              <a:t>Fire Service-Related Training Resources </a:t>
            </a:r>
            <a:endParaRPr lang="en-US" dirty="0"/>
          </a:p>
        </p:txBody>
      </p:sp>
      <p:sp>
        <p:nvSpPr>
          <p:cNvPr id="3" name="Content Placeholder 2">
            <a:extLst>
              <a:ext uri="{FF2B5EF4-FFF2-40B4-BE49-F238E27FC236}">
                <a16:creationId xmlns:a16="http://schemas.microsoft.com/office/drawing/2014/main" id="{15E88683-2120-0352-6D30-B31E78B9A818}"/>
              </a:ext>
            </a:extLst>
          </p:cNvPr>
          <p:cNvSpPr>
            <a:spLocks noGrp="1"/>
          </p:cNvSpPr>
          <p:nvPr>
            <p:ph idx="1"/>
          </p:nvPr>
        </p:nvSpPr>
        <p:spPr/>
        <p:txBody>
          <a:bodyPr/>
          <a:lstStyle/>
          <a:p>
            <a:pPr>
              <a:buFont typeface="Wingdings" panose="05000000000000000000" pitchFamily="2" charset="2"/>
              <a:buChar char="Ø"/>
            </a:pPr>
            <a:r>
              <a:rPr lang="en-US" sz="2800" dirty="0"/>
              <a:t>Available Training Programs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NC Office of State Fire Marshals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NC Community College System (Local College)</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NC State Firefighters’ Association</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National Volunteer Fire Council</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International Association of Fire Chiefs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NC Association of Fire Chiefs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National Association of State Fire Marshalls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National Fire Academy</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NC Society of Fire and Rescue Instructors</a:t>
            </a:r>
          </a:p>
          <a:p>
            <a:endParaRPr lang="en-US" dirty="0"/>
          </a:p>
        </p:txBody>
      </p:sp>
      <p:sp>
        <p:nvSpPr>
          <p:cNvPr id="4" name="Slide Number Placeholder 3">
            <a:extLst>
              <a:ext uri="{FF2B5EF4-FFF2-40B4-BE49-F238E27FC236}">
                <a16:creationId xmlns:a16="http://schemas.microsoft.com/office/drawing/2014/main" id="{F57DF674-192A-DB7C-AABE-8A2B9942D64C}"/>
              </a:ext>
            </a:extLst>
          </p:cNvPr>
          <p:cNvSpPr>
            <a:spLocks noGrp="1"/>
          </p:cNvSpPr>
          <p:nvPr>
            <p:ph type="sldNum" sz="quarter" idx="10"/>
          </p:nvPr>
        </p:nvSpPr>
        <p:spPr/>
        <p:txBody>
          <a:bodyPr/>
          <a:lstStyle/>
          <a:p>
            <a:fld id="{DAEBE78A-56B9-48B4-AB1A-9EB87ABE874B}" type="slidenum">
              <a:rPr lang="en-US" smtClean="0"/>
              <a:pPr/>
              <a:t>188</a:t>
            </a:fld>
            <a:endParaRPr lang="en-US" dirty="0"/>
          </a:p>
        </p:txBody>
      </p:sp>
    </p:spTree>
    <p:extLst>
      <p:ext uri="{BB962C8B-B14F-4D97-AF65-F5344CB8AC3E}">
        <p14:creationId xmlns:p14="http://schemas.microsoft.com/office/powerpoint/2010/main" val="10681444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F58-A26B-3E13-BB93-D41704A6F94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OSFM Training Programs</a:t>
            </a:r>
          </a:p>
        </p:txBody>
      </p:sp>
      <p:sp>
        <p:nvSpPr>
          <p:cNvPr id="4" name="Slide Number Placeholder 3">
            <a:extLst>
              <a:ext uri="{FF2B5EF4-FFF2-40B4-BE49-F238E27FC236}">
                <a16:creationId xmlns:a16="http://schemas.microsoft.com/office/drawing/2014/main" id="{87BA380C-C1CF-8B4E-C39A-95B896879DEB}"/>
              </a:ext>
            </a:extLst>
          </p:cNvPr>
          <p:cNvSpPr>
            <a:spLocks noGrp="1"/>
          </p:cNvSpPr>
          <p:nvPr>
            <p:ph type="sldNum" sz="quarter" idx="10"/>
          </p:nvPr>
        </p:nvSpPr>
        <p:spPr/>
        <p:txBody>
          <a:bodyPr/>
          <a:lstStyle/>
          <a:p>
            <a:fld id="{DAEBE78A-56B9-48B4-AB1A-9EB87ABE874B}" type="slidenum">
              <a:rPr lang="en-US" smtClean="0"/>
              <a:pPr/>
              <a:t>189</a:t>
            </a:fld>
            <a:endParaRPr lang="en-US" dirty="0"/>
          </a:p>
        </p:txBody>
      </p:sp>
      <p:pic>
        <p:nvPicPr>
          <p:cNvPr id="7" name="Content Placeholder 6">
            <a:extLst>
              <a:ext uri="{FF2B5EF4-FFF2-40B4-BE49-F238E27FC236}">
                <a16:creationId xmlns:a16="http://schemas.microsoft.com/office/drawing/2014/main" id="{7ED7AC93-93D4-C9F0-8B37-143493320D26}"/>
              </a:ext>
            </a:extLst>
          </p:cNvPr>
          <p:cNvPicPr>
            <a:picLocks noGrp="1" noChangeAspect="1"/>
          </p:cNvPicPr>
          <p:nvPr>
            <p:ph idx="1"/>
          </p:nvPr>
        </p:nvPicPr>
        <p:blipFill>
          <a:blip r:embed="rId2"/>
          <a:stretch>
            <a:fillRect/>
          </a:stretch>
        </p:blipFill>
        <p:spPr>
          <a:xfrm>
            <a:off x="1133475" y="1536495"/>
            <a:ext cx="9925050" cy="2981325"/>
          </a:xfrm>
          <a:prstGeom prst="rect">
            <a:avLst/>
          </a:prstGeom>
        </p:spPr>
      </p:pic>
    </p:spTree>
    <p:extLst>
      <p:ext uri="{BB962C8B-B14F-4D97-AF65-F5344CB8AC3E}">
        <p14:creationId xmlns:p14="http://schemas.microsoft.com/office/powerpoint/2010/main" val="182255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Requirements</a:t>
            </a:r>
          </a:p>
        </p:txBody>
      </p:sp>
      <p:sp>
        <p:nvSpPr>
          <p:cNvPr id="3" name="Content Placeholder 2"/>
          <p:cNvSpPr>
            <a:spLocks noGrp="1"/>
          </p:cNvSpPr>
          <p:nvPr>
            <p:ph idx="1"/>
          </p:nvPr>
        </p:nvSpPr>
        <p:spPr>
          <a:xfrm>
            <a:off x="845772" y="1325004"/>
            <a:ext cx="10205487" cy="5247861"/>
          </a:xfrm>
        </p:spPr>
        <p:txBody>
          <a:bodyPr/>
          <a:lstStyle/>
          <a:p>
            <a:pPr marL="371475" indent="-457200">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Firefighter Training Requirement (36 hours annually) – must be met to count towards a department's membership for the 9S rating and if you want to participate in the NC Fire and Rescue Squad Pension Fund.</a:t>
            </a:r>
          </a:p>
          <a:p>
            <a:pPr marL="371475" indent="-457200">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A member does not have to be certified as a firefighter by the Fire and Rescue Commission to be counted on your roster or to participate in the North Carolina Fire and Rescue Pension Fund.</a:t>
            </a:r>
          </a:p>
          <a:p>
            <a:pPr lvl="1">
              <a:buFont typeface="Arial" panose="020B0604020202020204" pitchFamily="34" charset="0"/>
              <a:buChar char="•"/>
            </a:pPr>
            <a:r>
              <a:rPr lang="en-US" sz="2600" i="1" u="sng" dirty="0">
                <a:latin typeface="Calibri" panose="020F0502020204030204" pitchFamily="34" charset="0"/>
                <a:ea typeface="Calibri" panose="020F0502020204030204" pitchFamily="34" charset="0"/>
                <a:cs typeface="Calibri" panose="020F0502020204030204" pitchFamily="34" charset="0"/>
              </a:rPr>
              <a:t>Holding a state certification as a firefighter, by the Fire and Rescue Commission, has nothing to do with being “certified on the required annual roster”; 36-hours of annual training is required to be eligible for the NC Fire and Rescue Squad Pension Fund.   </a:t>
            </a:r>
          </a:p>
          <a:p>
            <a:pPr marL="371475" indent="-457200">
              <a:buFont typeface="Wingdings" panose="05000000000000000000" pitchFamily="2" charset="2"/>
              <a:buChar char="Ø"/>
            </a:pPr>
            <a:endParaRPr lang="en-US" sz="26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3CEB6690-680F-1FC8-D10E-2CCDCCA87958}"/>
              </a:ext>
            </a:extLst>
          </p:cNvPr>
          <p:cNvSpPr>
            <a:spLocks noGrp="1"/>
          </p:cNvSpPr>
          <p:nvPr>
            <p:ph type="sldNum" sz="quarter" idx="10"/>
          </p:nvPr>
        </p:nvSpPr>
        <p:spPr/>
        <p:txBody>
          <a:bodyPr/>
          <a:lstStyle/>
          <a:p>
            <a:fld id="{DAEBE78A-56B9-48B4-AB1A-9EB87ABE874B}" type="slidenum">
              <a:rPr lang="en-US" smtClean="0"/>
              <a:pPr/>
              <a:t>19</a:t>
            </a:fld>
            <a:endParaRPr lang="en-US" dirty="0"/>
          </a:p>
        </p:txBody>
      </p:sp>
    </p:spTree>
    <p:custDataLst>
      <p:tags r:id="rId1"/>
    </p:custDataLst>
    <p:extLst>
      <p:ext uri="{BB962C8B-B14F-4D97-AF65-F5344CB8AC3E}">
        <p14:creationId xmlns:p14="http://schemas.microsoft.com/office/powerpoint/2010/main" val="178252048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D3AD-C544-91FF-3C3E-EA47EFDA2A4A}"/>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Training Requests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D7445D0-0FA3-5EB3-C09D-23A81434A03A}"/>
              </a:ext>
            </a:extLst>
          </p:cNvPr>
          <p:cNvSpPr>
            <a:spLocks noGrp="1"/>
          </p:cNvSpPr>
          <p:nvPr>
            <p:ph idx="1"/>
          </p:nvPr>
        </p:nvSpPr>
        <p:spPr>
          <a:xfrm>
            <a:off x="805040" y="1233023"/>
            <a:ext cx="4935361" cy="4978960"/>
          </a:xfrm>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In order to facilitate Fire Rescue training requests, OSFM has developed an easy-to-use request system.</a:t>
            </a: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If on OSFM Training website: https://www.ncosfm.gov/fire-rescue/fire-rescue-training-and-certification choose “Training Course Request” </a:t>
            </a:r>
          </a:p>
          <a:p>
            <a:endParaRPr lang="en-US" dirty="0"/>
          </a:p>
        </p:txBody>
      </p:sp>
      <p:sp>
        <p:nvSpPr>
          <p:cNvPr id="4" name="Slide Number Placeholder 3">
            <a:extLst>
              <a:ext uri="{FF2B5EF4-FFF2-40B4-BE49-F238E27FC236}">
                <a16:creationId xmlns:a16="http://schemas.microsoft.com/office/drawing/2014/main" id="{AD8DAD4F-6F6E-5945-ADCD-9FD070A50F6A}"/>
              </a:ext>
            </a:extLst>
          </p:cNvPr>
          <p:cNvSpPr>
            <a:spLocks noGrp="1"/>
          </p:cNvSpPr>
          <p:nvPr>
            <p:ph type="sldNum" sz="quarter" idx="10"/>
          </p:nvPr>
        </p:nvSpPr>
        <p:spPr/>
        <p:txBody>
          <a:bodyPr/>
          <a:lstStyle/>
          <a:p>
            <a:fld id="{DAEBE78A-56B9-48B4-AB1A-9EB87ABE874B}" type="slidenum">
              <a:rPr lang="en-US" smtClean="0"/>
              <a:pPr/>
              <a:t>190</a:t>
            </a:fld>
            <a:endParaRPr lang="en-US" dirty="0"/>
          </a:p>
        </p:txBody>
      </p:sp>
      <p:pic>
        <p:nvPicPr>
          <p:cNvPr id="5" name="Picture 4">
            <a:extLst>
              <a:ext uri="{FF2B5EF4-FFF2-40B4-BE49-F238E27FC236}">
                <a16:creationId xmlns:a16="http://schemas.microsoft.com/office/drawing/2014/main" id="{15274B27-CD92-8D8F-F9AB-12974C0AFA65}"/>
              </a:ext>
            </a:extLst>
          </p:cNvPr>
          <p:cNvPicPr>
            <a:picLocks noChangeAspect="1"/>
          </p:cNvPicPr>
          <p:nvPr/>
        </p:nvPicPr>
        <p:blipFill>
          <a:blip r:embed="rId2"/>
          <a:stretch>
            <a:fillRect/>
          </a:stretch>
        </p:blipFill>
        <p:spPr>
          <a:xfrm>
            <a:off x="6638413" y="1233023"/>
            <a:ext cx="4198373" cy="4820354"/>
          </a:xfrm>
          <a:prstGeom prst="rect">
            <a:avLst/>
          </a:prstGeom>
        </p:spPr>
      </p:pic>
    </p:spTree>
    <p:extLst>
      <p:ext uri="{BB962C8B-B14F-4D97-AF65-F5344CB8AC3E}">
        <p14:creationId xmlns:p14="http://schemas.microsoft.com/office/powerpoint/2010/main" val="39756329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D76-BBB1-D2A1-AEFF-10356AF3DE3B}"/>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Fire and Rescue Certification </a:t>
            </a:r>
          </a:p>
        </p:txBody>
      </p:sp>
      <p:sp>
        <p:nvSpPr>
          <p:cNvPr id="3" name="Content Placeholder 2">
            <a:extLst>
              <a:ext uri="{FF2B5EF4-FFF2-40B4-BE49-F238E27FC236}">
                <a16:creationId xmlns:a16="http://schemas.microsoft.com/office/drawing/2014/main" id="{6661C4C8-D360-0471-7A8C-B8CD7C70B709}"/>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Fire and Rescue Certification Classes are under the NC Fire and Rescue Commission, which is given guidance by a Certification Board they appoint to oversee the development of classes, instructors, etc.</a:t>
            </a:r>
          </a:p>
          <a:p>
            <a:pPr>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Most certification classes such as Firefighter, Driver Operator, Rescue Technician, etc., are delivered through local Community Colleges, or in the case of larger departments, direct delivery agency status</a:t>
            </a:r>
            <a:r>
              <a:rPr lang="en-US" dirty="0"/>
              <a:t>.</a:t>
            </a:r>
          </a:p>
          <a:p>
            <a:endParaRPr lang="en-US" dirty="0"/>
          </a:p>
        </p:txBody>
      </p:sp>
      <p:sp>
        <p:nvSpPr>
          <p:cNvPr id="4" name="Slide Number Placeholder 3">
            <a:extLst>
              <a:ext uri="{FF2B5EF4-FFF2-40B4-BE49-F238E27FC236}">
                <a16:creationId xmlns:a16="http://schemas.microsoft.com/office/drawing/2014/main" id="{2DF22283-5601-2B71-BC86-22FA2FC07F99}"/>
              </a:ext>
            </a:extLst>
          </p:cNvPr>
          <p:cNvSpPr>
            <a:spLocks noGrp="1"/>
          </p:cNvSpPr>
          <p:nvPr>
            <p:ph type="sldNum" sz="quarter" idx="10"/>
          </p:nvPr>
        </p:nvSpPr>
        <p:spPr/>
        <p:txBody>
          <a:bodyPr/>
          <a:lstStyle/>
          <a:p>
            <a:fld id="{DAEBE78A-56B9-48B4-AB1A-9EB87ABE874B}" type="slidenum">
              <a:rPr lang="en-US" smtClean="0"/>
              <a:pPr/>
              <a:t>191</a:t>
            </a:fld>
            <a:endParaRPr lang="en-US" dirty="0"/>
          </a:p>
        </p:txBody>
      </p:sp>
    </p:spTree>
    <p:extLst>
      <p:ext uri="{BB962C8B-B14F-4D97-AF65-F5344CB8AC3E}">
        <p14:creationId xmlns:p14="http://schemas.microsoft.com/office/powerpoint/2010/main" val="22276272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B464-6469-7250-4EBF-E2528160157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Classification of Training Courses</a:t>
            </a:r>
          </a:p>
        </p:txBody>
      </p:sp>
      <p:sp>
        <p:nvSpPr>
          <p:cNvPr id="3" name="Content Placeholder 2">
            <a:extLst>
              <a:ext uri="{FF2B5EF4-FFF2-40B4-BE49-F238E27FC236}">
                <a16:creationId xmlns:a16="http://schemas.microsoft.com/office/drawing/2014/main" id="{76600DC7-E5FA-49E8-AE74-1750E97D881E}"/>
              </a:ext>
            </a:extLst>
          </p:cNvPr>
          <p:cNvSpPr>
            <a:spLocks noGrp="1"/>
          </p:cNvSpPr>
          <p:nvPr>
            <p:ph idx="1"/>
          </p:nvPr>
        </p:nvSpPr>
        <p:spPr/>
        <p:txBody>
          <a:bodyPr/>
          <a:lstStyle/>
          <a:p>
            <a:pPr marL="342900" lvl="1">
              <a:lnSpc>
                <a:spcPct val="90000"/>
              </a:lnSpc>
              <a:spcBef>
                <a:spcPts val="0"/>
              </a:spcBef>
              <a:spcAft>
                <a:spcPts val="0"/>
              </a:spcAft>
              <a:buClrTx/>
              <a:buFont typeface="Wingdings" panose="05000000000000000000" pitchFamily="2" charset="2"/>
              <a:buChar char="Ø"/>
              <a:defRP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Direct Delivery</a:t>
            </a:r>
          </a:p>
          <a:p>
            <a:pPr marL="114300" lvl="1" indent="0">
              <a:lnSpc>
                <a:spcPct val="90000"/>
              </a:lnSpc>
              <a:spcBef>
                <a:spcPts val="0"/>
              </a:spcBef>
              <a:spcAft>
                <a:spcPts val="0"/>
              </a:spcAft>
              <a:buClrTx/>
              <a:buNone/>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00075" lvl="3" indent="-342900">
              <a:lnSpc>
                <a:spcPct val="90000"/>
              </a:lnSpc>
              <a:spcBef>
                <a:spcPts val="0"/>
              </a:spcBef>
              <a:buFont typeface="Wingdings" panose="05000000000000000000" pitchFamily="2" charset="2"/>
              <a:buChar char="ü"/>
              <a:defRPr/>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All National Fire Academy courses.</a:t>
            </a:r>
          </a:p>
          <a:p>
            <a:pPr marL="600075" lvl="3" indent="-342900">
              <a:lnSpc>
                <a:spcPct val="90000"/>
              </a:lnSpc>
              <a:spcBef>
                <a:spcPts val="0"/>
              </a:spcBef>
              <a:buFont typeface="Wingdings" panose="05000000000000000000" pitchFamily="2" charset="2"/>
              <a:buChar char="ü"/>
              <a:defRPr/>
            </a:pPr>
            <a:endPar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00075" lvl="3" indent="-342900">
              <a:lnSpc>
                <a:spcPct val="90000"/>
              </a:lnSpc>
              <a:spcBef>
                <a:spcPts val="0"/>
              </a:spcBef>
              <a:spcAft>
                <a:spcPts val="600"/>
              </a:spcAft>
              <a:buFont typeface="Wingdings" panose="05000000000000000000" pitchFamily="2" charset="2"/>
              <a:buChar char="ü"/>
              <a:defRPr/>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Specialized training developed by OSFM, such as Live Fire Instructor Program, Rapid Intervention Training, NC OSFM Instructor III, Fire Investigation Technician,  Hazmat Tech, and Fire Officer III &amp; IV certifications. </a:t>
            </a:r>
          </a:p>
          <a:p>
            <a:pPr marL="257175" lvl="3" indent="0">
              <a:lnSpc>
                <a:spcPct val="90000"/>
              </a:lnSpc>
              <a:spcBef>
                <a:spcPts val="0"/>
              </a:spcBef>
              <a:spcAft>
                <a:spcPts val="600"/>
              </a:spcAft>
              <a:buNone/>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CF529D0-E6A2-6704-4599-55CADED30D6C}"/>
              </a:ext>
            </a:extLst>
          </p:cNvPr>
          <p:cNvSpPr>
            <a:spLocks noGrp="1"/>
          </p:cNvSpPr>
          <p:nvPr>
            <p:ph type="sldNum" sz="quarter" idx="10"/>
          </p:nvPr>
        </p:nvSpPr>
        <p:spPr/>
        <p:txBody>
          <a:bodyPr/>
          <a:lstStyle/>
          <a:p>
            <a:fld id="{DAEBE78A-56B9-48B4-AB1A-9EB87ABE874B}" type="slidenum">
              <a:rPr lang="en-US" smtClean="0"/>
              <a:pPr/>
              <a:t>192</a:t>
            </a:fld>
            <a:endParaRPr lang="en-US" dirty="0"/>
          </a:p>
        </p:txBody>
      </p:sp>
    </p:spTree>
    <p:extLst>
      <p:ext uri="{BB962C8B-B14F-4D97-AF65-F5344CB8AC3E}">
        <p14:creationId xmlns:p14="http://schemas.microsoft.com/office/powerpoint/2010/main" val="272173402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684FA-070D-C1D1-C4FE-6B69384DF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DD517-9542-53E5-1336-233339E17BB8}"/>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Classification of Training Courses</a:t>
            </a:r>
          </a:p>
        </p:txBody>
      </p:sp>
      <p:sp>
        <p:nvSpPr>
          <p:cNvPr id="3" name="Content Placeholder 2">
            <a:extLst>
              <a:ext uri="{FF2B5EF4-FFF2-40B4-BE49-F238E27FC236}">
                <a16:creationId xmlns:a16="http://schemas.microsoft.com/office/drawing/2014/main" id="{FAA3D7B1-8E53-2A3A-2370-88C5FBBBE2D4}"/>
              </a:ext>
            </a:extLst>
          </p:cNvPr>
          <p:cNvSpPr>
            <a:spLocks noGrp="1"/>
          </p:cNvSpPr>
          <p:nvPr>
            <p:ph idx="1"/>
          </p:nvPr>
        </p:nvSpPr>
        <p:spPr/>
        <p:txBody>
          <a:bodyPr/>
          <a:lstStyle/>
          <a:p>
            <a:pPr marL="342900" lvl="1">
              <a:lnSpc>
                <a:spcPct val="90000"/>
              </a:lnSpc>
              <a:spcBef>
                <a:spcPts val="0"/>
              </a:spcBef>
              <a:spcAft>
                <a:spcPts val="0"/>
              </a:spcAft>
              <a:buClrTx/>
              <a:buFont typeface="Wingdings" panose="05000000000000000000" pitchFamily="2" charset="2"/>
              <a:buChar char="Ø"/>
              <a:defRP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Qualification</a:t>
            </a:r>
          </a:p>
          <a:p>
            <a:pPr marL="114300" lvl="1" indent="0">
              <a:lnSpc>
                <a:spcPct val="90000"/>
              </a:lnSpc>
              <a:spcBef>
                <a:spcPts val="0"/>
              </a:spcBef>
              <a:spcAft>
                <a:spcPts val="0"/>
              </a:spcAft>
              <a:buClrTx/>
              <a:buNone/>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00075" lvl="3" indent="-342900">
              <a:lnSpc>
                <a:spcPct val="90000"/>
              </a:lnSpc>
              <a:spcBef>
                <a:spcPts val="0"/>
              </a:spcBef>
              <a:spcAft>
                <a:spcPts val="600"/>
              </a:spcAft>
              <a:buFont typeface="Wingdings" panose="05000000000000000000" pitchFamily="2" charset="2"/>
              <a:buChar char="ü"/>
              <a:defRPr/>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Qualification School</a:t>
            </a:r>
          </a:p>
          <a:p>
            <a:pPr marL="600075" lvl="3" indent="-342900">
              <a:lnSpc>
                <a:spcPct val="90000"/>
              </a:lnSpc>
              <a:spcBef>
                <a:spcPts val="0"/>
              </a:spcBef>
              <a:spcAft>
                <a:spcPts val="600"/>
              </a:spcAft>
              <a:buFont typeface="Wingdings" panose="05000000000000000000" pitchFamily="2" charset="2"/>
              <a:buChar char="ü"/>
              <a:defRPr/>
            </a:pPr>
            <a:endPar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00075" lvl="3" indent="-342900">
              <a:lnSpc>
                <a:spcPct val="90000"/>
              </a:lnSpc>
              <a:spcBef>
                <a:spcPts val="0"/>
              </a:spcBef>
              <a:spcAft>
                <a:spcPts val="600"/>
              </a:spcAft>
              <a:buFont typeface="Wingdings" panose="05000000000000000000" pitchFamily="2" charset="2"/>
              <a:buChar char="ü"/>
              <a:defRPr/>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Field delivered qualifications, such as: Chief 101, Technical Rescuer Specialties, Live Fire Instructor, Rapid Intervention Crew, NFA, and many others.</a:t>
            </a:r>
          </a:p>
          <a:p>
            <a:endParaRPr lang="en-US" dirty="0"/>
          </a:p>
        </p:txBody>
      </p:sp>
      <p:sp>
        <p:nvSpPr>
          <p:cNvPr id="4" name="Slide Number Placeholder 3">
            <a:extLst>
              <a:ext uri="{FF2B5EF4-FFF2-40B4-BE49-F238E27FC236}">
                <a16:creationId xmlns:a16="http://schemas.microsoft.com/office/drawing/2014/main" id="{A96ECC4B-21CC-A858-3235-608FF4E90D85}"/>
              </a:ext>
            </a:extLst>
          </p:cNvPr>
          <p:cNvSpPr>
            <a:spLocks noGrp="1"/>
          </p:cNvSpPr>
          <p:nvPr>
            <p:ph type="sldNum" sz="quarter" idx="10"/>
          </p:nvPr>
        </p:nvSpPr>
        <p:spPr/>
        <p:txBody>
          <a:bodyPr/>
          <a:lstStyle/>
          <a:p>
            <a:fld id="{DAEBE78A-56B9-48B4-AB1A-9EB87ABE874B}" type="slidenum">
              <a:rPr lang="en-US" smtClean="0"/>
              <a:pPr/>
              <a:t>193</a:t>
            </a:fld>
            <a:endParaRPr lang="en-US" dirty="0"/>
          </a:p>
        </p:txBody>
      </p:sp>
    </p:spTree>
    <p:extLst>
      <p:ext uri="{BB962C8B-B14F-4D97-AF65-F5344CB8AC3E}">
        <p14:creationId xmlns:p14="http://schemas.microsoft.com/office/powerpoint/2010/main" val="337180276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9CA9F-C081-F5E5-315D-29B86804F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2E0FC-8A9A-819C-00D8-91BBF604025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Classification of Training Courses</a:t>
            </a:r>
          </a:p>
        </p:txBody>
      </p:sp>
      <p:sp>
        <p:nvSpPr>
          <p:cNvPr id="3" name="Content Placeholder 2">
            <a:extLst>
              <a:ext uri="{FF2B5EF4-FFF2-40B4-BE49-F238E27FC236}">
                <a16:creationId xmlns:a16="http://schemas.microsoft.com/office/drawing/2014/main" id="{5CD8975D-7BF5-FAB5-8C2D-185FE714FBC8}"/>
              </a:ext>
            </a:extLst>
          </p:cNvPr>
          <p:cNvSpPr>
            <a:spLocks noGrp="1"/>
          </p:cNvSpPr>
          <p:nvPr>
            <p:ph idx="1"/>
          </p:nvPr>
        </p:nvSpPr>
        <p:spPr/>
        <p:txBody>
          <a:bodyPr/>
          <a:lstStyle/>
          <a:p>
            <a:pPr marL="342900" lvl="1">
              <a:lnSpc>
                <a:spcPct val="90000"/>
              </a:lnSpc>
              <a:spcBef>
                <a:spcPts val="0"/>
              </a:spcBef>
              <a:spcAft>
                <a:spcPts val="0"/>
              </a:spcAft>
              <a:buClrTx/>
              <a:buFont typeface="Wingdings" panose="05000000000000000000" pitchFamily="2" charset="2"/>
              <a:buChar char="Ø"/>
              <a:defRP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Ratings and Inspections</a:t>
            </a:r>
          </a:p>
          <a:p>
            <a:pPr marL="342900" lvl="1">
              <a:lnSpc>
                <a:spcPct val="90000"/>
              </a:lnSpc>
              <a:spcBef>
                <a:spcPts val="0"/>
              </a:spcBef>
              <a:spcAft>
                <a:spcPts val="0"/>
              </a:spcAft>
              <a:buClrTx/>
              <a:buFont typeface="Wingdings" panose="05000000000000000000" pitchFamily="2" charset="2"/>
              <a:buChar char="Ø"/>
              <a:defRPr/>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00100" lvl="2" indent="-457200">
              <a:lnSpc>
                <a:spcPct val="90000"/>
              </a:lnSpc>
              <a:spcBef>
                <a:spcPts val="0"/>
              </a:spcBef>
              <a:spcAft>
                <a:spcPts val="0"/>
              </a:spcAft>
              <a:buClrTx/>
              <a:buFont typeface="Wingdings" panose="05000000000000000000" pitchFamily="2" charset="2"/>
              <a:buChar char="ü"/>
              <a:defRPr/>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Preparing for a Ratings Inspection</a:t>
            </a:r>
            <a:endParaRPr lang="en-US" sz="2200" dirty="0"/>
          </a:p>
        </p:txBody>
      </p:sp>
      <p:sp>
        <p:nvSpPr>
          <p:cNvPr id="4" name="Slide Number Placeholder 3">
            <a:extLst>
              <a:ext uri="{FF2B5EF4-FFF2-40B4-BE49-F238E27FC236}">
                <a16:creationId xmlns:a16="http://schemas.microsoft.com/office/drawing/2014/main" id="{DF737FA9-9463-0091-6EC1-792AB37C7093}"/>
              </a:ext>
            </a:extLst>
          </p:cNvPr>
          <p:cNvSpPr>
            <a:spLocks noGrp="1"/>
          </p:cNvSpPr>
          <p:nvPr>
            <p:ph type="sldNum" sz="quarter" idx="10"/>
          </p:nvPr>
        </p:nvSpPr>
        <p:spPr/>
        <p:txBody>
          <a:bodyPr/>
          <a:lstStyle/>
          <a:p>
            <a:fld id="{DAEBE78A-56B9-48B4-AB1A-9EB87ABE874B}" type="slidenum">
              <a:rPr lang="en-US" smtClean="0"/>
              <a:pPr/>
              <a:t>194</a:t>
            </a:fld>
            <a:endParaRPr lang="en-US" dirty="0"/>
          </a:p>
        </p:txBody>
      </p:sp>
    </p:spTree>
    <p:extLst>
      <p:ext uri="{BB962C8B-B14F-4D97-AF65-F5344CB8AC3E}">
        <p14:creationId xmlns:p14="http://schemas.microsoft.com/office/powerpoint/2010/main" val="424805616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2F61-F5B0-BEAB-1CEC-5F8F0C79E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5C1BB-E2C7-462B-569C-DF3906A90BC0}"/>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DFB43A19-CD42-9D0E-8685-B2D92E0A4852}"/>
              </a:ext>
            </a:extLst>
          </p:cNvPr>
          <p:cNvSpPr>
            <a:spLocks noGrp="1"/>
          </p:cNvSpPr>
          <p:nvPr>
            <p:ph idx="1"/>
          </p:nvPr>
        </p:nvSpPr>
        <p:spPr>
          <a:xfrm>
            <a:off x="993256" y="1610139"/>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NFPA 1403 (Standard on Live Fire Evolutions) </a:t>
            </a:r>
            <a:r>
              <a:rPr lang="en-US" sz="2400" dirty="0">
                <a:latin typeface="Calibri" panose="020F0502020204030204" pitchFamily="34" charset="0"/>
                <a:ea typeface="Calibri" panose="020F0502020204030204" pitchFamily="34" charset="0"/>
                <a:cs typeface="Calibri" panose="020F0502020204030204" pitchFamily="34" charset="0"/>
              </a:rPr>
              <a:t>– </a:t>
            </a:r>
          </a:p>
          <a:p>
            <a:pPr lvl="2">
              <a:buFont typeface="Arial" panose="020B0604020202020204" pitchFamily="34" charset="0"/>
              <a:buChar char="•"/>
            </a:pPr>
            <a:r>
              <a:rPr lang="en-US" sz="2400" dirty="0"/>
              <a:t>The NC Fire &amp; Rescue Commission, or State Fire Marshal, does not certify to or have a certificate for a NFPA 1403. The pre-requisite classes listed in the 1403 standard are only for live fire training participation.  They have nothing to do with the State of NC Certification system and should not be considered a minimum level of training to engage in interior structural fire ground operations.</a:t>
            </a:r>
          </a:p>
          <a:p>
            <a:pPr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EED01CBA-DF2A-7FA4-ED1B-D4708E2DD1E8}"/>
              </a:ext>
            </a:extLst>
          </p:cNvPr>
          <p:cNvSpPr>
            <a:spLocks noGrp="1"/>
          </p:cNvSpPr>
          <p:nvPr>
            <p:ph type="sldNum" sz="quarter" idx="10"/>
          </p:nvPr>
        </p:nvSpPr>
        <p:spPr/>
        <p:txBody>
          <a:bodyPr/>
          <a:lstStyle/>
          <a:p>
            <a:fld id="{DAEBE78A-56B9-48B4-AB1A-9EB87ABE874B}" type="slidenum">
              <a:rPr lang="en-US" smtClean="0"/>
              <a:pPr/>
              <a:t>195</a:t>
            </a:fld>
            <a:endParaRPr lang="en-US" dirty="0"/>
          </a:p>
        </p:txBody>
      </p:sp>
    </p:spTree>
    <p:custDataLst>
      <p:tags r:id="rId1"/>
    </p:custDataLst>
    <p:extLst>
      <p:ext uri="{BB962C8B-B14F-4D97-AF65-F5344CB8AC3E}">
        <p14:creationId xmlns:p14="http://schemas.microsoft.com/office/powerpoint/2010/main" val="13367714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E6873-5536-90AF-8B5A-79D153566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4351B-A971-E39E-4AE9-6896A103B37F}"/>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B4A3935A-ED64-B8DA-9C6B-BF70E2D0AC17}"/>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LIVE FIRE TRAINING EVOLUTIONS (FRC Policy 200.14)</a:t>
            </a:r>
          </a:p>
          <a:p>
            <a:pPr lvl="1"/>
            <a:r>
              <a:rPr lang="en-US" sz="2200" dirty="0"/>
              <a:t>Scope -  This policy shall establish guidelines, for the live fire training evolutions, as approved by the North Carolina Fire and Rescue Commission (Commission). This policy will address the various aspects of the program and applies to any live fire training evolutions conducted in acquired structure, and ONLY applies to live fire training structures/props when used for Commission sanctioned courses/programs. (a) Live fire training evolutions conducted as part of any Commission certification program must comply with the requirements of this rule.</a:t>
            </a:r>
          </a:p>
          <a:p>
            <a:pPr marL="685800" lvl="2" indent="0">
              <a:buNone/>
            </a:pPr>
            <a:endParaRPr lang="en-US" sz="2200" dirty="0"/>
          </a:p>
          <a:p>
            <a:pPr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57AB6C23-E86C-49D2-3B7C-309E0BA39C25}"/>
              </a:ext>
            </a:extLst>
          </p:cNvPr>
          <p:cNvSpPr>
            <a:spLocks noGrp="1"/>
          </p:cNvSpPr>
          <p:nvPr>
            <p:ph type="sldNum" sz="quarter" idx="10"/>
          </p:nvPr>
        </p:nvSpPr>
        <p:spPr/>
        <p:txBody>
          <a:bodyPr/>
          <a:lstStyle/>
          <a:p>
            <a:fld id="{DAEBE78A-56B9-48B4-AB1A-9EB87ABE874B}" type="slidenum">
              <a:rPr lang="en-US" smtClean="0"/>
              <a:pPr/>
              <a:t>196</a:t>
            </a:fld>
            <a:endParaRPr lang="en-US" dirty="0"/>
          </a:p>
        </p:txBody>
      </p:sp>
    </p:spTree>
    <p:custDataLst>
      <p:tags r:id="rId1"/>
    </p:custDataLst>
    <p:extLst>
      <p:ext uri="{BB962C8B-B14F-4D97-AF65-F5344CB8AC3E}">
        <p14:creationId xmlns:p14="http://schemas.microsoft.com/office/powerpoint/2010/main" val="111431658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599C-7F24-AAB0-73D2-ABB4C49B2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BCAB3-AA3C-91D8-B12D-DA54185A5DC6}"/>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EDECDEB1-F90A-7E08-99AB-8B2B1989FA36}"/>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LIVE FIRE TRAINING EVOLUTIONS (FRC Policy 200.14)</a:t>
            </a:r>
          </a:p>
          <a:p>
            <a:pPr marL="685800" lvl="2" indent="0">
              <a:buNone/>
            </a:pPr>
            <a:endParaRPr lang="en-US" sz="2000" dirty="0"/>
          </a:p>
          <a:p>
            <a:pPr marL="685800" lvl="2" indent="0">
              <a:buNone/>
            </a:pPr>
            <a:r>
              <a:rPr lang="en-US" sz="2400" dirty="0"/>
              <a:t>General Definitions</a:t>
            </a:r>
          </a:p>
          <a:p>
            <a:pPr marL="685800" lvl="2" indent="0">
              <a:buNone/>
            </a:pPr>
            <a:endParaRPr lang="en-US" sz="2000" dirty="0"/>
          </a:p>
          <a:p>
            <a:pPr marL="685800" lvl="2" indent="0">
              <a:buNone/>
            </a:pPr>
            <a:r>
              <a:rPr lang="en-US" sz="2200" dirty="0"/>
              <a:t>1. Live Fire – Any unconfined open flame or device that can propagate fire to the building, structure, or other combustible materials.</a:t>
            </a:r>
          </a:p>
          <a:p>
            <a:pPr marL="685800" lvl="2" indent="0">
              <a:buNone/>
            </a:pPr>
            <a:r>
              <a:rPr lang="en-US" sz="2200" dirty="0"/>
              <a:t>2. Training Structure –</a:t>
            </a:r>
          </a:p>
          <a:p>
            <a:pPr marL="685800" lvl="2" indent="0">
              <a:buNone/>
            </a:pPr>
            <a:r>
              <a:rPr lang="en-US" sz="2200" dirty="0"/>
              <a:t>	a. Acquired Structure – A building or structure acquired by the authority having 	jurisdiction (AHJ) from a property owner for the purpose of conducting live fire 	training evolutions.</a:t>
            </a:r>
          </a:p>
          <a:p>
            <a:pPr marL="685800" lvl="2" indent="0">
              <a:buNone/>
            </a:pPr>
            <a:r>
              <a:rPr lang="en-US" sz="2200" dirty="0"/>
              <a:t>	b. Live Fire Training Structure – A structure specifically designed for conducting 	live fire training evolutions on a repetitive basis.</a:t>
            </a:r>
            <a:endParaRPr lang="en-US" sz="2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C1C5AC30-C798-754A-450D-D69EE6CAD1E6}"/>
              </a:ext>
            </a:extLst>
          </p:cNvPr>
          <p:cNvSpPr>
            <a:spLocks noGrp="1"/>
          </p:cNvSpPr>
          <p:nvPr>
            <p:ph type="sldNum" sz="quarter" idx="10"/>
          </p:nvPr>
        </p:nvSpPr>
        <p:spPr/>
        <p:txBody>
          <a:bodyPr/>
          <a:lstStyle/>
          <a:p>
            <a:fld id="{DAEBE78A-56B9-48B4-AB1A-9EB87ABE874B}" type="slidenum">
              <a:rPr lang="en-US" smtClean="0"/>
              <a:pPr/>
              <a:t>197</a:t>
            </a:fld>
            <a:endParaRPr lang="en-US" dirty="0"/>
          </a:p>
        </p:txBody>
      </p:sp>
    </p:spTree>
    <p:custDataLst>
      <p:tags r:id="rId1"/>
    </p:custDataLst>
    <p:extLst>
      <p:ext uri="{BB962C8B-B14F-4D97-AF65-F5344CB8AC3E}">
        <p14:creationId xmlns:p14="http://schemas.microsoft.com/office/powerpoint/2010/main" val="15557166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85CE-4AB3-619F-A83F-E2530EC47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447E7-659E-6659-1412-A4B50B87FF19}"/>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914C3953-6E72-92E5-827E-79D43D16D357}"/>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LIVE FIRE TRAINING EVOLUTIONS (FRC Policy 200.14)</a:t>
            </a:r>
          </a:p>
          <a:p>
            <a:pPr marL="685800" lvl="2" indent="0">
              <a:buNone/>
            </a:pPr>
            <a:endParaRPr lang="en-US" sz="2000" dirty="0"/>
          </a:p>
          <a:p>
            <a:pPr marL="685800" lvl="2" indent="0">
              <a:buNone/>
            </a:pPr>
            <a:r>
              <a:rPr lang="en-US" sz="2400" dirty="0"/>
              <a:t>General Definitions</a:t>
            </a:r>
          </a:p>
          <a:p>
            <a:pPr algn="l"/>
            <a:endParaRPr lang="en-US" sz="1800" b="0" i="0" u="none" strike="noStrike" baseline="0" dirty="0">
              <a:solidFill>
                <a:srgbClr val="000000"/>
              </a:solidFill>
              <a:latin typeface="Calibri" panose="020F0502020204030204" pitchFamily="34" charset="0"/>
            </a:endParaRPr>
          </a:p>
          <a:p>
            <a:pPr marL="685800" lvl="2" indent="0">
              <a:buNone/>
            </a:pPr>
            <a:r>
              <a:rPr lang="en-US" sz="2200" b="0" i="0" u="none" strike="noStrike" baseline="0" dirty="0">
                <a:solidFill>
                  <a:srgbClr val="000000"/>
                </a:solidFill>
                <a:latin typeface="Calibri" panose="020F0502020204030204" pitchFamily="34" charset="0"/>
              </a:rPr>
              <a:t>3. </a:t>
            </a:r>
            <a:r>
              <a:rPr lang="en-US" sz="2200" dirty="0"/>
              <a:t>Prop - a. Any prop shall produce live fire as defined by NFPA 1402. NFPA 1402 - 3.3.22 Live Fire. Any open flame capable of emitting thermal load or toxic by-products of combustion that would necessitate the use of personal protective equipment (PPE). </a:t>
            </a:r>
          </a:p>
          <a:p>
            <a:endParaRPr lang="en-US" sz="1800" b="0" i="0" u="none" strike="noStrike" baseline="0" dirty="0">
              <a:solidFill>
                <a:srgbClr val="000000"/>
              </a:solidFill>
              <a:latin typeface="Calibri" panose="020F0502020204030204" pitchFamily="34" charset="0"/>
            </a:endParaRPr>
          </a:p>
          <a:p>
            <a:pPr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D1186EB-4F57-E8B9-0311-21E76C69A764}"/>
              </a:ext>
            </a:extLst>
          </p:cNvPr>
          <p:cNvSpPr>
            <a:spLocks noGrp="1"/>
          </p:cNvSpPr>
          <p:nvPr>
            <p:ph type="sldNum" sz="quarter" idx="10"/>
          </p:nvPr>
        </p:nvSpPr>
        <p:spPr/>
        <p:txBody>
          <a:bodyPr/>
          <a:lstStyle/>
          <a:p>
            <a:fld id="{DAEBE78A-56B9-48B4-AB1A-9EB87ABE874B}" type="slidenum">
              <a:rPr lang="en-US" smtClean="0"/>
              <a:pPr/>
              <a:t>198</a:t>
            </a:fld>
            <a:endParaRPr lang="en-US" dirty="0"/>
          </a:p>
        </p:txBody>
      </p:sp>
    </p:spTree>
    <p:custDataLst>
      <p:tags r:id="rId1"/>
    </p:custDataLst>
    <p:extLst>
      <p:ext uri="{BB962C8B-B14F-4D97-AF65-F5344CB8AC3E}">
        <p14:creationId xmlns:p14="http://schemas.microsoft.com/office/powerpoint/2010/main" val="6093713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FF567-D8DE-D0EB-7950-F220AB68B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94EF0-F57E-41C1-6A67-9F8AE67C2BED}"/>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8740876B-3FAB-F8A2-F794-EA27628B1E48}"/>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LIVE FIRE TRAINING EVOLUTIONS (FRC Policy 200.14)</a:t>
            </a:r>
          </a:p>
          <a:p>
            <a:pPr marL="685800" lvl="2" indent="0">
              <a:buNone/>
            </a:pPr>
            <a:endParaRPr lang="en-US" sz="2000" dirty="0"/>
          </a:p>
          <a:p>
            <a:pPr marL="685800" lvl="2" indent="0">
              <a:buNone/>
            </a:pPr>
            <a:r>
              <a:rPr lang="en-US" sz="2400" dirty="0"/>
              <a:t>Student Prerequisites and Age</a:t>
            </a:r>
          </a:p>
          <a:p>
            <a:pPr marL="685800" lvl="2" indent="0">
              <a:buNone/>
            </a:pPr>
            <a:endParaRPr lang="en-US" sz="1800" dirty="0"/>
          </a:p>
          <a:p>
            <a:pPr marL="685800" lvl="2" indent="0">
              <a:buNone/>
            </a:pPr>
            <a:r>
              <a:rPr lang="en-US" sz="2200" dirty="0"/>
              <a:t>1. The 2018 edition of NFPA Standard 1403 requires that: “Students participating in live fire training evolution who have received the required minimum training and prerequisites from other than the authority having jurisdiction shall not be permitted to participate in any live fire training evolution without presenting prior written evidence of having successfully completed the prescribed minimum training to the levels specified in 4.3.1 (required minimum training) and 4.3.2.1 through 4.3.2.5 (prerequisites).”</a:t>
            </a:r>
            <a:endParaRPr lang="en-US" sz="2200" b="0" i="0" u="none" strike="noStrike" baseline="0" dirty="0">
              <a:solidFill>
                <a:srgbClr val="000000"/>
              </a:solidFill>
              <a:latin typeface="Calibri" panose="020F0502020204030204" pitchFamily="34" charset="0"/>
            </a:endParaRPr>
          </a:p>
          <a:p>
            <a:pPr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A2773F95-9319-5E92-E44F-1A36230E9CBC}"/>
              </a:ext>
            </a:extLst>
          </p:cNvPr>
          <p:cNvSpPr>
            <a:spLocks noGrp="1"/>
          </p:cNvSpPr>
          <p:nvPr>
            <p:ph type="sldNum" sz="quarter" idx="10"/>
          </p:nvPr>
        </p:nvSpPr>
        <p:spPr/>
        <p:txBody>
          <a:bodyPr/>
          <a:lstStyle/>
          <a:p>
            <a:fld id="{DAEBE78A-56B9-48B4-AB1A-9EB87ABE874B}" type="slidenum">
              <a:rPr lang="en-US" smtClean="0"/>
              <a:pPr/>
              <a:t>199</a:t>
            </a:fld>
            <a:endParaRPr lang="en-US" dirty="0"/>
          </a:p>
        </p:txBody>
      </p:sp>
    </p:spTree>
    <p:custDataLst>
      <p:tags r:id="rId1"/>
    </p:custDataLst>
    <p:extLst>
      <p:ext uri="{BB962C8B-B14F-4D97-AF65-F5344CB8AC3E}">
        <p14:creationId xmlns:p14="http://schemas.microsoft.com/office/powerpoint/2010/main" val="495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0BA3-A37F-47ED-B629-11FB101F7944}"/>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Chief 101 Course</a:t>
            </a:r>
          </a:p>
        </p:txBody>
      </p:sp>
      <p:sp>
        <p:nvSpPr>
          <p:cNvPr id="5" name="Content Placeholder 2">
            <a:extLst>
              <a:ext uri="{FF2B5EF4-FFF2-40B4-BE49-F238E27FC236}">
                <a16:creationId xmlns:a16="http://schemas.microsoft.com/office/drawing/2014/main" id="{BC5C3CBE-82C8-4C79-93F4-0F82230171C1}"/>
              </a:ext>
            </a:extLst>
          </p:cNvPr>
          <p:cNvSpPr txBox="1">
            <a:spLocks noGrp="1"/>
          </p:cNvSpPr>
          <p:nvPr>
            <p:ph idx="1"/>
          </p:nvPr>
        </p:nvSpPr>
        <p:spPr>
          <a:xfrm>
            <a:off x="618226" y="1559955"/>
            <a:ext cx="10955547" cy="4978960"/>
          </a:xfrm>
        </p:spPr>
        <p:txBody>
          <a:bodyPr vert="horz" lIns="91440" tIns="45720" rIns="91440" bIns="45720" rtlCol="0">
            <a:normAutofit/>
          </a:bodyPr>
          <a:lstStyle>
            <a:lvl1pPr marL="0" indent="0" algn="ctr" rtl="0" eaLnBrk="1" fontAlgn="base" hangingPunct="1">
              <a:spcBef>
                <a:spcPct val="20000"/>
              </a:spcBef>
              <a:spcAft>
                <a:spcPct val="0"/>
              </a:spcAft>
              <a:buClr>
                <a:srgbClr val="993300"/>
              </a:buClr>
              <a:buSzPct val="100000"/>
              <a:buFontTx/>
              <a:buNone/>
              <a:defRPr kumimoji="1" sz="2400">
                <a:solidFill>
                  <a:schemeClr val="tx1"/>
                </a:solidFill>
                <a:latin typeface="+mn-lt"/>
                <a:ea typeface="+mn-ea"/>
                <a:cs typeface="+mn-cs"/>
              </a:defRPr>
            </a:lvl1pPr>
            <a:lvl2pPr marL="457200" indent="0" algn="ctr" rtl="0" eaLnBrk="1" fontAlgn="base" hangingPunct="1">
              <a:spcBef>
                <a:spcPct val="20000"/>
              </a:spcBef>
              <a:spcAft>
                <a:spcPct val="0"/>
              </a:spcAft>
              <a:buClr>
                <a:schemeClr val="bg2"/>
              </a:buClr>
              <a:buSzPct val="100000"/>
              <a:buFontTx/>
              <a:buNone/>
              <a:defRPr kumimoji="1" sz="2000">
                <a:solidFill>
                  <a:schemeClr val="tx1"/>
                </a:solidFill>
                <a:latin typeface="+mn-lt"/>
              </a:defRPr>
            </a:lvl2pPr>
            <a:lvl3pPr marL="914400" indent="0" algn="ctr" rtl="0" eaLnBrk="1" fontAlgn="base" hangingPunct="1">
              <a:spcBef>
                <a:spcPct val="20000"/>
              </a:spcBef>
              <a:spcAft>
                <a:spcPct val="0"/>
              </a:spcAft>
              <a:buClr>
                <a:srgbClr val="993300"/>
              </a:buClr>
              <a:buSzPct val="75000"/>
              <a:buFontTx/>
              <a:buNone/>
              <a:defRPr kumimoji="1" sz="1800">
                <a:solidFill>
                  <a:schemeClr val="tx1"/>
                </a:solidFill>
                <a:latin typeface="+mn-lt"/>
              </a:defRPr>
            </a:lvl3pPr>
            <a:lvl4pPr marL="1371600" indent="0" algn="ctr" rtl="0" eaLnBrk="1" fontAlgn="base" hangingPunct="1">
              <a:spcBef>
                <a:spcPct val="20000"/>
              </a:spcBef>
              <a:spcAft>
                <a:spcPct val="0"/>
              </a:spcAft>
              <a:buClr>
                <a:schemeClr val="bg2"/>
              </a:buClr>
              <a:buSzPct val="100000"/>
              <a:buFontTx/>
              <a:buNone/>
              <a:defRPr kumimoji="1" sz="1600">
                <a:solidFill>
                  <a:srgbClr val="000000"/>
                </a:solidFill>
                <a:latin typeface="Arial" panose="020B0604020202020204" pitchFamily="34" charset="0"/>
                <a:cs typeface="Times New Roman" pitchFamily="18" charset="0"/>
              </a:defRPr>
            </a:lvl4pPr>
            <a:lvl5pPr marL="1828800" indent="0" algn="ctr" rtl="0" eaLnBrk="1" fontAlgn="base" hangingPunct="1">
              <a:spcBef>
                <a:spcPct val="20000"/>
              </a:spcBef>
              <a:spcAft>
                <a:spcPct val="0"/>
              </a:spcAft>
              <a:buClr>
                <a:schemeClr val="bg2"/>
              </a:buClr>
              <a:buSzPct val="100000"/>
              <a:buFontTx/>
              <a:buNone/>
              <a:defRPr kumimoji="1" sz="1600">
                <a:solidFill>
                  <a:schemeClr val="tx1"/>
                </a:solidFill>
                <a:latin typeface="+mn-lt"/>
                <a:cs typeface="Times New Roman" pitchFamily="18" charset="0"/>
              </a:defRPr>
            </a:lvl5pPr>
            <a:lvl6pPr marL="2286000" indent="0" algn="ctr" rtl="0" eaLnBrk="1" fontAlgn="base" hangingPunct="1">
              <a:spcBef>
                <a:spcPct val="20000"/>
              </a:spcBef>
              <a:spcAft>
                <a:spcPct val="0"/>
              </a:spcAft>
              <a:buClr>
                <a:schemeClr val="bg2"/>
              </a:buClr>
              <a:buSzPct val="100000"/>
              <a:buNone/>
              <a:defRPr kumimoji="1" sz="1600">
                <a:solidFill>
                  <a:schemeClr val="bg2"/>
                </a:solidFill>
                <a:latin typeface="+mn-lt"/>
                <a:cs typeface="Times New Roman" pitchFamily="18" charset="0"/>
              </a:defRPr>
            </a:lvl6pPr>
            <a:lvl7pPr marL="2743200" indent="0" algn="ctr" rtl="0" eaLnBrk="1" fontAlgn="base" hangingPunct="1">
              <a:spcBef>
                <a:spcPct val="20000"/>
              </a:spcBef>
              <a:spcAft>
                <a:spcPct val="0"/>
              </a:spcAft>
              <a:buClr>
                <a:schemeClr val="bg2"/>
              </a:buClr>
              <a:buSzPct val="100000"/>
              <a:buNone/>
              <a:defRPr kumimoji="1" sz="1600">
                <a:solidFill>
                  <a:schemeClr val="bg2"/>
                </a:solidFill>
                <a:latin typeface="+mn-lt"/>
                <a:cs typeface="Times New Roman" pitchFamily="18" charset="0"/>
              </a:defRPr>
            </a:lvl7pPr>
            <a:lvl8pPr marL="3200400" indent="0" algn="ctr" rtl="0" eaLnBrk="1" fontAlgn="base" hangingPunct="1">
              <a:spcBef>
                <a:spcPct val="20000"/>
              </a:spcBef>
              <a:spcAft>
                <a:spcPct val="0"/>
              </a:spcAft>
              <a:buClr>
                <a:schemeClr val="bg2"/>
              </a:buClr>
              <a:buSzPct val="100000"/>
              <a:buNone/>
              <a:defRPr kumimoji="1" sz="1600">
                <a:solidFill>
                  <a:schemeClr val="bg2"/>
                </a:solidFill>
                <a:latin typeface="+mn-lt"/>
                <a:cs typeface="Times New Roman" pitchFamily="18" charset="0"/>
              </a:defRPr>
            </a:lvl8pPr>
            <a:lvl9pPr marL="3657600" indent="0" algn="ctr" rtl="0" eaLnBrk="1" fontAlgn="base" hangingPunct="1">
              <a:spcBef>
                <a:spcPct val="20000"/>
              </a:spcBef>
              <a:spcAft>
                <a:spcPct val="0"/>
              </a:spcAft>
              <a:buClr>
                <a:schemeClr val="bg2"/>
              </a:buClr>
              <a:buSzPct val="100000"/>
              <a:buNone/>
              <a:defRPr kumimoji="1" sz="1600">
                <a:solidFill>
                  <a:schemeClr val="bg2"/>
                </a:solidFill>
                <a:latin typeface="+mn-lt"/>
                <a:cs typeface="Times New Roman" pitchFamily="18" charset="0"/>
              </a:defRPr>
            </a:lvl9pPr>
          </a:lstStyle>
          <a:p>
            <a:r>
              <a:rPr lang="en-US" sz="2800" dirty="0">
                <a:latin typeface="Calibri" panose="020F0502020204030204" pitchFamily="34" charset="0"/>
                <a:ea typeface="Calibri" panose="020F0502020204030204" pitchFamily="34" charset="0"/>
                <a:cs typeface="Calibri" panose="020F0502020204030204" pitchFamily="34" charset="0"/>
              </a:rPr>
              <a:t>This class consists of several programs that together will satisfy the 9S inspection criteria as specified by the North Carolina Administrative Code.  The primary objective of the course is to inform current and future chief officers of the various aspects and complexities surrounding the operations and organization of North Carolina fire departments.</a:t>
            </a:r>
          </a:p>
        </p:txBody>
      </p:sp>
      <p:sp>
        <p:nvSpPr>
          <p:cNvPr id="4" name="Slide Number Placeholder 3">
            <a:extLst>
              <a:ext uri="{FF2B5EF4-FFF2-40B4-BE49-F238E27FC236}">
                <a16:creationId xmlns:a16="http://schemas.microsoft.com/office/drawing/2014/main" id="{3B729274-A6F2-4894-82E5-01D3BE98C54C}"/>
              </a:ext>
            </a:extLst>
          </p:cNvPr>
          <p:cNvSpPr>
            <a:spLocks noGrp="1"/>
          </p:cNvSpPr>
          <p:nvPr>
            <p:ph type="sldNum" sz="quarter" idx="10"/>
          </p:nvPr>
        </p:nvSpPr>
        <p:spPr/>
        <p:txBody>
          <a:bodyPr/>
          <a:lstStyle/>
          <a:p>
            <a:fld id="{DAEBE78A-56B9-48B4-AB1A-9EB87ABE874B}" type="slidenum">
              <a:rPr lang="en-US" smtClean="0"/>
              <a:pPr/>
              <a:t>2</a:t>
            </a:fld>
            <a:endParaRPr lang="en-US" dirty="0"/>
          </a:p>
        </p:txBody>
      </p:sp>
    </p:spTree>
    <p:custDataLst>
      <p:tags r:id="rId1"/>
    </p:custDataLst>
    <p:extLst>
      <p:ext uri="{BB962C8B-B14F-4D97-AF65-F5344CB8AC3E}">
        <p14:creationId xmlns:p14="http://schemas.microsoft.com/office/powerpoint/2010/main" val="1648656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2EB5-3A54-1309-4FEC-E1A7FB355899}"/>
              </a:ext>
            </a:extLst>
          </p:cNvPr>
          <p:cNvSpPr>
            <a:spLocks noGrp="1"/>
          </p:cNvSpPr>
          <p:nvPr>
            <p:ph type="title"/>
          </p:nvPr>
        </p:nvSpPr>
        <p:spPr>
          <a:xfrm>
            <a:off x="839788" y="487740"/>
            <a:ext cx="3932237" cy="1569660"/>
          </a:xfrm>
        </p:spPr>
        <p:txBody>
          <a:bodyPr/>
          <a:lstStyle/>
          <a:p>
            <a:r>
              <a:rPr lang="en-US">
                <a:latin typeface="Calibri" panose="020F0502020204030204" pitchFamily="34" charset="0"/>
                <a:ea typeface="Calibri" panose="020F0502020204030204" pitchFamily="34" charset="0"/>
                <a:cs typeface="Calibri" panose="020F0502020204030204" pitchFamily="34" charset="0"/>
              </a:rPr>
              <a:t>Board of Trustees Report (BTR) – Relief Fund – January 15th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BFF6D9D-07D5-4AD3-1C16-BB2F033A5D91}"/>
              </a:ext>
            </a:extLst>
          </p:cNvPr>
          <p:cNvSpPr>
            <a:spLocks noGrp="1"/>
          </p:cNvSpPr>
          <p:nvPr>
            <p:ph type="body" sz="half" idx="2"/>
          </p:nvPr>
        </p:nvSpPr>
        <p:spPr/>
        <p:txBody>
          <a:bodyPr/>
          <a:lstStyle/>
          <a:p>
            <a:pPr algn="ctr"/>
            <a:r>
              <a:rPr lang="en-US" sz="2000" i="1">
                <a:latin typeface="Calibri" panose="020F0502020204030204" pitchFamily="34" charset="0"/>
                <a:ea typeface="Calibri" panose="020F0502020204030204" pitchFamily="34" charset="0"/>
                <a:cs typeface="Calibri" panose="020F0502020204030204" pitchFamily="34" charset="0"/>
              </a:rPr>
              <a:t>Board of  Trustees Report </a:t>
            </a:r>
          </a:p>
          <a:p>
            <a:endParaRPr lang="en-US" sz="200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a:latin typeface="Calibri" panose="020F0502020204030204" pitchFamily="34" charset="0"/>
                <a:ea typeface="Calibri" panose="020F0502020204030204" pitchFamily="34" charset="0"/>
                <a:cs typeface="Calibri" panose="020F0502020204030204" pitchFamily="34" charset="0"/>
              </a:rPr>
              <a:t>Due December 1- January 15th (Roster Period)</a:t>
            </a:r>
          </a:p>
          <a:p>
            <a:pPr marL="342900" indent="-342900">
              <a:buFont typeface="Wingdings" panose="05000000000000000000" pitchFamily="2" charset="2"/>
              <a:buChar char="ü"/>
            </a:pPr>
            <a:r>
              <a:rPr lang="en-US" sz="2000">
                <a:latin typeface="Calibri" panose="020F0502020204030204" pitchFamily="34" charset="0"/>
                <a:ea typeface="Calibri" panose="020F0502020204030204" pitchFamily="34" charset="0"/>
                <a:cs typeface="Calibri" panose="020F0502020204030204" pitchFamily="34" charset="0"/>
              </a:rPr>
              <a:t>Must be electronically submitted</a:t>
            </a:r>
          </a:p>
          <a:p>
            <a:br>
              <a:rPr lang="en-US" sz="2000">
                <a:latin typeface="Calibri" panose="020F0502020204030204" pitchFamily="34" charset="0"/>
                <a:ea typeface="Calibri" panose="020F0502020204030204" pitchFamily="34" charset="0"/>
                <a:cs typeface="Calibri" panose="020F0502020204030204" pitchFamily="34" charset="0"/>
              </a:rPr>
            </a:br>
            <a:r>
              <a:rPr lang="en-US" sz="2000" i="1">
                <a:latin typeface="Calibri" panose="020F0502020204030204" pitchFamily="34" charset="0"/>
                <a:ea typeface="Calibri" panose="020F0502020204030204" pitchFamily="34" charset="0"/>
                <a:cs typeface="Calibri" panose="020F0502020204030204" pitchFamily="34" charset="0"/>
              </a:rPr>
              <a:t>NOTE:  Fire Chief’s username and password will gain access to this report on the roster</a:t>
            </a:r>
            <a:r>
              <a:rPr lang="en-US"/>
              <a:t>.</a:t>
            </a:r>
          </a:p>
          <a:p>
            <a:endParaRPr lang="en-US" dirty="0"/>
          </a:p>
        </p:txBody>
      </p:sp>
      <p:sp>
        <p:nvSpPr>
          <p:cNvPr id="5" name="Slide Number Placeholder 4">
            <a:extLst>
              <a:ext uri="{FF2B5EF4-FFF2-40B4-BE49-F238E27FC236}">
                <a16:creationId xmlns:a16="http://schemas.microsoft.com/office/drawing/2014/main" id="{FF13476B-FED7-0F4A-5FDD-E3B9D34370C1}"/>
              </a:ext>
            </a:extLst>
          </p:cNvPr>
          <p:cNvSpPr>
            <a:spLocks noGrp="1"/>
          </p:cNvSpPr>
          <p:nvPr>
            <p:ph type="sldNum" sz="quarter" idx="12"/>
          </p:nvPr>
        </p:nvSpPr>
        <p:spPr/>
        <p:txBody>
          <a:bodyPr/>
          <a:lstStyle/>
          <a:p>
            <a:fld id="{CAA78E8F-7C06-43EB-B1B8-4249B32EE845}" type="slidenum">
              <a:rPr lang="en-US" smtClean="0"/>
              <a:t>20</a:t>
            </a:fld>
            <a:endParaRPr lang="en-US" dirty="0"/>
          </a:p>
        </p:txBody>
      </p:sp>
      <p:pic>
        <p:nvPicPr>
          <p:cNvPr id="6" name="Picture 5">
            <a:extLst>
              <a:ext uri="{FF2B5EF4-FFF2-40B4-BE49-F238E27FC236}">
                <a16:creationId xmlns:a16="http://schemas.microsoft.com/office/drawing/2014/main" id="{848C4EC8-BD02-0CB6-9687-68F38892A1F4}"/>
              </a:ext>
            </a:extLst>
          </p:cNvPr>
          <p:cNvPicPr>
            <a:picLocks noChangeAspect="1"/>
          </p:cNvPicPr>
          <p:nvPr/>
        </p:nvPicPr>
        <p:blipFill>
          <a:blip r:embed="rId2"/>
          <a:stretch>
            <a:fillRect/>
          </a:stretch>
        </p:blipFill>
        <p:spPr>
          <a:xfrm>
            <a:off x="4982857" y="348017"/>
            <a:ext cx="6113768" cy="5476917"/>
          </a:xfrm>
          <a:prstGeom prst="rect">
            <a:avLst/>
          </a:prstGeom>
        </p:spPr>
      </p:pic>
    </p:spTree>
    <p:extLst>
      <p:ext uri="{BB962C8B-B14F-4D97-AF65-F5344CB8AC3E}">
        <p14:creationId xmlns:p14="http://schemas.microsoft.com/office/powerpoint/2010/main" val="369008142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EA03F-87C2-CC97-9E9F-8FE8098A8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ABCDC-DE3E-B166-330E-67442F210395}"/>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54E0A5F9-49F4-965A-FD86-12E8E97266F3}"/>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LIVE FIRE TRAINING EVOLUTIONS (FRC Policy 200.14)</a:t>
            </a:r>
          </a:p>
          <a:p>
            <a:pPr marL="685800" lvl="2" indent="0">
              <a:buNone/>
            </a:pPr>
            <a:endParaRPr lang="en-US" sz="2000" dirty="0"/>
          </a:p>
          <a:p>
            <a:pPr marL="685800" lvl="2" indent="0">
              <a:buNone/>
            </a:pPr>
            <a:r>
              <a:rPr lang="en-US" sz="2400" dirty="0"/>
              <a:t>Student Prerequisites and Age</a:t>
            </a:r>
          </a:p>
          <a:p>
            <a:pPr marL="685800" lvl="2" indent="0">
              <a:buNone/>
            </a:pPr>
            <a:endParaRPr lang="en-US" sz="1800" dirty="0"/>
          </a:p>
          <a:p>
            <a:pPr marL="685800" lvl="2" indent="0">
              <a:buNone/>
            </a:pPr>
            <a:r>
              <a:rPr lang="en-US" sz="2200" dirty="0"/>
              <a:t>2. Student, or participant, shall be at least 18 years of age to participate in live fire delivered by any Commission approved Delivery Agency and/or led by any qualified live fire (or LP Gas instructor). ID’s will be checked by qualified instructors before allowing students to participate in the live fire training. Signatures on Form 200.14A validates that the student is at least 18 years old and have successfully completed the above required minimum training and prerequisites.</a:t>
            </a:r>
            <a:endParaRPr lang="en-US" sz="2000" dirty="0"/>
          </a:p>
        </p:txBody>
      </p:sp>
      <p:sp>
        <p:nvSpPr>
          <p:cNvPr id="4" name="Slide Number Placeholder 3">
            <a:extLst>
              <a:ext uri="{FF2B5EF4-FFF2-40B4-BE49-F238E27FC236}">
                <a16:creationId xmlns:a16="http://schemas.microsoft.com/office/drawing/2014/main" id="{0BC04581-86C8-F857-2B21-75136E4AA336}"/>
              </a:ext>
            </a:extLst>
          </p:cNvPr>
          <p:cNvSpPr>
            <a:spLocks noGrp="1"/>
          </p:cNvSpPr>
          <p:nvPr>
            <p:ph type="sldNum" sz="quarter" idx="10"/>
          </p:nvPr>
        </p:nvSpPr>
        <p:spPr/>
        <p:txBody>
          <a:bodyPr/>
          <a:lstStyle/>
          <a:p>
            <a:fld id="{DAEBE78A-56B9-48B4-AB1A-9EB87ABE874B}" type="slidenum">
              <a:rPr lang="en-US" smtClean="0"/>
              <a:pPr/>
              <a:t>200</a:t>
            </a:fld>
            <a:endParaRPr lang="en-US" dirty="0"/>
          </a:p>
        </p:txBody>
      </p:sp>
    </p:spTree>
    <p:custDataLst>
      <p:tags r:id="rId1"/>
    </p:custDataLst>
    <p:extLst>
      <p:ext uri="{BB962C8B-B14F-4D97-AF65-F5344CB8AC3E}">
        <p14:creationId xmlns:p14="http://schemas.microsoft.com/office/powerpoint/2010/main" val="7111580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C2286-2DE6-76FE-CE64-D3214B6C8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FC5CA-B67C-9BE2-345D-4038859076E0}"/>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29B04773-63DF-63DA-0CCD-5C02B9DF3A04}"/>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LIVE FIRE TRAINING EVOLUTIONS (FRC Policy 200.14)</a:t>
            </a:r>
          </a:p>
          <a:p>
            <a:pPr marL="685800" lvl="2" indent="0">
              <a:buNone/>
            </a:pPr>
            <a:endParaRPr lang="en-US" sz="2000" dirty="0"/>
          </a:p>
          <a:p>
            <a:pPr marL="685800" lvl="2" indent="0">
              <a:buNone/>
            </a:pPr>
            <a:r>
              <a:rPr lang="en-US" sz="2400" dirty="0"/>
              <a:t>Student Prerequisites and Age</a:t>
            </a:r>
          </a:p>
          <a:p>
            <a:pPr marL="685800" lvl="2" indent="0">
              <a:buNone/>
            </a:pPr>
            <a:endParaRPr lang="en-US" sz="1800" dirty="0"/>
          </a:p>
          <a:p>
            <a:pPr marL="685800" lvl="2" indent="0">
              <a:buNone/>
            </a:pPr>
            <a:r>
              <a:rPr lang="en-US" sz="2200" dirty="0"/>
              <a:t>2. Student, or participant, shall be at least 18 years of age to participate in live fire delivered by any Commission approved Delivery Agency and/or led by any qualified live fire (or LP Gas instructor). ID’s will be checked by qualified instructors before allowing students to participate in the live fire training. Signatures on Form 200.14A validates that the student is at least 18 years old and have successfully completed the above required minimum training and prerequisites.</a:t>
            </a:r>
            <a:endParaRPr lang="en-US" sz="2000" dirty="0"/>
          </a:p>
        </p:txBody>
      </p:sp>
      <p:sp>
        <p:nvSpPr>
          <p:cNvPr id="4" name="Slide Number Placeholder 3">
            <a:extLst>
              <a:ext uri="{FF2B5EF4-FFF2-40B4-BE49-F238E27FC236}">
                <a16:creationId xmlns:a16="http://schemas.microsoft.com/office/drawing/2014/main" id="{4D0ADB3B-ADFE-7C0D-73A3-0D61D4610607}"/>
              </a:ext>
            </a:extLst>
          </p:cNvPr>
          <p:cNvSpPr>
            <a:spLocks noGrp="1"/>
          </p:cNvSpPr>
          <p:nvPr>
            <p:ph type="sldNum" sz="quarter" idx="10"/>
          </p:nvPr>
        </p:nvSpPr>
        <p:spPr/>
        <p:txBody>
          <a:bodyPr/>
          <a:lstStyle/>
          <a:p>
            <a:fld id="{DAEBE78A-56B9-48B4-AB1A-9EB87ABE874B}" type="slidenum">
              <a:rPr lang="en-US" smtClean="0"/>
              <a:pPr/>
              <a:t>201</a:t>
            </a:fld>
            <a:endParaRPr lang="en-US" dirty="0"/>
          </a:p>
        </p:txBody>
      </p:sp>
    </p:spTree>
    <p:custDataLst>
      <p:tags r:id="rId1"/>
    </p:custDataLst>
    <p:extLst>
      <p:ext uri="{BB962C8B-B14F-4D97-AF65-F5344CB8AC3E}">
        <p14:creationId xmlns:p14="http://schemas.microsoft.com/office/powerpoint/2010/main" val="351729166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5182-27F8-A153-2897-4CE25868E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01E61-49E6-5D80-CC7C-D65A1941E9D7}"/>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3C519C78-D5BF-E031-60CF-C6624BAFD1AF}"/>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TRD0070 - Volunteer Fire Officer ISO580C Training Credit</a:t>
            </a:r>
          </a:p>
          <a:p>
            <a:pPr lvl="1">
              <a:buFont typeface="Wingdings" panose="05000000000000000000" pitchFamily="2" charset="2"/>
              <a:buChar char="Ø"/>
            </a:pPr>
            <a:endParaRPr lang="en-US" sz="2000" dirty="0"/>
          </a:p>
          <a:p>
            <a:pPr marL="685800" lvl="2" indent="0">
              <a:buNone/>
            </a:pPr>
            <a:r>
              <a:rPr lang="en-US" sz="2400" dirty="0"/>
              <a:t>It was approved in the March 2020, NC Fire and Rescue Certification Board meeting that any person who successfully completes the Fire Officer level 1 certification course should receive NC Office of State Fire Marshal TRD0070 - Volunteer Fire Officer ISO 580C training credit. Meeting the prerequisites for Fire Officer Level 1 Certification are not required. Only successful completion of a FIP 3718 - Fire Officer Level 1 course will grant this credit.</a:t>
            </a:r>
            <a:endParaRPr lang="en-US" sz="2000" dirty="0"/>
          </a:p>
        </p:txBody>
      </p:sp>
      <p:sp>
        <p:nvSpPr>
          <p:cNvPr id="4" name="Slide Number Placeholder 3">
            <a:extLst>
              <a:ext uri="{FF2B5EF4-FFF2-40B4-BE49-F238E27FC236}">
                <a16:creationId xmlns:a16="http://schemas.microsoft.com/office/drawing/2014/main" id="{AF2E7127-9B57-64E0-513C-1A80B0E31593}"/>
              </a:ext>
            </a:extLst>
          </p:cNvPr>
          <p:cNvSpPr>
            <a:spLocks noGrp="1"/>
          </p:cNvSpPr>
          <p:nvPr>
            <p:ph type="sldNum" sz="quarter" idx="10"/>
          </p:nvPr>
        </p:nvSpPr>
        <p:spPr/>
        <p:txBody>
          <a:bodyPr/>
          <a:lstStyle/>
          <a:p>
            <a:fld id="{DAEBE78A-56B9-48B4-AB1A-9EB87ABE874B}" type="slidenum">
              <a:rPr lang="en-US" smtClean="0"/>
              <a:pPr/>
              <a:t>202</a:t>
            </a:fld>
            <a:endParaRPr lang="en-US" dirty="0"/>
          </a:p>
        </p:txBody>
      </p:sp>
    </p:spTree>
    <p:custDataLst>
      <p:tags r:id="rId1"/>
    </p:custDataLst>
    <p:extLst>
      <p:ext uri="{BB962C8B-B14F-4D97-AF65-F5344CB8AC3E}">
        <p14:creationId xmlns:p14="http://schemas.microsoft.com/office/powerpoint/2010/main" val="326030868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390D-D099-8E26-FB89-B4991749D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6DD30-9E69-643D-ADA6-05538882ADBC}"/>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F9DC1A6F-FCA9-AB8D-FBF4-52112289B502}"/>
              </a:ext>
            </a:extLst>
          </p:cNvPr>
          <p:cNvSpPr>
            <a:spLocks noGrp="1"/>
          </p:cNvSpPr>
          <p:nvPr>
            <p:ph idx="1"/>
          </p:nvPr>
        </p:nvSpPr>
        <p:spPr>
          <a:xfrm>
            <a:off x="993256" y="1189198"/>
            <a:ext cx="10205487" cy="5247861"/>
          </a:xfrm>
        </p:spPr>
        <p:txBody>
          <a:bodyPr/>
          <a:lstStyle/>
          <a:p>
            <a:pPr lvl="1">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TRD0070 - Volunteer Fire Officer ISO580C Training Credit</a:t>
            </a:r>
          </a:p>
          <a:p>
            <a:pPr lvl="1">
              <a:buFont typeface="Wingdings" panose="05000000000000000000" pitchFamily="2" charset="2"/>
              <a:buChar char="Ø"/>
            </a:pPr>
            <a:endParaRPr lang="en-US" sz="2000" dirty="0"/>
          </a:p>
          <a:p>
            <a:pPr marL="685800" lvl="2" indent="0">
              <a:buNone/>
            </a:pPr>
            <a:r>
              <a:rPr lang="en-US" sz="2400" dirty="0"/>
              <a:t>This credit gives Fire Departments the availability to train their volunteer fire officers to a NFPA 1021 based program, while gaining credit toward ISO credit. A person may continue to pursue the NC Fire Officer Level 1 Certification if they successfully complete the prerequisites, which can be found here: Fire Officer Certification Page (OSFM Website).</a:t>
            </a:r>
          </a:p>
          <a:p>
            <a:pPr marL="685800" lvl="2" indent="0">
              <a:buNone/>
            </a:pPr>
            <a:endParaRPr lang="en-US" sz="2400" dirty="0"/>
          </a:p>
          <a:p>
            <a:pPr marL="685800" lvl="2" indent="0">
              <a:buNone/>
            </a:pPr>
            <a:r>
              <a:rPr lang="en-US" sz="2400" dirty="0">
                <a:hlinkClick r:id="rId3"/>
              </a:rPr>
              <a:t>Fire Officer | OSFM</a:t>
            </a:r>
            <a:endParaRPr lang="en-US" sz="2000" dirty="0"/>
          </a:p>
        </p:txBody>
      </p:sp>
      <p:sp>
        <p:nvSpPr>
          <p:cNvPr id="4" name="Slide Number Placeholder 3">
            <a:extLst>
              <a:ext uri="{FF2B5EF4-FFF2-40B4-BE49-F238E27FC236}">
                <a16:creationId xmlns:a16="http://schemas.microsoft.com/office/drawing/2014/main" id="{369C1F94-E986-3FDE-8882-1865B4821882}"/>
              </a:ext>
            </a:extLst>
          </p:cNvPr>
          <p:cNvSpPr>
            <a:spLocks noGrp="1"/>
          </p:cNvSpPr>
          <p:nvPr>
            <p:ph type="sldNum" sz="quarter" idx="10"/>
          </p:nvPr>
        </p:nvSpPr>
        <p:spPr/>
        <p:txBody>
          <a:bodyPr/>
          <a:lstStyle/>
          <a:p>
            <a:fld id="{DAEBE78A-56B9-48B4-AB1A-9EB87ABE874B}" type="slidenum">
              <a:rPr lang="en-US" smtClean="0"/>
              <a:pPr/>
              <a:t>203</a:t>
            </a:fld>
            <a:endParaRPr lang="en-US" dirty="0"/>
          </a:p>
        </p:txBody>
      </p:sp>
    </p:spTree>
    <p:custDataLst>
      <p:tags r:id="rId1"/>
    </p:custDataLst>
    <p:extLst>
      <p:ext uri="{BB962C8B-B14F-4D97-AF65-F5344CB8AC3E}">
        <p14:creationId xmlns:p14="http://schemas.microsoft.com/office/powerpoint/2010/main" val="124401343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4989B-3175-B391-E11A-D72775A94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3474A-D549-8CBB-3A52-508CE9055B30}"/>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sp>
        <p:nvSpPr>
          <p:cNvPr id="3" name="Content Placeholder 2">
            <a:extLst>
              <a:ext uri="{FF2B5EF4-FFF2-40B4-BE49-F238E27FC236}">
                <a16:creationId xmlns:a16="http://schemas.microsoft.com/office/drawing/2014/main" id="{CBB847E5-2A12-AC19-0E9A-240A0C6EF7AA}"/>
              </a:ext>
            </a:extLst>
          </p:cNvPr>
          <p:cNvSpPr>
            <a:spLocks noGrp="1"/>
          </p:cNvSpPr>
          <p:nvPr>
            <p:ph idx="1"/>
          </p:nvPr>
        </p:nvSpPr>
        <p:spPr>
          <a:xfrm>
            <a:off x="993256" y="1549263"/>
            <a:ext cx="10205487" cy="5247861"/>
          </a:xfrm>
        </p:spPr>
        <p:txBody>
          <a:bodyPr/>
          <a:lstStyle/>
          <a:p>
            <a:pPr marL="257175" lvl="1" indent="-257175" eaLnBrk="0" hangingPunct="0">
              <a:spcBef>
                <a:spcPct val="20000"/>
              </a:spcBef>
              <a:buClr>
                <a:schemeClr val="tx1"/>
              </a:buClr>
              <a:buSzPct val="100000"/>
              <a:buFont typeface="Wingdings" pitchFamily="2" charset="2"/>
              <a:buChar char="§"/>
            </a:pPr>
            <a:r>
              <a:rPr kumimoji="1" lang="en-US" sz="2800" kern="100" dirty="0">
                <a:latin typeface="Myriad Pro" panose="020B0503030403020204"/>
              </a:rPr>
              <a:t>580G program has been implemented. </a:t>
            </a:r>
          </a:p>
          <a:p>
            <a:pPr marL="600075" lvl="2" indent="-257175" eaLnBrk="0" hangingPunct="0">
              <a:buSzPct val="100000"/>
            </a:pPr>
            <a:r>
              <a:rPr lang="en-US" sz="2600" kern="100" dirty="0">
                <a:latin typeface="Myriad Pro" panose="020B0503030403020204"/>
              </a:rPr>
              <a:t>FF Recruit training option.  </a:t>
            </a:r>
            <a:endParaRPr kumimoji="1" lang="en-US" sz="2600" kern="100" dirty="0">
              <a:latin typeface="Myriad Pro" panose="020B0503030403020204"/>
            </a:endParaRPr>
          </a:p>
          <a:p>
            <a:pPr marL="257175" lvl="1" indent="-257175" eaLnBrk="0" hangingPunct="0">
              <a:spcBef>
                <a:spcPct val="20000"/>
              </a:spcBef>
              <a:buClr>
                <a:schemeClr val="tx1"/>
              </a:buClr>
              <a:buSzPct val="100000"/>
              <a:buFont typeface="Wingdings" pitchFamily="2" charset="2"/>
              <a:buChar char="§"/>
            </a:pPr>
            <a:r>
              <a:rPr kumimoji="1" lang="en-US" sz="2800" kern="100" dirty="0">
                <a:latin typeface="Myriad Pro" panose="020B0503030403020204"/>
              </a:rPr>
              <a:t>C- School sessions will be offered, in conjunction with already scheduled Q Schools. </a:t>
            </a:r>
          </a:p>
          <a:p>
            <a:pPr marL="257175" lvl="1" indent="-257175" eaLnBrk="0" hangingPunct="0">
              <a:spcBef>
                <a:spcPct val="20000"/>
              </a:spcBef>
              <a:buClr>
                <a:schemeClr val="tx1"/>
              </a:buClr>
              <a:buSzPct val="100000"/>
              <a:buFont typeface="Wingdings" pitchFamily="2" charset="2"/>
              <a:buChar char="§"/>
            </a:pPr>
            <a:r>
              <a:rPr kumimoji="1" lang="en-US" sz="2800" kern="100" dirty="0">
                <a:latin typeface="Myriad Pro" panose="020B0503030403020204"/>
              </a:rPr>
              <a:t>Program guidance has been drafted, and information will be released if/when request are received.  </a:t>
            </a:r>
          </a:p>
          <a:p>
            <a:pPr marL="257175" lvl="1" indent="-257175" eaLnBrk="0" hangingPunct="0">
              <a:spcBef>
                <a:spcPct val="20000"/>
              </a:spcBef>
              <a:buClr>
                <a:schemeClr val="tx1"/>
              </a:buClr>
              <a:buSzPct val="100000"/>
              <a:buFont typeface="Wingdings" pitchFamily="2" charset="2"/>
              <a:buChar char="§"/>
            </a:pPr>
            <a:r>
              <a:rPr kumimoji="1" lang="en-US" sz="2800" kern="100" dirty="0">
                <a:latin typeface="Myriad Pro" panose="020B0503030403020204"/>
              </a:rPr>
              <a:t>Please assist with statewide distribution by details on the additional route to certification.  </a:t>
            </a:r>
          </a:p>
          <a:p>
            <a:pPr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C1CEDBBE-50C4-7632-705B-AFEE6C9087D8}"/>
              </a:ext>
            </a:extLst>
          </p:cNvPr>
          <p:cNvSpPr>
            <a:spLocks noGrp="1"/>
          </p:cNvSpPr>
          <p:nvPr>
            <p:ph type="sldNum" sz="quarter" idx="10"/>
          </p:nvPr>
        </p:nvSpPr>
        <p:spPr/>
        <p:txBody>
          <a:bodyPr/>
          <a:lstStyle/>
          <a:p>
            <a:fld id="{DAEBE78A-56B9-48B4-AB1A-9EB87ABE874B}" type="slidenum">
              <a:rPr lang="en-US" smtClean="0"/>
              <a:pPr/>
              <a:t>204</a:t>
            </a:fld>
            <a:endParaRPr lang="en-US" dirty="0"/>
          </a:p>
        </p:txBody>
      </p:sp>
    </p:spTree>
    <p:custDataLst>
      <p:tags r:id="rId1"/>
    </p:custDataLst>
    <p:extLst>
      <p:ext uri="{BB962C8B-B14F-4D97-AF65-F5344CB8AC3E}">
        <p14:creationId xmlns:p14="http://schemas.microsoft.com/office/powerpoint/2010/main" val="254910902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0D3FC-1E2E-E342-4CE6-716A5390D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C2919-5B9A-4567-C94B-95D2FB20B87B}"/>
              </a:ext>
            </a:extLst>
          </p:cNvPr>
          <p:cNvSpPr>
            <a:spLocks noGrp="1"/>
          </p:cNvSpPr>
          <p:nvPr>
            <p:ph type="title"/>
          </p:nvPr>
        </p:nvSpPr>
        <p:spPr>
          <a:xfrm>
            <a:off x="0" y="42094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NC Firefighter Training </a:t>
            </a:r>
          </a:p>
        </p:txBody>
      </p:sp>
      <p:pic>
        <p:nvPicPr>
          <p:cNvPr id="4" name="Content Placeholder 3">
            <a:extLst>
              <a:ext uri="{FF2B5EF4-FFF2-40B4-BE49-F238E27FC236}">
                <a16:creationId xmlns:a16="http://schemas.microsoft.com/office/drawing/2014/main" id="{E2F61CAE-C985-3D50-3BBF-822780F9EA35}"/>
              </a:ext>
            </a:extLst>
          </p:cNvPr>
          <p:cNvPicPr>
            <a:picLocks noGrp="1" noChangeAspect="1"/>
          </p:cNvPicPr>
          <p:nvPr>
            <p:ph idx="1"/>
          </p:nvPr>
        </p:nvPicPr>
        <p:blipFill>
          <a:blip r:embed="rId3"/>
          <a:stretch>
            <a:fillRect/>
          </a:stretch>
        </p:blipFill>
        <p:spPr>
          <a:xfrm>
            <a:off x="553593" y="1291984"/>
            <a:ext cx="11084813" cy="4636867"/>
          </a:xfrm>
          <a:prstGeom prst="rect">
            <a:avLst/>
          </a:prstGeom>
        </p:spPr>
      </p:pic>
      <p:sp>
        <p:nvSpPr>
          <p:cNvPr id="3" name="Slide Number Placeholder 2">
            <a:extLst>
              <a:ext uri="{FF2B5EF4-FFF2-40B4-BE49-F238E27FC236}">
                <a16:creationId xmlns:a16="http://schemas.microsoft.com/office/drawing/2014/main" id="{95EA4856-A60D-E5E4-B042-7D1B3EF98E70}"/>
              </a:ext>
            </a:extLst>
          </p:cNvPr>
          <p:cNvSpPr>
            <a:spLocks noGrp="1"/>
          </p:cNvSpPr>
          <p:nvPr>
            <p:ph type="sldNum" sz="quarter" idx="10"/>
          </p:nvPr>
        </p:nvSpPr>
        <p:spPr/>
        <p:txBody>
          <a:bodyPr/>
          <a:lstStyle/>
          <a:p>
            <a:fld id="{DAEBE78A-56B9-48B4-AB1A-9EB87ABE874B}" type="slidenum">
              <a:rPr lang="en-US" smtClean="0"/>
              <a:pPr/>
              <a:t>205</a:t>
            </a:fld>
            <a:endParaRPr lang="en-US" dirty="0"/>
          </a:p>
        </p:txBody>
      </p:sp>
    </p:spTree>
    <p:custDataLst>
      <p:tags r:id="rId1"/>
    </p:custDataLst>
    <p:extLst>
      <p:ext uri="{BB962C8B-B14F-4D97-AF65-F5344CB8AC3E}">
        <p14:creationId xmlns:p14="http://schemas.microsoft.com/office/powerpoint/2010/main" val="347614386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20885-4CBE-5BE5-BF4E-5D030750B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87DF7-2A1E-8F07-F809-32A9F9C78A2C}"/>
              </a:ext>
            </a:extLst>
          </p:cNvPr>
          <p:cNvSpPr>
            <a:spLocks noGrp="1"/>
          </p:cNvSpPr>
          <p:nvPr>
            <p:ph type="title"/>
          </p:nvPr>
        </p:nvSpPr>
        <p:spPr>
          <a:xfrm>
            <a:off x="0" y="2359719"/>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78C28454-0935-83DC-D38B-2DD7969CA6E0}"/>
              </a:ext>
            </a:extLst>
          </p:cNvPr>
          <p:cNvSpPr>
            <a:spLocks noGrp="1"/>
          </p:cNvSpPr>
          <p:nvPr>
            <p:ph type="sldNum" sz="quarter" idx="10"/>
          </p:nvPr>
        </p:nvSpPr>
        <p:spPr/>
        <p:txBody>
          <a:bodyPr/>
          <a:lstStyle/>
          <a:p>
            <a:fld id="{DAEBE78A-56B9-48B4-AB1A-9EB87ABE874B}" type="slidenum">
              <a:rPr lang="en-US" smtClean="0"/>
              <a:pPr/>
              <a:t>206</a:t>
            </a:fld>
            <a:endParaRPr lang="en-US" dirty="0"/>
          </a:p>
        </p:txBody>
      </p:sp>
    </p:spTree>
    <p:custDataLst>
      <p:tags r:id="rId1"/>
    </p:custDataLst>
    <p:extLst>
      <p:ext uri="{BB962C8B-B14F-4D97-AF65-F5344CB8AC3E}">
        <p14:creationId xmlns:p14="http://schemas.microsoft.com/office/powerpoint/2010/main" val="18476886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5977-8166-46F3-BE0B-8DABE7BCDA44}"/>
              </a:ext>
            </a:extLst>
          </p:cNvPr>
          <p:cNvSpPr>
            <a:spLocks noGrp="1"/>
          </p:cNvSpPr>
          <p:nvPr>
            <p:ph type="title"/>
          </p:nvPr>
        </p:nvSpPr>
        <p:spPr>
          <a:xfrm>
            <a:off x="0" y="2413337"/>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NC Associations</a:t>
            </a:r>
          </a:p>
        </p:txBody>
      </p:sp>
      <p:sp>
        <p:nvSpPr>
          <p:cNvPr id="4" name="Slide Number Placeholder 3">
            <a:extLst>
              <a:ext uri="{FF2B5EF4-FFF2-40B4-BE49-F238E27FC236}">
                <a16:creationId xmlns:a16="http://schemas.microsoft.com/office/drawing/2014/main" id="{3020F387-4EB2-414D-9BCA-E34053BECBF9}"/>
              </a:ext>
            </a:extLst>
          </p:cNvPr>
          <p:cNvSpPr>
            <a:spLocks noGrp="1"/>
          </p:cNvSpPr>
          <p:nvPr>
            <p:ph type="sldNum" sz="quarter" idx="10"/>
          </p:nvPr>
        </p:nvSpPr>
        <p:spPr/>
        <p:txBody>
          <a:bodyPr/>
          <a:lstStyle/>
          <a:p>
            <a:fld id="{DAEBE78A-56B9-48B4-AB1A-9EB87ABE874B}" type="slidenum">
              <a:rPr lang="en-US" smtClean="0"/>
              <a:pPr/>
              <a:t>207</a:t>
            </a:fld>
            <a:endParaRPr lang="en-US" dirty="0"/>
          </a:p>
        </p:txBody>
      </p:sp>
    </p:spTree>
    <p:custDataLst>
      <p:tags r:id="rId1"/>
    </p:custDataLst>
    <p:extLst>
      <p:ext uri="{BB962C8B-B14F-4D97-AF65-F5344CB8AC3E}">
        <p14:creationId xmlns:p14="http://schemas.microsoft.com/office/powerpoint/2010/main" val="421129379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hlinkClick r:id="rId3"/>
            <a:extLst>
              <a:ext uri="{FF2B5EF4-FFF2-40B4-BE49-F238E27FC236}">
                <a16:creationId xmlns:a16="http://schemas.microsoft.com/office/drawing/2014/main" id="{9F49136F-86DB-40BA-952F-D56EF0A20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81" y="721023"/>
            <a:ext cx="6164063" cy="1906869"/>
          </a:xfrm>
          <a:prstGeom prst="rect">
            <a:avLst/>
          </a:prstGeom>
        </p:spPr>
      </p:pic>
      <p:sp>
        <p:nvSpPr>
          <p:cNvPr id="2"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State Associations</a:t>
            </a:r>
          </a:p>
        </p:txBody>
      </p:sp>
      <p:pic>
        <p:nvPicPr>
          <p:cNvPr id="38" name="Picture 37">
            <a:hlinkClick r:id="rId5"/>
            <a:extLst>
              <a:ext uri="{FF2B5EF4-FFF2-40B4-BE49-F238E27FC236}">
                <a16:creationId xmlns:a16="http://schemas.microsoft.com/office/drawing/2014/main" id="{CA09BFD1-E38F-4A42-96EC-2ECCE9CC7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4051" y="2393598"/>
            <a:ext cx="4328712" cy="2086662"/>
          </a:xfrm>
          <a:prstGeom prst="rect">
            <a:avLst/>
          </a:prstGeom>
        </p:spPr>
      </p:pic>
      <p:pic>
        <p:nvPicPr>
          <p:cNvPr id="40" name="Picture 39">
            <a:hlinkClick r:id="rId7"/>
            <a:extLst>
              <a:ext uri="{FF2B5EF4-FFF2-40B4-BE49-F238E27FC236}">
                <a16:creationId xmlns:a16="http://schemas.microsoft.com/office/drawing/2014/main" id="{72DA3C1B-15FF-46AC-B0F0-67A02D8558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456" y="2393598"/>
            <a:ext cx="2058151" cy="2078733"/>
          </a:xfrm>
          <a:prstGeom prst="rect">
            <a:avLst/>
          </a:prstGeom>
        </p:spPr>
      </p:pic>
      <p:pic>
        <p:nvPicPr>
          <p:cNvPr id="36" name="Picture 35">
            <a:hlinkClick r:id="rId9"/>
            <a:extLst>
              <a:ext uri="{FF2B5EF4-FFF2-40B4-BE49-F238E27FC236}">
                <a16:creationId xmlns:a16="http://schemas.microsoft.com/office/drawing/2014/main" id="{72392039-6215-4B14-B08A-6FC6C4BAE1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9717" y="4639102"/>
            <a:ext cx="6932564" cy="1350406"/>
          </a:xfrm>
          <a:prstGeom prst="rect">
            <a:avLst/>
          </a:prstGeom>
        </p:spPr>
      </p:pic>
      <p:pic>
        <p:nvPicPr>
          <p:cNvPr id="34" name="Picture 33">
            <a:hlinkClick r:id="rId11"/>
            <a:extLst>
              <a:ext uri="{FF2B5EF4-FFF2-40B4-BE49-F238E27FC236}">
                <a16:creationId xmlns:a16="http://schemas.microsoft.com/office/drawing/2014/main" id="{3294AC94-4B52-4DCE-B46D-357185DB30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57213" y="1246932"/>
            <a:ext cx="3093613" cy="1074953"/>
          </a:xfrm>
          <a:prstGeom prst="rect">
            <a:avLst/>
          </a:prstGeom>
        </p:spPr>
      </p:pic>
      <p:sp>
        <p:nvSpPr>
          <p:cNvPr id="3" name="Slide Number Placeholder 2">
            <a:extLst>
              <a:ext uri="{FF2B5EF4-FFF2-40B4-BE49-F238E27FC236}">
                <a16:creationId xmlns:a16="http://schemas.microsoft.com/office/drawing/2014/main" id="{CCC2FCC7-5D71-B251-748F-EDC60EB4342B}"/>
              </a:ext>
            </a:extLst>
          </p:cNvPr>
          <p:cNvSpPr>
            <a:spLocks noGrp="1"/>
          </p:cNvSpPr>
          <p:nvPr>
            <p:ph type="sldNum" sz="quarter" idx="10"/>
          </p:nvPr>
        </p:nvSpPr>
        <p:spPr/>
        <p:txBody>
          <a:bodyPr/>
          <a:lstStyle/>
          <a:p>
            <a:fld id="{DAEBE78A-56B9-48B4-AB1A-9EB87ABE874B}" type="slidenum">
              <a:rPr lang="en-US" smtClean="0"/>
              <a:pPr/>
              <a:t>208</a:t>
            </a:fld>
            <a:endParaRPr lang="en-US" dirty="0"/>
          </a:p>
        </p:txBody>
      </p:sp>
    </p:spTree>
    <p:custDataLst>
      <p:tags r:id="rId1"/>
    </p:custDataLst>
    <p:extLst>
      <p:ext uri="{BB962C8B-B14F-4D97-AF65-F5344CB8AC3E}">
        <p14:creationId xmlns:p14="http://schemas.microsoft.com/office/powerpoint/2010/main" val="169393079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Regional Associations</a:t>
            </a:r>
          </a:p>
        </p:txBody>
      </p:sp>
      <p:sp>
        <p:nvSpPr>
          <p:cNvPr id="4" name="TextBox 3"/>
          <p:cNvSpPr txBox="1"/>
          <p:nvPr/>
        </p:nvSpPr>
        <p:spPr>
          <a:xfrm>
            <a:off x="558800" y="1572769"/>
            <a:ext cx="11023600" cy="323165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N.C. Eastern Carolina Firefighters Association</a:t>
            </a:r>
          </a:p>
          <a:p>
            <a:pPr marL="971550" indent="-285750">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www.encfa.org</a:t>
            </a:r>
          </a:p>
          <a:p>
            <a:pPr marL="971550" indent="-285750">
              <a:buFont typeface="Wingdings" panose="05000000000000000000" pitchFamily="2" charset="2"/>
              <a:buChar char="Ø"/>
            </a:pPr>
            <a:endParaRPr lang="en-US" sz="15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N.C. Piedmont Firefighters Association:</a:t>
            </a:r>
          </a:p>
          <a:p>
            <a:pPr marL="971550" indent="-285750">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www.pncfa.org</a:t>
            </a:r>
          </a:p>
          <a:p>
            <a:pPr marL="285750" indent="-285750">
              <a:buFont typeface="Wingdings" panose="05000000000000000000" pitchFamily="2" charset="2"/>
              <a:buChar char="Ø"/>
            </a:pPr>
            <a:endParaRPr lang="en-US" sz="15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Western N.C. Association of Firefighters:</a:t>
            </a:r>
          </a:p>
          <a:p>
            <a:pPr marL="971550" indent="-285750">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www.wncaff.com</a:t>
            </a:r>
          </a:p>
          <a:p>
            <a:pPr marL="633413"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0420E8C3-AF50-E297-FE77-B62204E7FED2}"/>
              </a:ext>
            </a:extLst>
          </p:cNvPr>
          <p:cNvSpPr>
            <a:spLocks noGrp="1"/>
          </p:cNvSpPr>
          <p:nvPr>
            <p:ph type="sldNum" sz="quarter" idx="10"/>
          </p:nvPr>
        </p:nvSpPr>
        <p:spPr/>
        <p:txBody>
          <a:bodyPr/>
          <a:lstStyle/>
          <a:p>
            <a:fld id="{DAEBE78A-56B9-48B4-AB1A-9EB87ABE874B}" type="slidenum">
              <a:rPr lang="en-US" smtClean="0"/>
              <a:pPr/>
              <a:t>209</a:t>
            </a:fld>
            <a:endParaRPr lang="en-US" dirty="0"/>
          </a:p>
        </p:txBody>
      </p:sp>
    </p:spTree>
    <p:custDataLst>
      <p:tags r:id="rId1"/>
    </p:custDataLst>
    <p:extLst>
      <p:ext uri="{BB962C8B-B14F-4D97-AF65-F5344CB8AC3E}">
        <p14:creationId xmlns:p14="http://schemas.microsoft.com/office/powerpoint/2010/main" val="326039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E5AA-F408-5FC6-8B6C-085CA947AC5E}"/>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Roster and BTR Reporting Process</a:t>
            </a:r>
          </a:p>
        </p:txBody>
      </p:sp>
      <p:sp>
        <p:nvSpPr>
          <p:cNvPr id="3" name="Content Placeholder 2">
            <a:extLst>
              <a:ext uri="{FF2B5EF4-FFF2-40B4-BE49-F238E27FC236}">
                <a16:creationId xmlns:a16="http://schemas.microsoft.com/office/drawing/2014/main" id="{7BB85DEC-CB1D-3246-3E31-8FBEDC66222B}"/>
              </a:ext>
            </a:extLst>
          </p:cNvPr>
          <p:cNvSpPr>
            <a:spLocks noGrp="1"/>
          </p:cNvSpPr>
          <p:nvPr>
            <p:ph idx="1"/>
          </p:nvPr>
        </p:nvSpPr>
        <p:spPr/>
        <p:txBody>
          <a:bodyPr/>
          <a:lstStyle/>
          <a:p>
            <a:pPr>
              <a:buFont typeface="Wingdings" panose="05000000000000000000" pitchFamily="2" charset="2"/>
              <a:buChar char="Ø"/>
            </a:pPr>
            <a:r>
              <a:rPr lang="en-US" sz="2800" dirty="0"/>
              <a:t>Step 1 Chief Corrects and Verifies Roster</a:t>
            </a:r>
          </a:p>
          <a:p>
            <a:pPr marL="685800" lvl="2" defTabSz="400050">
              <a:lnSpc>
                <a:spcPct val="90000"/>
              </a:lnSpc>
              <a:spcBef>
                <a:spcPct val="0"/>
              </a:spcBef>
              <a:spcAft>
                <a:spcPct val="15000"/>
              </a:spcAft>
              <a:buFont typeface="Wingdings" panose="05000000000000000000" pitchFamily="2" charset="2"/>
              <a:buChar char="ü"/>
            </a:pPr>
            <a:r>
              <a:rPr lang="en-US" sz="2400" kern="1200" dirty="0"/>
              <a:t>Chief signs in and reviews </a:t>
            </a:r>
            <a:r>
              <a:rPr lang="en-US" sz="2400" dirty="0"/>
              <a:t>r</a:t>
            </a:r>
            <a:r>
              <a:rPr lang="en-US" sz="2400" kern="1200" dirty="0"/>
              <a:t>oster</a:t>
            </a:r>
          </a:p>
          <a:p>
            <a:pPr marL="685800" lvl="2" defTabSz="400050">
              <a:lnSpc>
                <a:spcPct val="90000"/>
              </a:lnSpc>
              <a:spcBef>
                <a:spcPct val="0"/>
              </a:spcBef>
              <a:spcAft>
                <a:spcPct val="15000"/>
              </a:spcAft>
              <a:buFont typeface="Wingdings" panose="05000000000000000000" pitchFamily="2" charset="2"/>
              <a:buChar char="ü"/>
            </a:pPr>
            <a:r>
              <a:rPr lang="en-US" sz="2400" kern="1200" dirty="0"/>
              <a:t>Adds/Deletes members</a:t>
            </a:r>
          </a:p>
          <a:p>
            <a:pPr marL="685800" lvl="2" defTabSz="400050">
              <a:lnSpc>
                <a:spcPct val="90000"/>
              </a:lnSpc>
              <a:spcBef>
                <a:spcPct val="0"/>
              </a:spcBef>
              <a:spcAft>
                <a:spcPct val="15000"/>
              </a:spcAft>
              <a:buFont typeface="Wingdings" panose="05000000000000000000" pitchFamily="2" charset="2"/>
              <a:buChar char="ü"/>
            </a:pPr>
            <a:r>
              <a:rPr lang="en-US" sz="2400" kern="1200" dirty="0"/>
              <a:t>Verifies “Certified” by checking box and assigns classification for each member.</a:t>
            </a:r>
          </a:p>
          <a:p>
            <a:pPr marL="685800" lvl="2" defTabSz="400050">
              <a:lnSpc>
                <a:spcPct val="90000"/>
              </a:lnSpc>
              <a:spcBef>
                <a:spcPct val="0"/>
              </a:spcBef>
              <a:spcAft>
                <a:spcPct val="15000"/>
              </a:spcAft>
              <a:buFont typeface="Wingdings" panose="05000000000000000000" pitchFamily="2" charset="2"/>
              <a:buChar char="ü"/>
            </a:pPr>
            <a:r>
              <a:rPr lang="en-US" sz="2400" dirty="0"/>
              <a:t>Ensure members personal contact information and SSN# is correct.</a:t>
            </a:r>
            <a:endParaRPr lang="en-US" sz="2400" kern="1200" dirty="0"/>
          </a:p>
          <a:p>
            <a:pPr marL="685800" lvl="2" defTabSz="400050">
              <a:lnSpc>
                <a:spcPct val="90000"/>
              </a:lnSpc>
              <a:spcBef>
                <a:spcPct val="0"/>
              </a:spcBef>
              <a:spcAft>
                <a:spcPct val="15000"/>
              </a:spcAft>
              <a:buFont typeface="Wingdings" panose="05000000000000000000" pitchFamily="2" charset="2"/>
              <a:buChar char="ü"/>
            </a:pPr>
            <a:r>
              <a:rPr lang="en-US" sz="2400" kern="1200" dirty="0"/>
              <a:t>Question asked. “Have you completed updates”</a:t>
            </a:r>
          </a:p>
          <a:p>
            <a:pPr marL="685800" lvl="2" defTabSz="400050">
              <a:lnSpc>
                <a:spcPct val="90000"/>
              </a:lnSpc>
              <a:spcBef>
                <a:spcPct val="0"/>
              </a:spcBef>
              <a:spcAft>
                <a:spcPct val="15000"/>
              </a:spcAft>
              <a:buFont typeface="Wingdings" panose="05000000000000000000" pitchFamily="2" charset="2"/>
              <a:buChar char="ü"/>
            </a:pPr>
            <a:endParaRPr lang="en-US" sz="2400" kern="1200" dirty="0"/>
          </a:p>
          <a:p>
            <a:pPr lvl="0">
              <a:buFont typeface="Wingdings" panose="05000000000000000000" pitchFamily="2" charset="2"/>
              <a:buChar char="Ø"/>
            </a:pPr>
            <a:r>
              <a:rPr lang="en-US" sz="2800" b="1" i="1" dirty="0"/>
              <a:t>It is critical to add members as soon as they join the Department so they are covered by benefits. There is no waiting period! </a:t>
            </a:r>
          </a:p>
          <a:p>
            <a:pPr marL="685800" lvl="2" defTabSz="400050">
              <a:lnSpc>
                <a:spcPct val="90000"/>
              </a:lnSpc>
              <a:spcBef>
                <a:spcPct val="0"/>
              </a:spcBef>
              <a:spcAft>
                <a:spcPct val="15000"/>
              </a:spcAft>
              <a:buFont typeface="Wingdings" panose="05000000000000000000" pitchFamily="2" charset="2"/>
              <a:buChar char="ü"/>
            </a:pPr>
            <a:endParaRPr lang="en-US" sz="2400" kern="1200" dirty="0"/>
          </a:p>
          <a:p>
            <a:pPr>
              <a:buFont typeface="Wingdings" panose="05000000000000000000" pitchFamily="2" charset="2"/>
              <a:buChar char="Ø"/>
            </a:pPr>
            <a:endParaRPr lang="en-US" dirty="0"/>
          </a:p>
          <a:p>
            <a:endParaRPr lang="en-US" dirty="0"/>
          </a:p>
        </p:txBody>
      </p:sp>
      <p:sp>
        <p:nvSpPr>
          <p:cNvPr id="4" name="Slide Number Placeholder 3">
            <a:extLst>
              <a:ext uri="{FF2B5EF4-FFF2-40B4-BE49-F238E27FC236}">
                <a16:creationId xmlns:a16="http://schemas.microsoft.com/office/drawing/2014/main" id="{2C0E33FF-0DE0-E390-109F-0B2E28ACD351}"/>
              </a:ext>
            </a:extLst>
          </p:cNvPr>
          <p:cNvSpPr>
            <a:spLocks noGrp="1"/>
          </p:cNvSpPr>
          <p:nvPr>
            <p:ph type="sldNum" sz="quarter" idx="10"/>
          </p:nvPr>
        </p:nvSpPr>
        <p:spPr/>
        <p:txBody>
          <a:bodyPr/>
          <a:lstStyle/>
          <a:p>
            <a:fld id="{DAEBE78A-56B9-48B4-AB1A-9EB87ABE874B}" type="slidenum">
              <a:rPr lang="en-US" smtClean="0"/>
              <a:pPr/>
              <a:t>21</a:t>
            </a:fld>
            <a:endParaRPr lang="en-US" dirty="0"/>
          </a:p>
        </p:txBody>
      </p:sp>
    </p:spTree>
    <p:extLst>
      <p:ext uri="{BB962C8B-B14F-4D97-AF65-F5344CB8AC3E}">
        <p14:creationId xmlns:p14="http://schemas.microsoft.com/office/powerpoint/2010/main" val="231963264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A100-DDBA-EA99-0FE1-E2FCAC20D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A5584-E9F0-FBEA-EE0A-9C175D42F205}"/>
              </a:ext>
            </a:extLst>
          </p:cNvPr>
          <p:cNvSpPr>
            <a:spLocks noGrp="1"/>
          </p:cNvSpPr>
          <p:nvPr>
            <p:ph type="title"/>
          </p:nvPr>
        </p:nvSpPr>
        <p:spPr>
          <a:xfrm>
            <a:off x="0" y="2359719"/>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5425AA75-E0BC-B791-5E8B-FD103B7A94F6}"/>
              </a:ext>
            </a:extLst>
          </p:cNvPr>
          <p:cNvSpPr>
            <a:spLocks noGrp="1"/>
          </p:cNvSpPr>
          <p:nvPr>
            <p:ph type="sldNum" sz="quarter" idx="10"/>
          </p:nvPr>
        </p:nvSpPr>
        <p:spPr/>
        <p:txBody>
          <a:bodyPr/>
          <a:lstStyle/>
          <a:p>
            <a:fld id="{DAEBE78A-56B9-48B4-AB1A-9EB87ABE874B}" type="slidenum">
              <a:rPr lang="en-US" smtClean="0"/>
              <a:pPr/>
              <a:t>210</a:t>
            </a:fld>
            <a:endParaRPr lang="en-US" dirty="0"/>
          </a:p>
        </p:txBody>
      </p:sp>
    </p:spTree>
    <p:custDataLst>
      <p:tags r:id="rId1"/>
    </p:custDataLst>
    <p:extLst>
      <p:ext uri="{BB962C8B-B14F-4D97-AF65-F5344CB8AC3E}">
        <p14:creationId xmlns:p14="http://schemas.microsoft.com/office/powerpoint/2010/main" val="4666042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F7AB-F90F-4391-8963-927315ED0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BD9E3-84ED-7E06-E902-FD4402173BCB}"/>
              </a:ext>
            </a:extLst>
          </p:cNvPr>
          <p:cNvSpPr>
            <a:spLocks noGrp="1"/>
          </p:cNvSpPr>
          <p:nvPr>
            <p:ph type="title"/>
          </p:nvPr>
        </p:nvSpPr>
        <p:spPr>
          <a:xfrm>
            <a:off x="0" y="2413337"/>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Safety, OSHA &amp; NFPA</a:t>
            </a:r>
          </a:p>
        </p:txBody>
      </p:sp>
      <p:sp>
        <p:nvSpPr>
          <p:cNvPr id="4" name="Slide Number Placeholder 3">
            <a:extLst>
              <a:ext uri="{FF2B5EF4-FFF2-40B4-BE49-F238E27FC236}">
                <a16:creationId xmlns:a16="http://schemas.microsoft.com/office/drawing/2014/main" id="{F4EEC459-4C6B-809F-7A0B-83BC99995977}"/>
              </a:ext>
            </a:extLst>
          </p:cNvPr>
          <p:cNvSpPr>
            <a:spLocks noGrp="1"/>
          </p:cNvSpPr>
          <p:nvPr>
            <p:ph type="sldNum" sz="quarter" idx="10"/>
          </p:nvPr>
        </p:nvSpPr>
        <p:spPr/>
        <p:txBody>
          <a:bodyPr/>
          <a:lstStyle/>
          <a:p>
            <a:fld id="{DAEBE78A-56B9-48B4-AB1A-9EB87ABE874B}" type="slidenum">
              <a:rPr lang="en-US" smtClean="0"/>
              <a:pPr/>
              <a:t>211</a:t>
            </a:fld>
            <a:endParaRPr lang="en-US" dirty="0"/>
          </a:p>
        </p:txBody>
      </p:sp>
    </p:spTree>
    <p:custDataLst>
      <p:tags r:id="rId1"/>
    </p:custDataLst>
    <p:extLst>
      <p:ext uri="{BB962C8B-B14F-4D97-AF65-F5344CB8AC3E}">
        <p14:creationId xmlns:p14="http://schemas.microsoft.com/office/powerpoint/2010/main" val="216467406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OSHA and NFPA</a:t>
            </a:r>
          </a:p>
        </p:txBody>
      </p:sp>
      <p:sp>
        <p:nvSpPr>
          <p:cNvPr id="3" name="Content Placeholder 2"/>
          <p:cNvSpPr>
            <a:spLocks noGrp="1"/>
          </p:cNvSpPr>
          <p:nvPr>
            <p:ph idx="1"/>
          </p:nvPr>
        </p:nvSpPr>
        <p:spPr/>
        <p:txBody>
          <a:bodyPr/>
          <a:lstStyle/>
          <a:p>
            <a:pPr marL="342900" lvl="1">
              <a:spcBef>
                <a:spcPts val="0"/>
              </a:spcBef>
              <a:spcAft>
                <a:spcPts val="600"/>
              </a:spcAft>
              <a:buClrTx/>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Identify the requirements set forth by OSHA that pertain to volunteer, career and combination fire departments.</a:t>
            </a:r>
          </a:p>
          <a:p>
            <a:pPr marL="342900" lvl="1">
              <a:spcBef>
                <a:spcPts val="0"/>
              </a:spcBef>
              <a:spcAft>
                <a:spcPts val="600"/>
              </a:spcAft>
              <a:buClrTx/>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lvl="1">
              <a:spcBef>
                <a:spcPts val="0"/>
              </a:spcBef>
              <a:spcAft>
                <a:spcPts val="600"/>
              </a:spcAft>
              <a:buClrTx/>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Identify the requirements set forth by NFPA that pertain to volunteer, career and combination fire departments.</a:t>
            </a:r>
          </a:p>
          <a:p>
            <a:pPr>
              <a:buClrTx/>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5D92AA9-9F10-EF7C-8C3D-21497915B326}"/>
              </a:ext>
            </a:extLst>
          </p:cNvPr>
          <p:cNvSpPr>
            <a:spLocks noGrp="1"/>
          </p:cNvSpPr>
          <p:nvPr>
            <p:ph type="sldNum" sz="quarter" idx="10"/>
          </p:nvPr>
        </p:nvSpPr>
        <p:spPr/>
        <p:txBody>
          <a:bodyPr/>
          <a:lstStyle/>
          <a:p>
            <a:fld id="{DAEBE78A-56B9-48B4-AB1A-9EB87ABE874B}" type="slidenum">
              <a:rPr lang="en-US" smtClean="0"/>
              <a:pPr/>
              <a:t>212</a:t>
            </a:fld>
            <a:endParaRPr lang="en-US" dirty="0"/>
          </a:p>
        </p:txBody>
      </p:sp>
    </p:spTree>
    <p:custDataLst>
      <p:tags r:id="rId1"/>
    </p:custDataLst>
    <p:extLst>
      <p:ext uri="{BB962C8B-B14F-4D97-AF65-F5344CB8AC3E}">
        <p14:creationId xmlns:p14="http://schemas.microsoft.com/office/powerpoint/2010/main" val="352800102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OSHA</a:t>
            </a:r>
          </a:p>
        </p:txBody>
      </p:sp>
      <p:sp>
        <p:nvSpPr>
          <p:cNvPr id="5" name="Content Placeholder 2">
            <a:extLst>
              <a:ext uri="{FF2B5EF4-FFF2-40B4-BE49-F238E27FC236}">
                <a16:creationId xmlns:a16="http://schemas.microsoft.com/office/drawing/2014/main" id="{51A8EB82-E9D9-4B19-93A9-275D6DEB25DC}"/>
              </a:ext>
            </a:extLst>
          </p:cNvPr>
          <p:cNvSpPr txBox="1">
            <a:spLocks/>
          </p:cNvSpPr>
          <p:nvPr/>
        </p:nvSpPr>
        <p:spPr bwMode="auto">
          <a:xfrm>
            <a:off x="618226" y="1656878"/>
            <a:ext cx="10782086" cy="365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57175" indent="-257175" algn="l" rtl="0" eaLnBrk="1" fontAlgn="base" hangingPunct="1">
              <a:spcBef>
                <a:spcPct val="20000"/>
              </a:spcBef>
              <a:spcAft>
                <a:spcPct val="0"/>
              </a:spcAft>
              <a:buClr>
                <a:schemeClr val="tx1"/>
              </a:buClr>
              <a:buSzPct val="100000"/>
              <a:buFont typeface="Wingdings" pitchFamily="2" charset="2"/>
              <a:buChar char="§"/>
              <a:defRPr kumimoji="1" sz="1950">
                <a:solidFill>
                  <a:schemeClr val="tx1"/>
                </a:solidFill>
                <a:latin typeface="+mn-lt"/>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mn-lt"/>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725">
                <a:solidFill>
                  <a:schemeClr val="tx1"/>
                </a:solidFill>
                <a:latin typeface="+mn-lt"/>
              </a:defRPr>
            </a:lvl3pPr>
            <a:lvl4pPr marL="1285875" indent="-257175" algn="l" rtl="0" eaLnBrk="1" fontAlgn="base" hangingPunct="1">
              <a:spcBef>
                <a:spcPct val="20000"/>
              </a:spcBef>
              <a:spcAft>
                <a:spcPct val="0"/>
              </a:spcAft>
              <a:buClrTx/>
              <a:buSzPct val="100000"/>
              <a:buFontTx/>
              <a:buChar char="–"/>
              <a:defRPr kumimoji="1" sz="1650">
                <a:solidFill>
                  <a:schemeClr val="tx1"/>
                </a:solidFill>
                <a:latin typeface="Arial" panose="020B0604020202020204" pitchFamily="34" charset="0"/>
                <a:cs typeface="Times New Roman" pitchFamily="18" charset="0"/>
              </a:defRPr>
            </a:lvl4pPr>
            <a:lvl5pPr marL="1543050" indent="-171450" algn="l" rtl="0" eaLnBrk="1" fontAlgn="base" hangingPunct="1">
              <a:spcBef>
                <a:spcPct val="20000"/>
              </a:spcBef>
              <a:spcAft>
                <a:spcPct val="0"/>
              </a:spcAft>
              <a:buClr>
                <a:schemeClr val="tx1"/>
              </a:buClr>
              <a:buSzPct val="100000"/>
              <a:buChar char="–"/>
              <a:defRPr kumimoji="1" sz="1500">
                <a:solidFill>
                  <a:schemeClr val="tx1"/>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a:lstStyle>
          <a:p>
            <a:pPr>
              <a:spcBef>
                <a:spcPts val="0"/>
              </a:spcBef>
              <a:spcAft>
                <a:spcPts val="600"/>
              </a:spcAft>
              <a:buClrTx/>
              <a:buFont typeface="Wingdings" panose="05000000000000000000" pitchFamily="2" charset="2"/>
              <a:buChar char="Ø"/>
            </a:pPr>
            <a:r>
              <a:rPr lang="en-US" sz="2400" kern="0" dirty="0">
                <a:latin typeface="Calibri" panose="020F0502020204030204" pitchFamily="34" charset="0"/>
                <a:ea typeface="Calibri" panose="020F0502020204030204" pitchFamily="34" charset="0"/>
                <a:cs typeface="Calibri" panose="020F0502020204030204" pitchFamily="34" charset="0"/>
              </a:rPr>
              <a:t>The N.C. OSHA program is administered by the N.C. Department of Labor, not the N.C. Department of Insurance or the N.C. Office of State Fire Marshal.</a:t>
            </a:r>
          </a:p>
          <a:p>
            <a:pPr>
              <a:spcBef>
                <a:spcPts val="0"/>
              </a:spcBef>
              <a:spcAft>
                <a:spcPts val="600"/>
              </a:spcAft>
              <a:buClrTx/>
              <a:buFont typeface="Wingdings" panose="05000000000000000000" pitchFamily="2" charset="2"/>
              <a:buChar char="Ø"/>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Tx/>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Contained in N.C. General Statutes G. S. 95-131</a:t>
            </a:r>
          </a:p>
          <a:p>
            <a:pPr>
              <a:spcBef>
                <a:spcPts val="0"/>
              </a:spcBef>
              <a:spcAft>
                <a:spcPts val="600"/>
              </a:spcAft>
              <a:buClrTx/>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spcBef>
                <a:spcPts val="0"/>
              </a:spcBef>
              <a:buClrTx/>
              <a:buFont typeface="Wingdings" panose="05000000000000000000" pitchFamily="2" charset="2"/>
              <a:buChar char="Ø"/>
            </a:pPr>
            <a:r>
              <a:rPr lang="en-US" sz="2400" dirty="0">
                <a:solidFill>
                  <a:srgbClr val="020200"/>
                </a:solidFill>
                <a:latin typeface="Calibri" panose="020F0502020204030204" pitchFamily="34" charset="0"/>
                <a:ea typeface="Calibri" panose="020F0502020204030204" pitchFamily="34" charset="0"/>
                <a:cs typeface="Calibri" panose="020F0502020204030204" pitchFamily="34" charset="0"/>
              </a:rPr>
              <a:t>N.C. OSHA Regulations must meet or exceed Federal OSHA Regulations.</a:t>
            </a:r>
          </a:p>
          <a:p>
            <a:pPr>
              <a:spcBef>
                <a:spcPts val="0"/>
              </a:spcBef>
              <a:buClrTx/>
              <a:buFont typeface="Arial" panose="020B0604020202020204" pitchFamily="34" charset="0"/>
              <a:buChar char="•"/>
            </a:pPr>
            <a:endParaRPr lang="en-US" sz="2000" dirty="0">
              <a:latin typeface="Articulate" panose="02000503040000020004" pitchFamily="2" charset="0"/>
            </a:endParaRPr>
          </a:p>
          <a:p>
            <a:pPr>
              <a:spcBef>
                <a:spcPts val="0"/>
              </a:spcBef>
              <a:buClrTx/>
              <a:buFont typeface="Arial" panose="020B0604020202020204" pitchFamily="34" charset="0"/>
              <a:buChar char="•"/>
            </a:pPr>
            <a:endParaRPr lang="en-US" sz="2000" kern="0" dirty="0">
              <a:latin typeface="Articulate" panose="02000503040000020004" pitchFamily="2" charset="0"/>
            </a:endParaRPr>
          </a:p>
          <a:p>
            <a:pPr>
              <a:buClrTx/>
              <a:buFont typeface="Arial" panose="020B0604020202020204" pitchFamily="34" charset="0"/>
              <a:buChar char="•"/>
            </a:pPr>
            <a:endParaRPr lang="en-US" sz="1800" kern="0" dirty="0">
              <a:latin typeface="Articulate" panose="02000503040000020004" pitchFamily="2" charset="0"/>
            </a:endParaRPr>
          </a:p>
        </p:txBody>
      </p:sp>
      <p:sp>
        <p:nvSpPr>
          <p:cNvPr id="3" name="Slide Number Placeholder 2">
            <a:extLst>
              <a:ext uri="{FF2B5EF4-FFF2-40B4-BE49-F238E27FC236}">
                <a16:creationId xmlns:a16="http://schemas.microsoft.com/office/drawing/2014/main" id="{FA76FCF7-2365-9626-A062-E2BEB3912BED}"/>
              </a:ext>
            </a:extLst>
          </p:cNvPr>
          <p:cNvSpPr>
            <a:spLocks noGrp="1"/>
          </p:cNvSpPr>
          <p:nvPr>
            <p:ph type="sldNum" sz="quarter" idx="10"/>
          </p:nvPr>
        </p:nvSpPr>
        <p:spPr/>
        <p:txBody>
          <a:bodyPr/>
          <a:lstStyle/>
          <a:p>
            <a:fld id="{DAEBE78A-56B9-48B4-AB1A-9EB87ABE874B}" type="slidenum">
              <a:rPr lang="en-US" smtClean="0"/>
              <a:pPr/>
              <a:t>213</a:t>
            </a:fld>
            <a:endParaRPr lang="en-US" dirty="0"/>
          </a:p>
        </p:txBody>
      </p:sp>
    </p:spTree>
    <p:custDataLst>
      <p:tags r:id="rId1"/>
    </p:custDataLst>
    <p:extLst>
      <p:ext uri="{BB962C8B-B14F-4D97-AF65-F5344CB8AC3E}">
        <p14:creationId xmlns:p14="http://schemas.microsoft.com/office/powerpoint/2010/main" val="112194252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OSHA Duty Clause</a:t>
            </a:r>
          </a:p>
        </p:txBody>
      </p:sp>
      <p:sp>
        <p:nvSpPr>
          <p:cNvPr id="3" name="Content Placeholder 2"/>
          <p:cNvSpPr>
            <a:spLocks noGrp="1"/>
          </p:cNvSpPr>
          <p:nvPr>
            <p:ph idx="1"/>
          </p:nvPr>
        </p:nvSpPr>
        <p:spPr>
          <a:xfrm>
            <a:off x="618226" y="1418847"/>
            <a:ext cx="10955547" cy="4978960"/>
          </a:xfrm>
        </p:spPr>
        <p:txBody>
          <a:bodyPr/>
          <a:lstStyle/>
          <a:p>
            <a:pPr marL="0" indent="0">
              <a:spcBef>
                <a:spcPts val="0"/>
              </a:spcBef>
              <a:spcAft>
                <a:spcPts val="600"/>
              </a:spcAft>
              <a:buNone/>
            </a:pPr>
            <a:r>
              <a:rPr lang="en-US" sz="2400" dirty="0">
                <a:latin typeface="Calibri" panose="020F0502020204030204" pitchFamily="34" charset="0"/>
                <a:ea typeface="Calibri" panose="020F0502020204030204" pitchFamily="34" charset="0"/>
                <a:cs typeface="Calibri" panose="020F0502020204030204" pitchFamily="34" charset="0"/>
              </a:rPr>
              <a:t>SEC. 5 (a) Each employer</a:t>
            </a:r>
            <a:r>
              <a:rPr lang="en-US" dirty="0">
                <a:latin typeface="Calibri" panose="020F0502020204030204" pitchFamily="34" charset="0"/>
                <a:ea typeface="Calibri" panose="020F0502020204030204" pitchFamily="34" charset="0"/>
                <a:cs typeface="Calibri" panose="020F0502020204030204" pitchFamily="34" charset="0"/>
              </a:rPr>
              <a:t>:</a:t>
            </a:r>
          </a:p>
          <a:p>
            <a:pPr lvl="1" indent="-338138">
              <a:spcBef>
                <a:spcPts val="0"/>
              </a:spcBef>
              <a:buFontTx/>
              <a:buAutoNum type="arabicParenR"/>
            </a:pPr>
            <a:r>
              <a:rPr lang="en-US" sz="2200" dirty="0">
                <a:latin typeface="Calibri" panose="020F0502020204030204" pitchFamily="34" charset="0"/>
                <a:ea typeface="Calibri" panose="020F0502020204030204" pitchFamily="34" charset="0"/>
                <a:cs typeface="Calibri" panose="020F0502020204030204" pitchFamily="34" charset="0"/>
              </a:rPr>
              <a:t>shall furnish to each of his employees employment and a place of employment which are free from recognized hazards that are causing or are likely to cause, death or serious physical harm to his employee;</a:t>
            </a:r>
          </a:p>
          <a:p>
            <a:pPr lvl="1" indent="-338138">
              <a:spcBef>
                <a:spcPts val="0"/>
              </a:spcBef>
              <a:spcAft>
                <a:spcPts val="600"/>
              </a:spcAft>
              <a:buNone/>
            </a:pPr>
            <a:r>
              <a:rPr lang="en-US" sz="2200" dirty="0">
                <a:latin typeface="Calibri" panose="020F0502020204030204" pitchFamily="34" charset="0"/>
                <a:ea typeface="Calibri" panose="020F0502020204030204" pitchFamily="34" charset="0"/>
                <a:cs typeface="Calibri" panose="020F0502020204030204" pitchFamily="34" charset="0"/>
              </a:rPr>
              <a:t>2) shall comply with occupational safety and health standards promulgated under this Act.</a:t>
            </a:r>
          </a:p>
          <a:p>
            <a:pPr indent="-338138">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indent="-338138">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SEC. 5 (b) Each employee shall comply with occupational safety and health standards and all rules, regulations, and orders issued pursuant to this Act which are applicable to his own actions and conduct.</a:t>
            </a:r>
          </a:p>
          <a:p>
            <a:pPr lvl="1" indent="-338138">
              <a:spcBef>
                <a:spcPts val="0"/>
              </a:spcBef>
              <a:buNone/>
            </a:pPr>
            <a:endParaRPr lang="en-US" sz="2000" dirty="0"/>
          </a:p>
        </p:txBody>
      </p:sp>
      <p:sp>
        <p:nvSpPr>
          <p:cNvPr id="4" name="Slide Number Placeholder 3">
            <a:extLst>
              <a:ext uri="{FF2B5EF4-FFF2-40B4-BE49-F238E27FC236}">
                <a16:creationId xmlns:a16="http://schemas.microsoft.com/office/drawing/2014/main" id="{0BA55B9E-BE67-7FF2-5E9B-A05AD2EB5D47}"/>
              </a:ext>
            </a:extLst>
          </p:cNvPr>
          <p:cNvSpPr>
            <a:spLocks noGrp="1"/>
          </p:cNvSpPr>
          <p:nvPr>
            <p:ph type="sldNum" sz="quarter" idx="10"/>
          </p:nvPr>
        </p:nvSpPr>
        <p:spPr/>
        <p:txBody>
          <a:bodyPr/>
          <a:lstStyle/>
          <a:p>
            <a:fld id="{DAEBE78A-56B9-48B4-AB1A-9EB87ABE874B}" type="slidenum">
              <a:rPr lang="en-US" smtClean="0"/>
              <a:pPr/>
              <a:t>214</a:t>
            </a:fld>
            <a:endParaRPr lang="en-US" dirty="0"/>
          </a:p>
        </p:txBody>
      </p:sp>
    </p:spTree>
    <p:custDataLst>
      <p:tags r:id="rId1"/>
    </p:custDataLst>
    <p:extLst>
      <p:ext uri="{BB962C8B-B14F-4D97-AF65-F5344CB8AC3E}">
        <p14:creationId xmlns:p14="http://schemas.microsoft.com/office/powerpoint/2010/main" val="25657004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National Fire Protection Association</a:t>
            </a:r>
          </a:p>
        </p:txBody>
      </p:sp>
      <p:sp>
        <p:nvSpPr>
          <p:cNvPr id="7" name="Content Placeholder 2"/>
          <p:cNvSpPr>
            <a:spLocks noGrp="1"/>
          </p:cNvSpPr>
          <p:nvPr>
            <p:ph idx="1"/>
          </p:nvPr>
        </p:nvSpPr>
        <p:spPr>
          <a:xfrm>
            <a:off x="596537" y="1610755"/>
            <a:ext cx="10998925" cy="4978960"/>
          </a:xfrm>
        </p:spPr>
        <p:txBody>
          <a:bodyPr/>
          <a:lstStyle/>
          <a:p>
            <a:pPr marL="430212" indent="-457200">
              <a:spcBef>
                <a:spcPts val="0"/>
              </a:spcBef>
              <a:spcAft>
                <a:spcPts val="600"/>
              </a:spcAft>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Non-Profit Corporation</a:t>
            </a:r>
          </a:p>
          <a:p>
            <a:pPr marL="430212" indent="-457200">
              <a:spcBef>
                <a:spcPts val="0"/>
              </a:spcBef>
              <a:spcAft>
                <a:spcPts val="600"/>
              </a:spcAft>
              <a:buFont typeface="Wingdings" panose="05000000000000000000" pitchFamily="2" charset="2"/>
              <a:buChar char="Ø"/>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430212" indent="-457200">
              <a:spcBef>
                <a:spcPts val="0"/>
              </a:spcBef>
              <a:spcAft>
                <a:spcPts val="600"/>
              </a:spcAft>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Develops consensus standards through an intricate committee process</a:t>
            </a:r>
          </a:p>
          <a:p>
            <a:pPr marL="430212" indent="-457200">
              <a:spcBef>
                <a:spcPts val="0"/>
              </a:spcBef>
              <a:spcAft>
                <a:spcPts val="600"/>
              </a:spcAft>
              <a:buFont typeface="Wingdings" panose="05000000000000000000" pitchFamily="2" charset="2"/>
              <a:buChar char="Ø"/>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430212" indent="-457200">
              <a:spcBef>
                <a:spcPts val="0"/>
              </a:spcBef>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Standards are not laws, but can carry the weight of laws if adopted by enforcement agencies such as OSHA</a:t>
            </a:r>
            <a:r>
              <a:rPr lang="en-US" sz="2600" dirty="0">
                <a:latin typeface="Arial" charset="0"/>
              </a:rPr>
              <a:t>.</a:t>
            </a:r>
          </a:p>
          <a:p>
            <a:pPr>
              <a:spcBef>
                <a:spcPts val="0"/>
              </a:spcBef>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4A0B7089-FDC1-7551-9CF5-37E8DFD1B144}"/>
              </a:ext>
            </a:extLst>
          </p:cNvPr>
          <p:cNvSpPr>
            <a:spLocks noGrp="1"/>
          </p:cNvSpPr>
          <p:nvPr>
            <p:ph type="sldNum" sz="quarter" idx="10"/>
          </p:nvPr>
        </p:nvSpPr>
        <p:spPr/>
        <p:txBody>
          <a:bodyPr/>
          <a:lstStyle/>
          <a:p>
            <a:fld id="{DAEBE78A-56B9-48B4-AB1A-9EB87ABE874B}" type="slidenum">
              <a:rPr lang="en-US" smtClean="0"/>
              <a:pPr/>
              <a:t>215</a:t>
            </a:fld>
            <a:endParaRPr lang="en-US" dirty="0"/>
          </a:p>
        </p:txBody>
      </p:sp>
    </p:spTree>
    <p:custDataLst>
      <p:tags r:id="rId1"/>
    </p:custDataLst>
    <p:extLst>
      <p:ext uri="{BB962C8B-B14F-4D97-AF65-F5344CB8AC3E}">
        <p14:creationId xmlns:p14="http://schemas.microsoft.com/office/powerpoint/2010/main" val="391346992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Parallel Standards</a:t>
            </a:r>
          </a:p>
        </p:txBody>
      </p:sp>
      <p:grpSp>
        <p:nvGrpSpPr>
          <p:cNvPr id="4" name="Group 3"/>
          <p:cNvGrpSpPr>
            <a:grpSpLocks/>
          </p:cNvGrpSpPr>
          <p:nvPr/>
        </p:nvGrpSpPr>
        <p:grpSpPr bwMode="auto">
          <a:xfrm rot="20525083">
            <a:off x="6923830" y="1471467"/>
            <a:ext cx="3321699" cy="3969472"/>
            <a:chOff x="960" y="1645"/>
            <a:chExt cx="1602" cy="1759"/>
          </a:xfrm>
        </p:grpSpPr>
        <p:sp>
          <p:nvSpPr>
            <p:cNvPr id="5" name="Freeform 4"/>
            <p:cNvSpPr>
              <a:spLocks/>
            </p:cNvSpPr>
            <p:nvPr/>
          </p:nvSpPr>
          <p:spPr bwMode="auto">
            <a:xfrm>
              <a:off x="967" y="1645"/>
              <a:ext cx="1551" cy="1713"/>
            </a:xfrm>
            <a:custGeom>
              <a:avLst/>
              <a:gdLst>
                <a:gd name="T0" fmla="*/ 115 w 1551"/>
                <a:gd name="T1" fmla="*/ 0 h 1713"/>
                <a:gd name="T2" fmla="*/ 0 w 1551"/>
                <a:gd name="T3" fmla="*/ 182 h 1713"/>
                <a:gd name="T4" fmla="*/ 304 w 1551"/>
                <a:gd name="T5" fmla="*/ 1713 h 1713"/>
                <a:gd name="T6" fmla="*/ 1520 w 1551"/>
                <a:gd name="T7" fmla="*/ 1584 h 1713"/>
                <a:gd name="T8" fmla="*/ 1551 w 1551"/>
                <a:gd name="T9" fmla="*/ 1494 h 1713"/>
                <a:gd name="T10" fmla="*/ 1373 w 1551"/>
                <a:gd name="T11" fmla="*/ 30 h 1713"/>
                <a:gd name="T12" fmla="*/ 115 w 1551"/>
                <a:gd name="T13" fmla="*/ 0 h 1713"/>
                <a:gd name="T14" fmla="*/ 0 60000 65536"/>
                <a:gd name="T15" fmla="*/ 0 60000 65536"/>
                <a:gd name="T16" fmla="*/ 0 60000 65536"/>
                <a:gd name="T17" fmla="*/ 0 60000 65536"/>
                <a:gd name="T18" fmla="*/ 0 60000 65536"/>
                <a:gd name="T19" fmla="*/ 0 60000 65536"/>
                <a:gd name="T20" fmla="*/ 0 60000 65536"/>
                <a:gd name="T21" fmla="*/ 0 w 1551"/>
                <a:gd name="T22" fmla="*/ 0 h 1713"/>
                <a:gd name="T23" fmla="*/ 1551 w 1551"/>
                <a:gd name="T24" fmla="*/ 1713 h 1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1" h="1713">
                  <a:moveTo>
                    <a:pt x="115" y="0"/>
                  </a:moveTo>
                  <a:lnTo>
                    <a:pt x="0" y="182"/>
                  </a:lnTo>
                  <a:lnTo>
                    <a:pt x="304" y="1713"/>
                  </a:lnTo>
                  <a:lnTo>
                    <a:pt x="1520" y="1584"/>
                  </a:lnTo>
                  <a:lnTo>
                    <a:pt x="1551" y="1494"/>
                  </a:lnTo>
                  <a:lnTo>
                    <a:pt x="1373" y="30"/>
                  </a:lnTo>
                  <a:lnTo>
                    <a:pt x="115"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Freeform 6"/>
            <p:cNvSpPr>
              <a:spLocks/>
            </p:cNvSpPr>
            <p:nvPr/>
          </p:nvSpPr>
          <p:spPr bwMode="auto">
            <a:xfrm>
              <a:off x="960" y="1663"/>
              <a:ext cx="1578" cy="1541"/>
            </a:xfrm>
            <a:custGeom>
              <a:avLst/>
              <a:gdLst>
                <a:gd name="T0" fmla="*/ 105 w 1578"/>
                <a:gd name="T1" fmla="*/ 0 h 1541"/>
                <a:gd name="T2" fmla="*/ 0 w 1578"/>
                <a:gd name="T3" fmla="*/ 176 h 1541"/>
                <a:gd name="T4" fmla="*/ 1323 w 1578"/>
                <a:gd name="T5" fmla="*/ 86 h 1541"/>
                <a:gd name="T6" fmla="*/ 1535 w 1578"/>
                <a:gd name="T7" fmla="*/ 1541 h 1541"/>
                <a:gd name="T8" fmla="*/ 1578 w 1578"/>
                <a:gd name="T9" fmla="*/ 1503 h 1541"/>
                <a:gd name="T10" fmla="*/ 1391 w 1578"/>
                <a:gd name="T11" fmla="*/ 21 h 1541"/>
                <a:gd name="T12" fmla="*/ 105 w 1578"/>
                <a:gd name="T13" fmla="*/ 0 h 1541"/>
                <a:gd name="T14" fmla="*/ 0 60000 65536"/>
                <a:gd name="T15" fmla="*/ 0 60000 65536"/>
                <a:gd name="T16" fmla="*/ 0 60000 65536"/>
                <a:gd name="T17" fmla="*/ 0 60000 65536"/>
                <a:gd name="T18" fmla="*/ 0 60000 65536"/>
                <a:gd name="T19" fmla="*/ 0 60000 65536"/>
                <a:gd name="T20" fmla="*/ 0 60000 65536"/>
                <a:gd name="T21" fmla="*/ 0 w 1578"/>
                <a:gd name="T22" fmla="*/ 0 h 1541"/>
                <a:gd name="T23" fmla="*/ 1578 w 1578"/>
                <a:gd name="T24" fmla="*/ 1541 h 1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 h="1541">
                  <a:moveTo>
                    <a:pt x="105" y="0"/>
                  </a:moveTo>
                  <a:lnTo>
                    <a:pt x="0" y="176"/>
                  </a:lnTo>
                  <a:lnTo>
                    <a:pt x="1323" y="86"/>
                  </a:lnTo>
                  <a:lnTo>
                    <a:pt x="1535" y="1541"/>
                  </a:lnTo>
                  <a:lnTo>
                    <a:pt x="1578" y="1503"/>
                  </a:lnTo>
                  <a:lnTo>
                    <a:pt x="1391" y="21"/>
                  </a:lnTo>
                  <a:lnTo>
                    <a:pt x="105"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Freeform 7"/>
            <p:cNvSpPr>
              <a:spLocks/>
            </p:cNvSpPr>
            <p:nvPr/>
          </p:nvSpPr>
          <p:spPr bwMode="auto">
            <a:xfrm>
              <a:off x="1152" y="1663"/>
              <a:ext cx="1336" cy="1527"/>
            </a:xfrm>
            <a:custGeom>
              <a:avLst/>
              <a:gdLst>
                <a:gd name="T0" fmla="*/ 22 w 1336"/>
                <a:gd name="T1" fmla="*/ 64 h 1527"/>
                <a:gd name="T2" fmla="*/ 25 w 1336"/>
                <a:gd name="T3" fmla="*/ 64 h 1527"/>
                <a:gd name="T4" fmla="*/ 35 w 1336"/>
                <a:gd name="T5" fmla="*/ 64 h 1527"/>
                <a:gd name="T6" fmla="*/ 49 w 1336"/>
                <a:gd name="T7" fmla="*/ 63 h 1527"/>
                <a:gd name="T8" fmla="*/ 70 w 1336"/>
                <a:gd name="T9" fmla="*/ 63 h 1527"/>
                <a:gd name="T10" fmla="*/ 94 w 1336"/>
                <a:gd name="T11" fmla="*/ 62 h 1527"/>
                <a:gd name="T12" fmla="*/ 124 w 1336"/>
                <a:gd name="T13" fmla="*/ 60 h 1527"/>
                <a:gd name="T14" fmla="*/ 159 w 1336"/>
                <a:gd name="T15" fmla="*/ 59 h 1527"/>
                <a:gd name="T16" fmla="*/ 196 w 1336"/>
                <a:gd name="T17" fmla="*/ 58 h 1527"/>
                <a:gd name="T18" fmla="*/ 236 w 1336"/>
                <a:gd name="T19" fmla="*/ 56 h 1527"/>
                <a:gd name="T20" fmla="*/ 280 w 1336"/>
                <a:gd name="T21" fmla="*/ 55 h 1527"/>
                <a:gd name="T22" fmla="*/ 327 w 1336"/>
                <a:gd name="T23" fmla="*/ 53 h 1527"/>
                <a:gd name="T24" fmla="*/ 374 w 1336"/>
                <a:gd name="T25" fmla="*/ 51 h 1527"/>
                <a:gd name="T26" fmla="*/ 425 w 1336"/>
                <a:gd name="T27" fmla="*/ 49 h 1527"/>
                <a:gd name="T28" fmla="*/ 476 w 1336"/>
                <a:gd name="T29" fmla="*/ 47 h 1527"/>
                <a:gd name="T30" fmla="*/ 528 w 1336"/>
                <a:gd name="T31" fmla="*/ 45 h 1527"/>
                <a:gd name="T32" fmla="*/ 581 w 1336"/>
                <a:gd name="T33" fmla="*/ 42 h 1527"/>
                <a:gd name="T34" fmla="*/ 634 w 1336"/>
                <a:gd name="T35" fmla="*/ 40 h 1527"/>
                <a:gd name="T36" fmla="*/ 687 w 1336"/>
                <a:gd name="T37" fmla="*/ 37 h 1527"/>
                <a:gd name="T38" fmla="*/ 738 w 1336"/>
                <a:gd name="T39" fmla="*/ 36 h 1527"/>
                <a:gd name="T40" fmla="*/ 790 w 1336"/>
                <a:gd name="T41" fmla="*/ 32 h 1527"/>
                <a:gd name="T42" fmla="*/ 839 w 1336"/>
                <a:gd name="T43" fmla="*/ 29 h 1527"/>
                <a:gd name="T44" fmla="*/ 887 w 1336"/>
                <a:gd name="T45" fmla="*/ 27 h 1527"/>
                <a:gd name="T46" fmla="*/ 932 w 1336"/>
                <a:gd name="T47" fmla="*/ 24 h 1527"/>
                <a:gd name="T48" fmla="*/ 975 w 1336"/>
                <a:gd name="T49" fmla="*/ 22 h 1527"/>
                <a:gd name="T50" fmla="*/ 1015 w 1336"/>
                <a:gd name="T51" fmla="*/ 19 h 1527"/>
                <a:gd name="T52" fmla="*/ 1051 w 1336"/>
                <a:gd name="T53" fmla="*/ 17 h 1527"/>
                <a:gd name="T54" fmla="*/ 1083 w 1336"/>
                <a:gd name="T55" fmla="*/ 14 h 1527"/>
                <a:gd name="T56" fmla="*/ 1110 w 1336"/>
                <a:gd name="T57" fmla="*/ 10 h 1527"/>
                <a:gd name="T58" fmla="*/ 1133 w 1336"/>
                <a:gd name="T59" fmla="*/ 8 h 1527"/>
                <a:gd name="T60" fmla="*/ 1153 w 1336"/>
                <a:gd name="T61" fmla="*/ 5 h 1527"/>
                <a:gd name="T62" fmla="*/ 1166 w 1336"/>
                <a:gd name="T63" fmla="*/ 2 h 1527"/>
                <a:gd name="T64" fmla="*/ 1172 w 1336"/>
                <a:gd name="T65" fmla="*/ 0 h 1527"/>
                <a:gd name="T66" fmla="*/ 1336 w 1336"/>
                <a:gd name="T67" fmla="*/ 1527 h 1527"/>
                <a:gd name="T68" fmla="*/ 1130 w 1336"/>
                <a:gd name="T69" fmla="*/ 37 h 1527"/>
                <a:gd name="T70" fmla="*/ 0 w 1336"/>
                <a:gd name="T71" fmla="*/ 109 h 1527"/>
                <a:gd name="T72" fmla="*/ 22 w 1336"/>
                <a:gd name="T73" fmla="*/ 64 h 1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6"/>
                <a:gd name="T112" fmla="*/ 0 h 1527"/>
                <a:gd name="T113" fmla="*/ 1336 w 1336"/>
                <a:gd name="T114" fmla="*/ 1527 h 15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6" h="1527">
                  <a:moveTo>
                    <a:pt x="22" y="64"/>
                  </a:moveTo>
                  <a:lnTo>
                    <a:pt x="25" y="64"/>
                  </a:lnTo>
                  <a:lnTo>
                    <a:pt x="35" y="64"/>
                  </a:lnTo>
                  <a:lnTo>
                    <a:pt x="49" y="63"/>
                  </a:lnTo>
                  <a:lnTo>
                    <a:pt x="70" y="63"/>
                  </a:lnTo>
                  <a:lnTo>
                    <a:pt x="94" y="62"/>
                  </a:lnTo>
                  <a:lnTo>
                    <a:pt x="124" y="60"/>
                  </a:lnTo>
                  <a:lnTo>
                    <a:pt x="159" y="59"/>
                  </a:lnTo>
                  <a:lnTo>
                    <a:pt x="196" y="58"/>
                  </a:lnTo>
                  <a:lnTo>
                    <a:pt x="236" y="56"/>
                  </a:lnTo>
                  <a:lnTo>
                    <a:pt x="280" y="55"/>
                  </a:lnTo>
                  <a:lnTo>
                    <a:pt x="327" y="53"/>
                  </a:lnTo>
                  <a:lnTo>
                    <a:pt x="374" y="51"/>
                  </a:lnTo>
                  <a:lnTo>
                    <a:pt x="425" y="49"/>
                  </a:lnTo>
                  <a:lnTo>
                    <a:pt x="476" y="47"/>
                  </a:lnTo>
                  <a:lnTo>
                    <a:pt x="528" y="45"/>
                  </a:lnTo>
                  <a:lnTo>
                    <a:pt x="581" y="42"/>
                  </a:lnTo>
                  <a:lnTo>
                    <a:pt x="634" y="40"/>
                  </a:lnTo>
                  <a:lnTo>
                    <a:pt x="687" y="37"/>
                  </a:lnTo>
                  <a:lnTo>
                    <a:pt x="738" y="36"/>
                  </a:lnTo>
                  <a:lnTo>
                    <a:pt x="790" y="32"/>
                  </a:lnTo>
                  <a:lnTo>
                    <a:pt x="839" y="29"/>
                  </a:lnTo>
                  <a:lnTo>
                    <a:pt x="887" y="27"/>
                  </a:lnTo>
                  <a:lnTo>
                    <a:pt x="932" y="24"/>
                  </a:lnTo>
                  <a:lnTo>
                    <a:pt x="975" y="22"/>
                  </a:lnTo>
                  <a:lnTo>
                    <a:pt x="1015" y="19"/>
                  </a:lnTo>
                  <a:lnTo>
                    <a:pt x="1051" y="17"/>
                  </a:lnTo>
                  <a:lnTo>
                    <a:pt x="1083" y="14"/>
                  </a:lnTo>
                  <a:lnTo>
                    <a:pt x="1110" y="10"/>
                  </a:lnTo>
                  <a:lnTo>
                    <a:pt x="1133" y="8"/>
                  </a:lnTo>
                  <a:lnTo>
                    <a:pt x="1153" y="5"/>
                  </a:lnTo>
                  <a:lnTo>
                    <a:pt x="1166" y="2"/>
                  </a:lnTo>
                  <a:lnTo>
                    <a:pt x="1172" y="0"/>
                  </a:lnTo>
                  <a:lnTo>
                    <a:pt x="1336" y="1527"/>
                  </a:lnTo>
                  <a:lnTo>
                    <a:pt x="1130" y="37"/>
                  </a:lnTo>
                  <a:lnTo>
                    <a:pt x="0" y="109"/>
                  </a:lnTo>
                  <a:lnTo>
                    <a:pt x="2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Freeform 9"/>
            <p:cNvSpPr>
              <a:spLocks/>
            </p:cNvSpPr>
            <p:nvPr/>
          </p:nvSpPr>
          <p:spPr bwMode="auto">
            <a:xfrm>
              <a:off x="960" y="1903"/>
              <a:ext cx="314" cy="1501"/>
            </a:xfrm>
            <a:custGeom>
              <a:avLst/>
              <a:gdLst>
                <a:gd name="T0" fmla="*/ 0 w 314"/>
                <a:gd name="T1" fmla="*/ 0 h 1501"/>
                <a:gd name="T2" fmla="*/ 201 w 314"/>
                <a:gd name="T3" fmla="*/ 962 h 1501"/>
                <a:gd name="T4" fmla="*/ 205 w 314"/>
                <a:gd name="T5" fmla="*/ 985 h 1501"/>
                <a:gd name="T6" fmla="*/ 217 w 314"/>
                <a:gd name="T7" fmla="*/ 1047 h 1501"/>
                <a:gd name="T8" fmla="*/ 232 w 314"/>
                <a:gd name="T9" fmla="*/ 1133 h 1501"/>
                <a:gd name="T10" fmla="*/ 250 w 314"/>
                <a:gd name="T11" fmla="*/ 1232 h 1501"/>
                <a:gd name="T12" fmla="*/ 270 w 314"/>
                <a:gd name="T13" fmla="*/ 1331 h 1501"/>
                <a:gd name="T14" fmla="*/ 289 w 314"/>
                <a:gd name="T15" fmla="*/ 1417 h 1501"/>
                <a:gd name="T16" fmla="*/ 303 w 314"/>
                <a:gd name="T17" fmla="*/ 1478 h 1501"/>
                <a:gd name="T18" fmla="*/ 314 w 314"/>
                <a:gd name="T19" fmla="*/ 1501 h 1501"/>
                <a:gd name="T20" fmla="*/ 303 w 314"/>
                <a:gd name="T21" fmla="*/ 1439 h 1501"/>
                <a:gd name="T22" fmla="*/ 289 w 314"/>
                <a:gd name="T23" fmla="*/ 1358 h 1501"/>
                <a:gd name="T24" fmla="*/ 272 w 314"/>
                <a:gd name="T25" fmla="*/ 1263 h 1501"/>
                <a:gd name="T26" fmla="*/ 253 w 314"/>
                <a:gd name="T27" fmla="*/ 1153 h 1501"/>
                <a:gd name="T28" fmla="*/ 232 w 314"/>
                <a:gd name="T29" fmla="*/ 1036 h 1501"/>
                <a:gd name="T30" fmla="*/ 210 w 314"/>
                <a:gd name="T31" fmla="*/ 912 h 1501"/>
                <a:gd name="T32" fmla="*/ 187 w 314"/>
                <a:gd name="T33" fmla="*/ 784 h 1501"/>
                <a:gd name="T34" fmla="*/ 163 w 314"/>
                <a:gd name="T35" fmla="*/ 656 h 1501"/>
                <a:gd name="T36" fmla="*/ 138 w 314"/>
                <a:gd name="T37" fmla="*/ 531 h 1501"/>
                <a:gd name="T38" fmla="*/ 115 w 314"/>
                <a:gd name="T39" fmla="*/ 413 h 1501"/>
                <a:gd name="T40" fmla="*/ 92 w 314"/>
                <a:gd name="T41" fmla="*/ 303 h 1501"/>
                <a:gd name="T42" fmla="*/ 70 w 314"/>
                <a:gd name="T43" fmla="*/ 205 h 1501"/>
                <a:gd name="T44" fmla="*/ 49 w 314"/>
                <a:gd name="T45" fmla="*/ 123 h 1501"/>
                <a:gd name="T46" fmla="*/ 30 w 314"/>
                <a:gd name="T47" fmla="*/ 60 h 1501"/>
                <a:gd name="T48" fmla="*/ 14 w 314"/>
                <a:gd name="T49" fmla="*/ 18 h 1501"/>
                <a:gd name="T50" fmla="*/ 0 w 314"/>
                <a:gd name="T51" fmla="*/ 0 h 15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4"/>
                <a:gd name="T79" fmla="*/ 0 h 1501"/>
                <a:gd name="T80" fmla="*/ 314 w 314"/>
                <a:gd name="T81" fmla="*/ 1501 h 15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4" h="1501">
                  <a:moveTo>
                    <a:pt x="0" y="0"/>
                  </a:moveTo>
                  <a:lnTo>
                    <a:pt x="201" y="962"/>
                  </a:lnTo>
                  <a:lnTo>
                    <a:pt x="205" y="985"/>
                  </a:lnTo>
                  <a:lnTo>
                    <a:pt x="217" y="1047"/>
                  </a:lnTo>
                  <a:lnTo>
                    <a:pt x="232" y="1133"/>
                  </a:lnTo>
                  <a:lnTo>
                    <a:pt x="250" y="1232"/>
                  </a:lnTo>
                  <a:lnTo>
                    <a:pt x="270" y="1331"/>
                  </a:lnTo>
                  <a:lnTo>
                    <a:pt x="289" y="1417"/>
                  </a:lnTo>
                  <a:lnTo>
                    <a:pt x="303" y="1478"/>
                  </a:lnTo>
                  <a:lnTo>
                    <a:pt x="314" y="1501"/>
                  </a:lnTo>
                  <a:lnTo>
                    <a:pt x="303" y="1439"/>
                  </a:lnTo>
                  <a:lnTo>
                    <a:pt x="289" y="1358"/>
                  </a:lnTo>
                  <a:lnTo>
                    <a:pt x="272" y="1263"/>
                  </a:lnTo>
                  <a:lnTo>
                    <a:pt x="253" y="1153"/>
                  </a:lnTo>
                  <a:lnTo>
                    <a:pt x="232" y="1036"/>
                  </a:lnTo>
                  <a:lnTo>
                    <a:pt x="210" y="912"/>
                  </a:lnTo>
                  <a:lnTo>
                    <a:pt x="187" y="784"/>
                  </a:lnTo>
                  <a:lnTo>
                    <a:pt x="163" y="656"/>
                  </a:lnTo>
                  <a:lnTo>
                    <a:pt x="138" y="531"/>
                  </a:lnTo>
                  <a:lnTo>
                    <a:pt x="115" y="413"/>
                  </a:lnTo>
                  <a:lnTo>
                    <a:pt x="92" y="303"/>
                  </a:lnTo>
                  <a:lnTo>
                    <a:pt x="70" y="205"/>
                  </a:lnTo>
                  <a:lnTo>
                    <a:pt x="49" y="123"/>
                  </a:lnTo>
                  <a:lnTo>
                    <a:pt x="30" y="60"/>
                  </a:lnTo>
                  <a:lnTo>
                    <a:pt x="14"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Freeform 10"/>
            <p:cNvSpPr>
              <a:spLocks/>
            </p:cNvSpPr>
            <p:nvPr/>
          </p:nvSpPr>
          <p:spPr bwMode="auto">
            <a:xfrm>
              <a:off x="960" y="1711"/>
              <a:ext cx="1344" cy="101"/>
            </a:xfrm>
            <a:custGeom>
              <a:avLst/>
              <a:gdLst>
                <a:gd name="T0" fmla="*/ 0 w 1344"/>
                <a:gd name="T1" fmla="*/ 100 h 101"/>
                <a:gd name="T2" fmla="*/ 7 w 1344"/>
                <a:gd name="T3" fmla="*/ 96 h 101"/>
                <a:gd name="T4" fmla="*/ 24 w 1344"/>
                <a:gd name="T5" fmla="*/ 92 h 101"/>
                <a:gd name="T6" fmla="*/ 52 w 1344"/>
                <a:gd name="T7" fmla="*/ 88 h 101"/>
                <a:gd name="T8" fmla="*/ 89 w 1344"/>
                <a:gd name="T9" fmla="*/ 84 h 101"/>
                <a:gd name="T10" fmla="*/ 136 w 1344"/>
                <a:gd name="T11" fmla="*/ 79 h 101"/>
                <a:gd name="T12" fmla="*/ 189 w 1344"/>
                <a:gd name="T13" fmla="*/ 74 h 101"/>
                <a:gd name="T14" fmla="*/ 248 w 1344"/>
                <a:gd name="T15" fmla="*/ 69 h 101"/>
                <a:gd name="T16" fmla="*/ 314 w 1344"/>
                <a:gd name="T17" fmla="*/ 64 h 101"/>
                <a:gd name="T18" fmla="*/ 384 w 1344"/>
                <a:gd name="T19" fmla="*/ 58 h 101"/>
                <a:gd name="T20" fmla="*/ 457 w 1344"/>
                <a:gd name="T21" fmla="*/ 53 h 101"/>
                <a:gd name="T22" fmla="*/ 533 w 1344"/>
                <a:gd name="T23" fmla="*/ 48 h 101"/>
                <a:gd name="T24" fmla="*/ 611 w 1344"/>
                <a:gd name="T25" fmla="*/ 42 h 101"/>
                <a:gd name="T26" fmla="*/ 690 w 1344"/>
                <a:gd name="T27" fmla="*/ 37 h 101"/>
                <a:gd name="T28" fmla="*/ 767 w 1344"/>
                <a:gd name="T29" fmla="*/ 31 h 101"/>
                <a:gd name="T30" fmla="*/ 843 w 1344"/>
                <a:gd name="T31" fmla="*/ 26 h 101"/>
                <a:gd name="T32" fmla="*/ 921 w 1344"/>
                <a:gd name="T33" fmla="*/ 21 h 101"/>
                <a:gd name="T34" fmla="*/ 1002 w 1344"/>
                <a:gd name="T35" fmla="*/ 16 h 101"/>
                <a:gd name="T36" fmla="*/ 1082 w 1344"/>
                <a:gd name="T37" fmla="*/ 11 h 101"/>
                <a:gd name="T38" fmla="*/ 1157 w 1344"/>
                <a:gd name="T39" fmla="*/ 6 h 101"/>
                <a:gd name="T40" fmla="*/ 1224 w 1344"/>
                <a:gd name="T41" fmla="*/ 2 h 101"/>
                <a:gd name="T42" fmla="*/ 1278 w 1344"/>
                <a:gd name="T43" fmla="*/ 0 h 101"/>
                <a:gd name="T44" fmla="*/ 1319 w 1344"/>
                <a:gd name="T45" fmla="*/ 3 h 101"/>
                <a:gd name="T46" fmla="*/ 1341 w 1344"/>
                <a:gd name="T47" fmla="*/ 8 h 101"/>
                <a:gd name="T48" fmla="*/ 1340 w 1344"/>
                <a:gd name="T49" fmla="*/ 12 h 101"/>
                <a:gd name="T50" fmla="*/ 1310 w 1344"/>
                <a:gd name="T51" fmla="*/ 15 h 101"/>
                <a:gd name="T52" fmla="*/ 1256 w 1344"/>
                <a:gd name="T53" fmla="*/ 18 h 101"/>
                <a:gd name="T54" fmla="*/ 1180 w 1344"/>
                <a:gd name="T55" fmla="*/ 24 h 101"/>
                <a:gd name="T56" fmla="*/ 1087 w 1344"/>
                <a:gd name="T57" fmla="*/ 29 h 101"/>
                <a:gd name="T58" fmla="*/ 979 w 1344"/>
                <a:gd name="T59" fmla="*/ 37 h 101"/>
                <a:gd name="T60" fmla="*/ 861 w 1344"/>
                <a:gd name="T61" fmla="*/ 44 h 101"/>
                <a:gd name="T62" fmla="*/ 739 w 1344"/>
                <a:gd name="T63" fmla="*/ 53 h 101"/>
                <a:gd name="T64" fmla="*/ 613 w 1344"/>
                <a:gd name="T65" fmla="*/ 61 h 101"/>
                <a:gd name="T66" fmla="*/ 489 w 1344"/>
                <a:gd name="T67" fmla="*/ 70 h 101"/>
                <a:gd name="T68" fmla="*/ 372 w 1344"/>
                <a:gd name="T69" fmla="*/ 78 h 101"/>
                <a:gd name="T70" fmla="*/ 264 w 1344"/>
                <a:gd name="T71" fmla="*/ 84 h 101"/>
                <a:gd name="T72" fmla="*/ 169 w 1344"/>
                <a:gd name="T73" fmla="*/ 91 h 101"/>
                <a:gd name="T74" fmla="*/ 92 w 1344"/>
                <a:gd name="T75" fmla="*/ 96 h 101"/>
                <a:gd name="T76" fmla="*/ 36 w 1344"/>
                <a:gd name="T77" fmla="*/ 100 h 101"/>
                <a:gd name="T78" fmla="*/ 7 w 1344"/>
                <a:gd name="T79" fmla="*/ 101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4"/>
                <a:gd name="T121" fmla="*/ 0 h 101"/>
                <a:gd name="T122" fmla="*/ 1344 w 1344"/>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4" h="101">
                  <a:moveTo>
                    <a:pt x="2" y="101"/>
                  </a:moveTo>
                  <a:lnTo>
                    <a:pt x="0" y="100"/>
                  </a:lnTo>
                  <a:lnTo>
                    <a:pt x="2" y="98"/>
                  </a:lnTo>
                  <a:lnTo>
                    <a:pt x="7" y="96"/>
                  </a:lnTo>
                  <a:lnTo>
                    <a:pt x="13" y="94"/>
                  </a:lnTo>
                  <a:lnTo>
                    <a:pt x="24" y="92"/>
                  </a:lnTo>
                  <a:lnTo>
                    <a:pt x="36" y="91"/>
                  </a:lnTo>
                  <a:lnTo>
                    <a:pt x="52" y="88"/>
                  </a:lnTo>
                  <a:lnTo>
                    <a:pt x="70" y="87"/>
                  </a:lnTo>
                  <a:lnTo>
                    <a:pt x="89" y="84"/>
                  </a:lnTo>
                  <a:lnTo>
                    <a:pt x="111" y="82"/>
                  </a:lnTo>
                  <a:lnTo>
                    <a:pt x="136" y="79"/>
                  </a:lnTo>
                  <a:lnTo>
                    <a:pt x="162" y="76"/>
                  </a:lnTo>
                  <a:lnTo>
                    <a:pt x="189" y="74"/>
                  </a:lnTo>
                  <a:lnTo>
                    <a:pt x="218" y="71"/>
                  </a:lnTo>
                  <a:lnTo>
                    <a:pt x="248" y="69"/>
                  </a:lnTo>
                  <a:lnTo>
                    <a:pt x="280" y="66"/>
                  </a:lnTo>
                  <a:lnTo>
                    <a:pt x="314" y="64"/>
                  </a:lnTo>
                  <a:lnTo>
                    <a:pt x="349" y="61"/>
                  </a:lnTo>
                  <a:lnTo>
                    <a:pt x="384" y="58"/>
                  </a:lnTo>
                  <a:lnTo>
                    <a:pt x="421" y="56"/>
                  </a:lnTo>
                  <a:lnTo>
                    <a:pt x="457" y="53"/>
                  </a:lnTo>
                  <a:lnTo>
                    <a:pt x="496" y="51"/>
                  </a:lnTo>
                  <a:lnTo>
                    <a:pt x="533" y="48"/>
                  </a:lnTo>
                  <a:lnTo>
                    <a:pt x="572" y="46"/>
                  </a:lnTo>
                  <a:lnTo>
                    <a:pt x="611" y="42"/>
                  </a:lnTo>
                  <a:lnTo>
                    <a:pt x="651" y="39"/>
                  </a:lnTo>
                  <a:lnTo>
                    <a:pt x="690" y="37"/>
                  </a:lnTo>
                  <a:lnTo>
                    <a:pt x="728" y="34"/>
                  </a:lnTo>
                  <a:lnTo>
                    <a:pt x="767" y="31"/>
                  </a:lnTo>
                  <a:lnTo>
                    <a:pt x="806" y="29"/>
                  </a:lnTo>
                  <a:lnTo>
                    <a:pt x="843" y="26"/>
                  </a:lnTo>
                  <a:lnTo>
                    <a:pt x="881" y="24"/>
                  </a:lnTo>
                  <a:lnTo>
                    <a:pt x="921" y="21"/>
                  </a:lnTo>
                  <a:lnTo>
                    <a:pt x="961" y="18"/>
                  </a:lnTo>
                  <a:lnTo>
                    <a:pt x="1002" y="16"/>
                  </a:lnTo>
                  <a:lnTo>
                    <a:pt x="1042" y="13"/>
                  </a:lnTo>
                  <a:lnTo>
                    <a:pt x="1082" y="11"/>
                  </a:lnTo>
                  <a:lnTo>
                    <a:pt x="1119" y="8"/>
                  </a:lnTo>
                  <a:lnTo>
                    <a:pt x="1157" y="6"/>
                  </a:lnTo>
                  <a:lnTo>
                    <a:pt x="1192" y="4"/>
                  </a:lnTo>
                  <a:lnTo>
                    <a:pt x="1224" y="2"/>
                  </a:lnTo>
                  <a:lnTo>
                    <a:pt x="1252" y="2"/>
                  </a:lnTo>
                  <a:lnTo>
                    <a:pt x="1278" y="0"/>
                  </a:lnTo>
                  <a:lnTo>
                    <a:pt x="1301" y="2"/>
                  </a:lnTo>
                  <a:lnTo>
                    <a:pt x="1319" y="3"/>
                  </a:lnTo>
                  <a:lnTo>
                    <a:pt x="1332" y="4"/>
                  </a:lnTo>
                  <a:lnTo>
                    <a:pt x="1341" y="8"/>
                  </a:lnTo>
                  <a:lnTo>
                    <a:pt x="1344" y="12"/>
                  </a:lnTo>
                  <a:lnTo>
                    <a:pt x="1340" y="12"/>
                  </a:lnTo>
                  <a:lnTo>
                    <a:pt x="1328" y="13"/>
                  </a:lnTo>
                  <a:lnTo>
                    <a:pt x="1310" y="15"/>
                  </a:lnTo>
                  <a:lnTo>
                    <a:pt x="1287" y="16"/>
                  </a:lnTo>
                  <a:lnTo>
                    <a:pt x="1256" y="18"/>
                  </a:lnTo>
                  <a:lnTo>
                    <a:pt x="1221" y="20"/>
                  </a:lnTo>
                  <a:lnTo>
                    <a:pt x="1180" y="24"/>
                  </a:lnTo>
                  <a:lnTo>
                    <a:pt x="1135" y="26"/>
                  </a:lnTo>
                  <a:lnTo>
                    <a:pt x="1087" y="29"/>
                  </a:lnTo>
                  <a:lnTo>
                    <a:pt x="1034" y="33"/>
                  </a:lnTo>
                  <a:lnTo>
                    <a:pt x="979" y="37"/>
                  </a:lnTo>
                  <a:lnTo>
                    <a:pt x="922" y="40"/>
                  </a:lnTo>
                  <a:lnTo>
                    <a:pt x="861" y="44"/>
                  </a:lnTo>
                  <a:lnTo>
                    <a:pt x="801" y="48"/>
                  </a:lnTo>
                  <a:lnTo>
                    <a:pt x="739" y="53"/>
                  </a:lnTo>
                  <a:lnTo>
                    <a:pt x="675" y="57"/>
                  </a:lnTo>
                  <a:lnTo>
                    <a:pt x="613" y="61"/>
                  </a:lnTo>
                  <a:lnTo>
                    <a:pt x="550" y="65"/>
                  </a:lnTo>
                  <a:lnTo>
                    <a:pt x="489" y="70"/>
                  </a:lnTo>
                  <a:lnTo>
                    <a:pt x="430" y="74"/>
                  </a:lnTo>
                  <a:lnTo>
                    <a:pt x="372" y="78"/>
                  </a:lnTo>
                  <a:lnTo>
                    <a:pt x="317" y="80"/>
                  </a:lnTo>
                  <a:lnTo>
                    <a:pt x="264" y="84"/>
                  </a:lnTo>
                  <a:lnTo>
                    <a:pt x="215" y="88"/>
                  </a:lnTo>
                  <a:lnTo>
                    <a:pt x="169" y="91"/>
                  </a:lnTo>
                  <a:lnTo>
                    <a:pt x="128" y="93"/>
                  </a:lnTo>
                  <a:lnTo>
                    <a:pt x="92" y="96"/>
                  </a:lnTo>
                  <a:lnTo>
                    <a:pt x="61" y="97"/>
                  </a:lnTo>
                  <a:lnTo>
                    <a:pt x="36" y="100"/>
                  </a:lnTo>
                  <a:lnTo>
                    <a:pt x="18" y="100"/>
                  </a:lnTo>
                  <a:lnTo>
                    <a:pt x="7" y="101"/>
                  </a:lnTo>
                  <a:lnTo>
                    <a:pt x="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Freeform 11"/>
            <p:cNvSpPr>
              <a:spLocks/>
            </p:cNvSpPr>
            <p:nvPr/>
          </p:nvSpPr>
          <p:spPr bwMode="auto">
            <a:xfrm>
              <a:off x="1344" y="1759"/>
              <a:ext cx="1218" cy="1622"/>
            </a:xfrm>
            <a:custGeom>
              <a:avLst/>
              <a:gdLst>
                <a:gd name="T0" fmla="*/ 3 w 1218"/>
                <a:gd name="T1" fmla="*/ 1622 h 1622"/>
                <a:gd name="T2" fmla="*/ 25 w 1218"/>
                <a:gd name="T3" fmla="*/ 1618 h 1622"/>
                <a:gd name="T4" fmla="*/ 66 w 1218"/>
                <a:gd name="T5" fmla="*/ 1613 h 1622"/>
                <a:gd name="T6" fmla="*/ 123 w 1218"/>
                <a:gd name="T7" fmla="*/ 1604 h 1622"/>
                <a:gd name="T8" fmla="*/ 194 w 1218"/>
                <a:gd name="T9" fmla="*/ 1594 h 1622"/>
                <a:gd name="T10" fmla="*/ 278 w 1218"/>
                <a:gd name="T11" fmla="*/ 1582 h 1622"/>
                <a:gd name="T12" fmla="*/ 369 w 1218"/>
                <a:gd name="T13" fmla="*/ 1569 h 1622"/>
                <a:gd name="T14" fmla="*/ 469 w 1218"/>
                <a:gd name="T15" fmla="*/ 1556 h 1622"/>
                <a:gd name="T16" fmla="*/ 572 w 1218"/>
                <a:gd name="T17" fmla="*/ 1542 h 1622"/>
                <a:gd name="T18" fmla="*/ 676 w 1218"/>
                <a:gd name="T19" fmla="*/ 1528 h 1622"/>
                <a:gd name="T20" fmla="*/ 780 w 1218"/>
                <a:gd name="T21" fmla="*/ 1515 h 1622"/>
                <a:gd name="T22" fmla="*/ 879 w 1218"/>
                <a:gd name="T23" fmla="*/ 1504 h 1622"/>
                <a:gd name="T24" fmla="*/ 973 w 1218"/>
                <a:gd name="T25" fmla="*/ 1492 h 1622"/>
                <a:gd name="T26" fmla="*/ 1058 w 1218"/>
                <a:gd name="T27" fmla="*/ 1483 h 1622"/>
                <a:gd name="T28" fmla="*/ 1133 w 1218"/>
                <a:gd name="T29" fmla="*/ 1477 h 1622"/>
                <a:gd name="T30" fmla="*/ 1194 w 1218"/>
                <a:gd name="T31" fmla="*/ 1473 h 1622"/>
                <a:gd name="T32" fmla="*/ 1211 w 1218"/>
                <a:gd name="T33" fmla="*/ 1408 h 1622"/>
                <a:gd name="T34" fmla="*/ 1159 w 1218"/>
                <a:gd name="T35" fmla="*/ 1005 h 1622"/>
                <a:gd name="T36" fmla="*/ 1088 w 1218"/>
                <a:gd name="T37" fmla="*/ 464 h 1622"/>
                <a:gd name="T38" fmla="*/ 1030 w 1218"/>
                <a:gd name="T39" fmla="*/ 62 h 1622"/>
                <a:gd name="T40" fmla="*/ 1009 w 1218"/>
                <a:gd name="T41" fmla="*/ 14 h 1622"/>
                <a:gd name="T42" fmla="*/ 1016 w 1218"/>
                <a:gd name="T43" fmla="*/ 99 h 1622"/>
                <a:gd name="T44" fmla="*/ 1034 w 1218"/>
                <a:gd name="T45" fmla="*/ 212 h 1622"/>
                <a:gd name="T46" fmla="*/ 1048 w 1218"/>
                <a:gd name="T47" fmla="*/ 297 h 1622"/>
                <a:gd name="T48" fmla="*/ 1204 w 1218"/>
                <a:gd name="T49" fmla="*/ 1459 h 1622"/>
                <a:gd name="T50" fmla="*/ 1193 w 1218"/>
                <a:gd name="T51" fmla="*/ 1460 h 1622"/>
                <a:gd name="T52" fmla="*/ 1159 w 1218"/>
                <a:gd name="T53" fmla="*/ 1464 h 1622"/>
                <a:gd name="T54" fmla="*/ 1106 w 1218"/>
                <a:gd name="T55" fmla="*/ 1469 h 1622"/>
                <a:gd name="T56" fmla="*/ 1036 w 1218"/>
                <a:gd name="T57" fmla="*/ 1477 h 1622"/>
                <a:gd name="T58" fmla="*/ 955 w 1218"/>
                <a:gd name="T59" fmla="*/ 1486 h 1622"/>
                <a:gd name="T60" fmla="*/ 862 w 1218"/>
                <a:gd name="T61" fmla="*/ 1497 h 1622"/>
                <a:gd name="T62" fmla="*/ 762 w 1218"/>
                <a:gd name="T63" fmla="*/ 1509 h 1622"/>
                <a:gd name="T64" fmla="*/ 657 w 1218"/>
                <a:gd name="T65" fmla="*/ 1520 h 1622"/>
                <a:gd name="T66" fmla="*/ 551 w 1218"/>
                <a:gd name="T67" fmla="*/ 1535 h 1622"/>
                <a:gd name="T68" fmla="*/ 445 w 1218"/>
                <a:gd name="T69" fmla="*/ 1547 h 1622"/>
                <a:gd name="T70" fmla="*/ 345 w 1218"/>
                <a:gd name="T71" fmla="*/ 1562 h 1622"/>
                <a:gd name="T72" fmla="*/ 250 w 1218"/>
                <a:gd name="T73" fmla="*/ 1574 h 1622"/>
                <a:gd name="T74" fmla="*/ 165 w 1218"/>
                <a:gd name="T75" fmla="*/ 1587 h 1622"/>
                <a:gd name="T76" fmla="*/ 94 w 1218"/>
                <a:gd name="T77" fmla="*/ 1600 h 1622"/>
                <a:gd name="T78" fmla="*/ 37 w 1218"/>
                <a:gd name="T79" fmla="*/ 1612 h 1622"/>
                <a:gd name="T80" fmla="*/ 0 w 1218"/>
                <a:gd name="T81" fmla="*/ 1622 h 1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8"/>
                <a:gd name="T124" fmla="*/ 0 h 1622"/>
                <a:gd name="T125" fmla="*/ 1218 w 1218"/>
                <a:gd name="T126" fmla="*/ 1622 h 1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8" h="1622">
                  <a:moveTo>
                    <a:pt x="0" y="1622"/>
                  </a:moveTo>
                  <a:lnTo>
                    <a:pt x="3" y="1622"/>
                  </a:lnTo>
                  <a:lnTo>
                    <a:pt x="12" y="1621"/>
                  </a:lnTo>
                  <a:lnTo>
                    <a:pt x="25" y="1618"/>
                  </a:lnTo>
                  <a:lnTo>
                    <a:pt x="43" y="1616"/>
                  </a:lnTo>
                  <a:lnTo>
                    <a:pt x="66" y="1613"/>
                  </a:lnTo>
                  <a:lnTo>
                    <a:pt x="92" y="1609"/>
                  </a:lnTo>
                  <a:lnTo>
                    <a:pt x="123" y="1604"/>
                  </a:lnTo>
                  <a:lnTo>
                    <a:pt x="156" y="1599"/>
                  </a:lnTo>
                  <a:lnTo>
                    <a:pt x="194" y="1594"/>
                  </a:lnTo>
                  <a:lnTo>
                    <a:pt x="235" y="1589"/>
                  </a:lnTo>
                  <a:lnTo>
                    <a:pt x="278" y="1582"/>
                  </a:lnTo>
                  <a:lnTo>
                    <a:pt x="323" y="1576"/>
                  </a:lnTo>
                  <a:lnTo>
                    <a:pt x="369" y="1569"/>
                  </a:lnTo>
                  <a:lnTo>
                    <a:pt x="418" y="1563"/>
                  </a:lnTo>
                  <a:lnTo>
                    <a:pt x="469" y="1556"/>
                  </a:lnTo>
                  <a:lnTo>
                    <a:pt x="520" y="1549"/>
                  </a:lnTo>
                  <a:lnTo>
                    <a:pt x="572" y="1542"/>
                  </a:lnTo>
                  <a:lnTo>
                    <a:pt x="623" y="1536"/>
                  </a:lnTo>
                  <a:lnTo>
                    <a:pt x="676" y="1528"/>
                  </a:lnTo>
                  <a:lnTo>
                    <a:pt x="728" y="1522"/>
                  </a:lnTo>
                  <a:lnTo>
                    <a:pt x="780" y="1515"/>
                  </a:lnTo>
                  <a:lnTo>
                    <a:pt x="830" y="1509"/>
                  </a:lnTo>
                  <a:lnTo>
                    <a:pt x="879" y="1504"/>
                  </a:lnTo>
                  <a:lnTo>
                    <a:pt x="927" y="1497"/>
                  </a:lnTo>
                  <a:lnTo>
                    <a:pt x="973" y="1492"/>
                  </a:lnTo>
                  <a:lnTo>
                    <a:pt x="1017" y="1488"/>
                  </a:lnTo>
                  <a:lnTo>
                    <a:pt x="1058" y="1483"/>
                  </a:lnTo>
                  <a:lnTo>
                    <a:pt x="1097" y="1479"/>
                  </a:lnTo>
                  <a:lnTo>
                    <a:pt x="1133" y="1477"/>
                  </a:lnTo>
                  <a:lnTo>
                    <a:pt x="1166" y="1474"/>
                  </a:lnTo>
                  <a:lnTo>
                    <a:pt x="1194" y="1473"/>
                  </a:lnTo>
                  <a:lnTo>
                    <a:pt x="1218" y="1471"/>
                  </a:lnTo>
                  <a:lnTo>
                    <a:pt x="1211" y="1408"/>
                  </a:lnTo>
                  <a:lnTo>
                    <a:pt x="1190" y="1241"/>
                  </a:lnTo>
                  <a:lnTo>
                    <a:pt x="1159" y="1005"/>
                  </a:lnTo>
                  <a:lnTo>
                    <a:pt x="1124" y="734"/>
                  </a:lnTo>
                  <a:lnTo>
                    <a:pt x="1088" y="464"/>
                  </a:lnTo>
                  <a:lnTo>
                    <a:pt x="1056" y="228"/>
                  </a:lnTo>
                  <a:lnTo>
                    <a:pt x="1030" y="62"/>
                  </a:lnTo>
                  <a:lnTo>
                    <a:pt x="1015" y="0"/>
                  </a:lnTo>
                  <a:lnTo>
                    <a:pt x="1009" y="14"/>
                  </a:lnTo>
                  <a:lnTo>
                    <a:pt x="1011" y="49"/>
                  </a:lnTo>
                  <a:lnTo>
                    <a:pt x="1016" y="99"/>
                  </a:lnTo>
                  <a:lnTo>
                    <a:pt x="1025" y="155"/>
                  </a:lnTo>
                  <a:lnTo>
                    <a:pt x="1034" y="212"/>
                  </a:lnTo>
                  <a:lnTo>
                    <a:pt x="1042" y="261"/>
                  </a:lnTo>
                  <a:lnTo>
                    <a:pt x="1048" y="297"/>
                  </a:lnTo>
                  <a:lnTo>
                    <a:pt x="1051" y="310"/>
                  </a:lnTo>
                  <a:lnTo>
                    <a:pt x="1204" y="1459"/>
                  </a:lnTo>
                  <a:lnTo>
                    <a:pt x="1202" y="1459"/>
                  </a:lnTo>
                  <a:lnTo>
                    <a:pt x="1193" y="1460"/>
                  </a:lnTo>
                  <a:lnTo>
                    <a:pt x="1178" y="1461"/>
                  </a:lnTo>
                  <a:lnTo>
                    <a:pt x="1159" y="1464"/>
                  </a:lnTo>
                  <a:lnTo>
                    <a:pt x="1135" y="1466"/>
                  </a:lnTo>
                  <a:lnTo>
                    <a:pt x="1106" y="1469"/>
                  </a:lnTo>
                  <a:lnTo>
                    <a:pt x="1073" y="1473"/>
                  </a:lnTo>
                  <a:lnTo>
                    <a:pt x="1036" y="1477"/>
                  </a:lnTo>
                  <a:lnTo>
                    <a:pt x="998" y="1482"/>
                  </a:lnTo>
                  <a:lnTo>
                    <a:pt x="955" y="1486"/>
                  </a:lnTo>
                  <a:lnTo>
                    <a:pt x="910" y="1491"/>
                  </a:lnTo>
                  <a:lnTo>
                    <a:pt x="862" y="1497"/>
                  </a:lnTo>
                  <a:lnTo>
                    <a:pt x="813" y="1502"/>
                  </a:lnTo>
                  <a:lnTo>
                    <a:pt x="762" y="1509"/>
                  </a:lnTo>
                  <a:lnTo>
                    <a:pt x="710" y="1515"/>
                  </a:lnTo>
                  <a:lnTo>
                    <a:pt x="657" y="1520"/>
                  </a:lnTo>
                  <a:lnTo>
                    <a:pt x="604" y="1528"/>
                  </a:lnTo>
                  <a:lnTo>
                    <a:pt x="551" y="1535"/>
                  </a:lnTo>
                  <a:lnTo>
                    <a:pt x="498" y="1541"/>
                  </a:lnTo>
                  <a:lnTo>
                    <a:pt x="445" y="1547"/>
                  </a:lnTo>
                  <a:lnTo>
                    <a:pt x="395" y="1555"/>
                  </a:lnTo>
                  <a:lnTo>
                    <a:pt x="345" y="1562"/>
                  </a:lnTo>
                  <a:lnTo>
                    <a:pt x="297" y="1568"/>
                  </a:lnTo>
                  <a:lnTo>
                    <a:pt x="250" y="1574"/>
                  </a:lnTo>
                  <a:lnTo>
                    <a:pt x="207" y="1581"/>
                  </a:lnTo>
                  <a:lnTo>
                    <a:pt x="165" y="1587"/>
                  </a:lnTo>
                  <a:lnTo>
                    <a:pt x="128" y="1594"/>
                  </a:lnTo>
                  <a:lnTo>
                    <a:pt x="94" y="1600"/>
                  </a:lnTo>
                  <a:lnTo>
                    <a:pt x="63" y="1607"/>
                  </a:lnTo>
                  <a:lnTo>
                    <a:pt x="37" y="1612"/>
                  </a:lnTo>
                  <a:lnTo>
                    <a:pt x="17" y="1617"/>
                  </a:lnTo>
                  <a:lnTo>
                    <a:pt x="0" y="1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reeform 12"/>
            <p:cNvSpPr>
              <a:spLocks/>
            </p:cNvSpPr>
            <p:nvPr/>
          </p:nvSpPr>
          <p:spPr bwMode="auto">
            <a:xfrm>
              <a:off x="960" y="1663"/>
              <a:ext cx="1410" cy="203"/>
            </a:xfrm>
            <a:custGeom>
              <a:avLst/>
              <a:gdLst>
                <a:gd name="T0" fmla="*/ 8 w 1410"/>
                <a:gd name="T1" fmla="*/ 198 h 203"/>
                <a:gd name="T2" fmla="*/ 47 w 1410"/>
                <a:gd name="T3" fmla="*/ 149 h 203"/>
                <a:gd name="T4" fmla="*/ 98 w 1410"/>
                <a:gd name="T5" fmla="*/ 79 h 203"/>
                <a:gd name="T6" fmla="*/ 135 w 1410"/>
                <a:gd name="T7" fmla="*/ 27 h 203"/>
                <a:gd name="T8" fmla="*/ 145 w 1410"/>
                <a:gd name="T9" fmla="*/ 18 h 203"/>
                <a:gd name="T10" fmla="*/ 172 w 1410"/>
                <a:gd name="T11" fmla="*/ 19 h 203"/>
                <a:gd name="T12" fmla="*/ 224 w 1410"/>
                <a:gd name="T13" fmla="*/ 20 h 203"/>
                <a:gd name="T14" fmla="*/ 296 w 1410"/>
                <a:gd name="T15" fmla="*/ 23 h 203"/>
                <a:gd name="T16" fmla="*/ 385 w 1410"/>
                <a:gd name="T17" fmla="*/ 25 h 203"/>
                <a:gd name="T18" fmla="*/ 487 w 1410"/>
                <a:gd name="T19" fmla="*/ 28 h 203"/>
                <a:gd name="T20" fmla="*/ 598 w 1410"/>
                <a:gd name="T21" fmla="*/ 30 h 203"/>
                <a:gd name="T22" fmla="*/ 715 w 1410"/>
                <a:gd name="T23" fmla="*/ 34 h 203"/>
                <a:gd name="T24" fmla="*/ 834 w 1410"/>
                <a:gd name="T25" fmla="*/ 37 h 203"/>
                <a:gd name="T26" fmla="*/ 950 w 1410"/>
                <a:gd name="T27" fmla="*/ 39 h 203"/>
                <a:gd name="T28" fmla="*/ 1063 w 1410"/>
                <a:gd name="T29" fmla="*/ 41 h 203"/>
                <a:gd name="T30" fmla="*/ 1165 w 1410"/>
                <a:gd name="T31" fmla="*/ 43 h 203"/>
                <a:gd name="T32" fmla="*/ 1254 w 1410"/>
                <a:gd name="T33" fmla="*/ 43 h 203"/>
                <a:gd name="T34" fmla="*/ 1326 w 1410"/>
                <a:gd name="T35" fmla="*/ 43 h 203"/>
                <a:gd name="T36" fmla="*/ 1378 w 1410"/>
                <a:gd name="T37" fmla="*/ 42 h 203"/>
                <a:gd name="T38" fmla="*/ 1406 w 1410"/>
                <a:gd name="T39" fmla="*/ 38 h 203"/>
                <a:gd name="T40" fmla="*/ 1406 w 1410"/>
                <a:gd name="T41" fmla="*/ 36 h 203"/>
                <a:gd name="T42" fmla="*/ 1379 w 1410"/>
                <a:gd name="T43" fmla="*/ 33 h 203"/>
                <a:gd name="T44" fmla="*/ 1326 w 1410"/>
                <a:gd name="T45" fmla="*/ 29 h 203"/>
                <a:gd name="T46" fmla="*/ 1254 w 1410"/>
                <a:gd name="T47" fmla="*/ 27 h 203"/>
                <a:gd name="T48" fmla="*/ 1163 w 1410"/>
                <a:gd name="T49" fmla="*/ 24 h 203"/>
                <a:gd name="T50" fmla="*/ 1061 w 1410"/>
                <a:gd name="T51" fmla="*/ 20 h 203"/>
                <a:gd name="T52" fmla="*/ 949 w 1410"/>
                <a:gd name="T53" fmla="*/ 18 h 203"/>
                <a:gd name="T54" fmla="*/ 830 w 1410"/>
                <a:gd name="T55" fmla="*/ 14 h 203"/>
                <a:gd name="T56" fmla="*/ 710 w 1410"/>
                <a:gd name="T57" fmla="*/ 11 h 203"/>
                <a:gd name="T58" fmla="*/ 593 w 1410"/>
                <a:gd name="T59" fmla="*/ 9 h 203"/>
                <a:gd name="T60" fmla="*/ 480 w 1410"/>
                <a:gd name="T61" fmla="*/ 6 h 203"/>
                <a:gd name="T62" fmla="*/ 377 w 1410"/>
                <a:gd name="T63" fmla="*/ 5 h 203"/>
                <a:gd name="T64" fmla="*/ 288 w 1410"/>
                <a:gd name="T65" fmla="*/ 2 h 203"/>
                <a:gd name="T66" fmla="*/ 215 w 1410"/>
                <a:gd name="T67" fmla="*/ 1 h 203"/>
                <a:gd name="T68" fmla="*/ 163 w 1410"/>
                <a:gd name="T69" fmla="*/ 0 h 203"/>
                <a:gd name="T70" fmla="*/ 135 w 1410"/>
                <a:gd name="T71" fmla="*/ 0 h 203"/>
                <a:gd name="T72" fmla="*/ 126 w 1410"/>
                <a:gd name="T73" fmla="*/ 7 h 203"/>
                <a:gd name="T74" fmla="*/ 88 w 1410"/>
                <a:gd name="T75" fmla="*/ 60 h 203"/>
                <a:gd name="T76" fmla="*/ 40 w 1410"/>
                <a:gd name="T77" fmla="*/ 133 h 203"/>
                <a:gd name="T78" fmla="*/ 4 w 1410"/>
                <a:gd name="T79" fmla="*/ 190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0"/>
                <a:gd name="T121" fmla="*/ 0 h 203"/>
                <a:gd name="T122" fmla="*/ 1410 w 1410"/>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0" h="203">
                  <a:moveTo>
                    <a:pt x="0" y="203"/>
                  </a:moveTo>
                  <a:lnTo>
                    <a:pt x="8" y="198"/>
                  </a:lnTo>
                  <a:lnTo>
                    <a:pt x="25" y="178"/>
                  </a:lnTo>
                  <a:lnTo>
                    <a:pt x="47" y="149"/>
                  </a:lnTo>
                  <a:lnTo>
                    <a:pt x="73" y="114"/>
                  </a:lnTo>
                  <a:lnTo>
                    <a:pt x="98" y="79"/>
                  </a:lnTo>
                  <a:lnTo>
                    <a:pt x="120" y="48"/>
                  </a:lnTo>
                  <a:lnTo>
                    <a:pt x="135" y="27"/>
                  </a:lnTo>
                  <a:lnTo>
                    <a:pt x="141" y="18"/>
                  </a:lnTo>
                  <a:lnTo>
                    <a:pt x="145" y="18"/>
                  </a:lnTo>
                  <a:lnTo>
                    <a:pt x="155" y="18"/>
                  </a:lnTo>
                  <a:lnTo>
                    <a:pt x="172" y="19"/>
                  </a:lnTo>
                  <a:lnTo>
                    <a:pt x="195" y="19"/>
                  </a:lnTo>
                  <a:lnTo>
                    <a:pt x="224" y="20"/>
                  </a:lnTo>
                  <a:lnTo>
                    <a:pt x="258" y="21"/>
                  </a:lnTo>
                  <a:lnTo>
                    <a:pt x="296" y="23"/>
                  </a:lnTo>
                  <a:lnTo>
                    <a:pt x="339" y="24"/>
                  </a:lnTo>
                  <a:lnTo>
                    <a:pt x="385" y="25"/>
                  </a:lnTo>
                  <a:lnTo>
                    <a:pt x="435" y="27"/>
                  </a:lnTo>
                  <a:lnTo>
                    <a:pt x="487" y="28"/>
                  </a:lnTo>
                  <a:lnTo>
                    <a:pt x="542" y="29"/>
                  </a:lnTo>
                  <a:lnTo>
                    <a:pt x="598" y="30"/>
                  </a:lnTo>
                  <a:lnTo>
                    <a:pt x="656" y="33"/>
                  </a:lnTo>
                  <a:lnTo>
                    <a:pt x="715" y="34"/>
                  </a:lnTo>
                  <a:lnTo>
                    <a:pt x="775" y="36"/>
                  </a:lnTo>
                  <a:lnTo>
                    <a:pt x="834" y="37"/>
                  </a:lnTo>
                  <a:lnTo>
                    <a:pt x="892" y="38"/>
                  </a:lnTo>
                  <a:lnTo>
                    <a:pt x="950" y="39"/>
                  </a:lnTo>
                  <a:lnTo>
                    <a:pt x="1007" y="41"/>
                  </a:lnTo>
                  <a:lnTo>
                    <a:pt x="1063" y="41"/>
                  </a:lnTo>
                  <a:lnTo>
                    <a:pt x="1114" y="42"/>
                  </a:lnTo>
                  <a:lnTo>
                    <a:pt x="1165" y="43"/>
                  </a:lnTo>
                  <a:lnTo>
                    <a:pt x="1211" y="43"/>
                  </a:lnTo>
                  <a:lnTo>
                    <a:pt x="1254" y="43"/>
                  </a:lnTo>
                  <a:lnTo>
                    <a:pt x="1292" y="43"/>
                  </a:lnTo>
                  <a:lnTo>
                    <a:pt x="1326" y="43"/>
                  </a:lnTo>
                  <a:lnTo>
                    <a:pt x="1354" y="42"/>
                  </a:lnTo>
                  <a:lnTo>
                    <a:pt x="1378" y="42"/>
                  </a:lnTo>
                  <a:lnTo>
                    <a:pt x="1396" y="41"/>
                  </a:lnTo>
                  <a:lnTo>
                    <a:pt x="1406" y="38"/>
                  </a:lnTo>
                  <a:lnTo>
                    <a:pt x="1410" y="37"/>
                  </a:lnTo>
                  <a:lnTo>
                    <a:pt x="1406" y="36"/>
                  </a:lnTo>
                  <a:lnTo>
                    <a:pt x="1396" y="34"/>
                  </a:lnTo>
                  <a:lnTo>
                    <a:pt x="1379" y="33"/>
                  </a:lnTo>
                  <a:lnTo>
                    <a:pt x="1356" y="32"/>
                  </a:lnTo>
                  <a:lnTo>
                    <a:pt x="1326" y="29"/>
                  </a:lnTo>
                  <a:lnTo>
                    <a:pt x="1292" y="28"/>
                  </a:lnTo>
                  <a:lnTo>
                    <a:pt x="1254" y="27"/>
                  </a:lnTo>
                  <a:lnTo>
                    <a:pt x="1211" y="25"/>
                  </a:lnTo>
                  <a:lnTo>
                    <a:pt x="1163" y="24"/>
                  </a:lnTo>
                  <a:lnTo>
                    <a:pt x="1114" y="21"/>
                  </a:lnTo>
                  <a:lnTo>
                    <a:pt x="1061" y="20"/>
                  </a:lnTo>
                  <a:lnTo>
                    <a:pt x="1006" y="19"/>
                  </a:lnTo>
                  <a:lnTo>
                    <a:pt x="949" y="18"/>
                  </a:lnTo>
                  <a:lnTo>
                    <a:pt x="890" y="16"/>
                  </a:lnTo>
                  <a:lnTo>
                    <a:pt x="830" y="14"/>
                  </a:lnTo>
                  <a:lnTo>
                    <a:pt x="771" y="12"/>
                  </a:lnTo>
                  <a:lnTo>
                    <a:pt x="710" y="11"/>
                  </a:lnTo>
                  <a:lnTo>
                    <a:pt x="651" y="10"/>
                  </a:lnTo>
                  <a:lnTo>
                    <a:pt x="593" y="9"/>
                  </a:lnTo>
                  <a:lnTo>
                    <a:pt x="536" y="7"/>
                  </a:lnTo>
                  <a:lnTo>
                    <a:pt x="480" y="6"/>
                  </a:lnTo>
                  <a:lnTo>
                    <a:pt x="428" y="6"/>
                  </a:lnTo>
                  <a:lnTo>
                    <a:pt x="377" y="5"/>
                  </a:lnTo>
                  <a:lnTo>
                    <a:pt x="331" y="3"/>
                  </a:lnTo>
                  <a:lnTo>
                    <a:pt x="288" y="2"/>
                  </a:lnTo>
                  <a:lnTo>
                    <a:pt x="249" y="2"/>
                  </a:lnTo>
                  <a:lnTo>
                    <a:pt x="215" y="1"/>
                  </a:lnTo>
                  <a:lnTo>
                    <a:pt x="186" y="1"/>
                  </a:lnTo>
                  <a:lnTo>
                    <a:pt x="163" y="0"/>
                  </a:lnTo>
                  <a:lnTo>
                    <a:pt x="145" y="0"/>
                  </a:lnTo>
                  <a:lnTo>
                    <a:pt x="135" y="0"/>
                  </a:lnTo>
                  <a:lnTo>
                    <a:pt x="131" y="0"/>
                  </a:lnTo>
                  <a:lnTo>
                    <a:pt x="126" y="7"/>
                  </a:lnTo>
                  <a:lnTo>
                    <a:pt x="110" y="29"/>
                  </a:lnTo>
                  <a:lnTo>
                    <a:pt x="88" y="60"/>
                  </a:lnTo>
                  <a:lnTo>
                    <a:pt x="64" y="96"/>
                  </a:lnTo>
                  <a:lnTo>
                    <a:pt x="40" y="133"/>
                  </a:lnTo>
                  <a:lnTo>
                    <a:pt x="20" y="166"/>
                  </a:lnTo>
                  <a:lnTo>
                    <a:pt x="4" y="190"/>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reeform 13"/>
            <p:cNvSpPr>
              <a:spLocks/>
            </p:cNvSpPr>
            <p:nvPr/>
          </p:nvSpPr>
          <p:spPr bwMode="auto">
            <a:xfrm>
              <a:off x="2352" y="1663"/>
              <a:ext cx="188" cy="1482"/>
            </a:xfrm>
            <a:custGeom>
              <a:avLst/>
              <a:gdLst>
                <a:gd name="T0" fmla="*/ 150 w 188"/>
                <a:gd name="T1" fmla="*/ 1106 h 1482"/>
                <a:gd name="T2" fmla="*/ 132 w 188"/>
                <a:gd name="T3" fmla="*/ 935 h 1482"/>
                <a:gd name="T4" fmla="*/ 111 w 188"/>
                <a:gd name="T5" fmla="*/ 753 h 1482"/>
                <a:gd name="T6" fmla="*/ 90 w 188"/>
                <a:gd name="T7" fmla="*/ 569 h 1482"/>
                <a:gd name="T8" fmla="*/ 70 w 188"/>
                <a:gd name="T9" fmla="*/ 396 h 1482"/>
                <a:gd name="T10" fmla="*/ 49 w 188"/>
                <a:gd name="T11" fmla="*/ 243 h 1482"/>
                <a:gd name="T12" fmla="*/ 30 w 188"/>
                <a:gd name="T13" fmla="*/ 118 h 1482"/>
                <a:gd name="T14" fmla="*/ 13 w 188"/>
                <a:gd name="T15" fmla="*/ 34 h 1482"/>
                <a:gd name="T16" fmla="*/ 0 w 188"/>
                <a:gd name="T17" fmla="*/ 0 h 1482"/>
                <a:gd name="T18" fmla="*/ 8 w 188"/>
                <a:gd name="T19" fmla="*/ 64 h 1482"/>
                <a:gd name="T20" fmla="*/ 28 w 188"/>
                <a:gd name="T21" fmla="*/ 232 h 1482"/>
                <a:gd name="T22" fmla="*/ 57 w 188"/>
                <a:gd name="T23" fmla="*/ 472 h 1482"/>
                <a:gd name="T24" fmla="*/ 90 w 188"/>
                <a:gd name="T25" fmla="*/ 744 h 1482"/>
                <a:gd name="T26" fmla="*/ 124 w 188"/>
                <a:gd name="T27" fmla="*/ 1017 h 1482"/>
                <a:gd name="T28" fmla="*/ 154 w 188"/>
                <a:gd name="T29" fmla="*/ 1254 h 1482"/>
                <a:gd name="T30" fmla="*/ 177 w 188"/>
                <a:gd name="T31" fmla="*/ 1421 h 1482"/>
                <a:gd name="T32" fmla="*/ 187 w 188"/>
                <a:gd name="T33" fmla="*/ 1482 h 1482"/>
                <a:gd name="T34" fmla="*/ 188 w 188"/>
                <a:gd name="T35" fmla="*/ 1471 h 1482"/>
                <a:gd name="T36" fmla="*/ 188 w 188"/>
                <a:gd name="T37" fmla="*/ 1448 h 1482"/>
                <a:gd name="T38" fmla="*/ 184 w 188"/>
                <a:gd name="T39" fmla="*/ 1415 h 1482"/>
                <a:gd name="T40" fmla="*/ 181 w 188"/>
                <a:gd name="T41" fmla="*/ 1370 h 1482"/>
                <a:gd name="T42" fmla="*/ 173 w 188"/>
                <a:gd name="T43" fmla="*/ 1316 h 1482"/>
                <a:gd name="T44" fmla="*/ 166 w 188"/>
                <a:gd name="T45" fmla="*/ 1254 h 1482"/>
                <a:gd name="T46" fmla="*/ 157 w 188"/>
                <a:gd name="T47" fmla="*/ 1183 h 1482"/>
                <a:gd name="T48" fmla="*/ 150 w 188"/>
                <a:gd name="T49" fmla="*/ 1106 h 14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
                <a:gd name="T76" fmla="*/ 0 h 1482"/>
                <a:gd name="T77" fmla="*/ 188 w 188"/>
                <a:gd name="T78" fmla="*/ 1482 h 14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 h="1482">
                  <a:moveTo>
                    <a:pt x="150" y="1106"/>
                  </a:moveTo>
                  <a:lnTo>
                    <a:pt x="132" y="935"/>
                  </a:lnTo>
                  <a:lnTo>
                    <a:pt x="111" y="753"/>
                  </a:lnTo>
                  <a:lnTo>
                    <a:pt x="90" y="569"/>
                  </a:lnTo>
                  <a:lnTo>
                    <a:pt x="70" y="396"/>
                  </a:lnTo>
                  <a:lnTo>
                    <a:pt x="49" y="243"/>
                  </a:lnTo>
                  <a:lnTo>
                    <a:pt x="30" y="118"/>
                  </a:lnTo>
                  <a:lnTo>
                    <a:pt x="13" y="34"/>
                  </a:lnTo>
                  <a:lnTo>
                    <a:pt x="0" y="0"/>
                  </a:lnTo>
                  <a:lnTo>
                    <a:pt x="8" y="64"/>
                  </a:lnTo>
                  <a:lnTo>
                    <a:pt x="28" y="232"/>
                  </a:lnTo>
                  <a:lnTo>
                    <a:pt x="57" y="472"/>
                  </a:lnTo>
                  <a:lnTo>
                    <a:pt x="90" y="744"/>
                  </a:lnTo>
                  <a:lnTo>
                    <a:pt x="124" y="1017"/>
                  </a:lnTo>
                  <a:lnTo>
                    <a:pt x="154" y="1254"/>
                  </a:lnTo>
                  <a:lnTo>
                    <a:pt x="177" y="1421"/>
                  </a:lnTo>
                  <a:lnTo>
                    <a:pt x="187" y="1482"/>
                  </a:lnTo>
                  <a:lnTo>
                    <a:pt x="188" y="1471"/>
                  </a:lnTo>
                  <a:lnTo>
                    <a:pt x="188" y="1448"/>
                  </a:lnTo>
                  <a:lnTo>
                    <a:pt x="184" y="1415"/>
                  </a:lnTo>
                  <a:lnTo>
                    <a:pt x="181" y="1370"/>
                  </a:lnTo>
                  <a:lnTo>
                    <a:pt x="173" y="1316"/>
                  </a:lnTo>
                  <a:lnTo>
                    <a:pt x="166" y="1254"/>
                  </a:lnTo>
                  <a:lnTo>
                    <a:pt x="157" y="1183"/>
                  </a:lnTo>
                  <a:lnTo>
                    <a:pt x="150" y="1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Text Box 52"/>
            <p:cNvSpPr txBox="1">
              <a:spLocks noChangeArrowheads="1"/>
            </p:cNvSpPr>
            <p:nvPr/>
          </p:nvSpPr>
          <p:spPr bwMode="auto">
            <a:xfrm rot="21125834">
              <a:off x="1108" y="2065"/>
              <a:ext cx="1247"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solidFill>
                    <a:srgbClr val="9F282B"/>
                  </a:solidFill>
                  <a:latin typeface="Book Antiqua" panose="02040602050305030304" pitchFamily="18" charset="0"/>
                </a:rPr>
                <a:t>OSHA</a:t>
              </a:r>
            </a:p>
            <a:p>
              <a:pPr algn="ctr"/>
              <a:r>
                <a:rPr lang="en-US" sz="2800" b="1" dirty="0">
                  <a:solidFill>
                    <a:srgbClr val="9F282B"/>
                  </a:solidFill>
                  <a:latin typeface="Book Antiqua" panose="02040602050305030304" pitchFamily="18" charset="0"/>
                </a:rPr>
                <a:t>General Industry</a:t>
              </a:r>
            </a:p>
            <a:p>
              <a:pPr algn="ctr"/>
              <a:r>
                <a:rPr lang="en-US" sz="2800" b="1" dirty="0">
                  <a:solidFill>
                    <a:srgbClr val="9F282B"/>
                  </a:solidFill>
                  <a:latin typeface="Book Antiqua" panose="02040602050305030304" pitchFamily="18" charset="0"/>
                </a:rPr>
                <a:t>Standard</a:t>
              </a:r>
            </a:p>
          </p:txBody>
        </p:sp>
      </p:grpSp>
      <p:grpSp>
        <p:nvGrpSpPr>
          <p:cNvPr id="17" name="Group 16"/>
          <p:cNvGrpSpPr>
            <a:grpSpLocks/>
          </p:cNvGrpSpPr>
          <p:nvPr/>
        </p:nvGrpSpPr>
        <p:grpSpPr bwMode="auto">
          <a:xfrm rot="21223358">
            <a:off x="1691499" y="1399312"/>
            <a:ext cx="3509722" cy="4059376"/>
            <a:chOff x="3011" y="1139"/>
            <a:chExt cx="1479" cy="1838"/>
          </a:xfrm>
        </p:grpSpPr>
        <p:grpSp>
          <p:nvGrpSpPr>
            <p:cNvPr id="18" name="Group 17"/>
            <p:cNvGrpSpPr>
              <a:grpSpLocks/>
            </p:cNvGrpSpPr>
            <p:nvPr/>
          </p:nvGrpSpPr>
          <p:grpSpPr bwMode="auto">
            <a:xfrm>
              <a:off x="3011" y="1139"/>
              <a:ext cx="1479" cy="1838"/>
              <a:chOff x="1833" y="1091"/>
              <a:chExt cx="1479" cy="1838"/>
            </a:xfrm>
          </p:grpSpPr>
          <p:sp>
            <p:nvSpPr>
              <p:cNvPr id="20" name="Freeform 19"/>
              <p:cNvSpPr>
                <a:spLocks/>
              </p:cNvSpPr>
              <p:nvPr/>
            </p:nvSpPr>
            <p:spPr bwMode="auto">
              <a:xfrm>
                <a:off x="1874" y="1132"/>
                <a:ext cx="1381" cy="1766"/>
              </a:xfrm>
              <a:custGeom>
                <a:avLst/>
                <a:gdLst>
                  <a:gd name="T0" fmla="*/ 138 w 1381"/>
                  <a:gd name="T1" fmla="*/ 0 h 1766"/>
                  <a:gd name="T2" fmla="*/ 0 w 1381"/>
                  <a:gd name="T3" fmla="*/ 165 h 1766"/>
                  <a:gd name="T4" fmla="*/ 85 w 1381"/>
                  <a:gd name="T5" fmla="*/ 1723 h 1766"/>
                  <a:gd name="T6" fmla="*/ 1307 w 1381"/>
                  <a:gd name="T7" fmla="*/ 1766 h 1766"/>
                  <a:gd name="T8" fmla="*/ 1350 w 1381"/>
                  <a:gd name="T9" fmla="*/ 1681 h 1766"/>
                  <a:gd name="T10" fmla="*/ 1381 w 1381"/>
                  <a:gd name="T11" fmla="*/ 206 h 1766"/>
                  <a:gd name="T12" fmla="*/ 138 w 1381"/>
                  <a:gd name="T13" fmla="*/ 0 h 1766"/>
                  <a:gd name="T14" fmla="*/ 0 60000 65536"/>
                  <a:gd name="T15" fmla="*/ 0 60000 65536"/>
                  <a:gd name="T16" fmla="*/ 0 60000 65536"/>
                  <a:gd name="T17" fmla="*/ 0 60000 65536"/>
                  <a:gd name="T18" fmla="*/ 0 60000 65536"/>
                  <a:gd name="T19" fmla="*/ 0 60000 65536"/>
                  <a:gd name="T20" fmla="*/ 0 60000 65536"/>
                  <a:gd name="T21" fmla="*/ 0 w 1381"/>
                  <a:gd name="T22" fmla="*/ 0 h 1766"/>
                  <a:gd name="T23" fmla="*/ 1381 w 1381"/>
                  <a:gd name="T24" fmla="*/ 1766 h 17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1" h="1766">
                    <a:moveTo>
                      <a:pt x="138" y="0"/>
                    </a:moveTo>
                    <a:lnTo>
                      <a:pt x="0" y="165"/>
                    </a:lnTo>
                    <a:lnTo>
                      <a:pt x="85" y="1723"/>
                    </a:lnTo>
                    <a:lnTo>
                      <a:pt x="1307" y="1766"/>
                    </a:lnTo>
                    <a:lnTo>
                      <a:pt x="1350" y="1681"/>
                    </a:lnTo>
                    <a:lnTo>
                      <a:pt x="1381" y="206"/>
                    </a:lnTo>
                    <a:lnTo>
                      <a:pt x="138" y="0"/>
                    </a:lnTo>
                    <a:close/>
                  </a:path>
                </a:pathLst>
              </a:custGeom>
              <a:solidFill>
                <a:srgbClr val="9F282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Freeform 20"/>
              <p:cNvSpPr>
                <a:spLocks/>
              </p:cNvSpPr>
              <p:nvPr/>
            </p:nvSpPr>
            <p:spPr bwMode="auto">
              <a:xfrm>
                <a:off x="1851" y="1136"/>
                <a:ext cx="1417" cy="1725"/>
              </a:xfrm>
              <a:custGeom>
                <a:avLst/>
                <a:gdLst>
                  <a:gd name="T0" fmla="*/ 140 w 1401"/>
                  <a:gd name="T1" fmla="*/ 0 h 1728"/>
                  <a:gd name="T2" fmla="*/ 0 w 1401"/>
                  <a:gd name="T3" fmla="*/ 161 h 1728"/>
                  <a:gd name="T4" fmla="*/ 1401 w 1401"/>
                  <a:gd name="T5" fmla="*/ 258 h 1728"/>
                  <a:gd name="T6" fmla="*/ 1406 w 1401"/>
                  <a:gd name="T7" fmla="*/ 1713 h 1728"/>
                  <a:gd name="T8" fmla="*/ 1456 w 1401"/>
                  <a:gd name="T9" fmla="*/ 1681 h 1728"/>
                  <a:gd name="T10" fmla="*/ 1483 w 1401"/>
                  <a:gd name="T11" fmla="*/ 202 h 1728"/>
                  <a:gd name="T12" fmla="*/ 140 w 1401"/>
                  <a:gd name="T13" fmla="*/ 0 h 1728"/>
                  <a:gd name="T14" fmla="*/ 0 60000 65536"/>
                  <a:gd name="T15" fmla="*/ 0 60000 65536"/>
                  <a:gd name="T16" fmla="*/ 0 60000 65536"/>
                  <a:gd name="T17" fmla="*/ 0 60000 65536"/>
                  <a:gd name="T18" fmla="*/ 0 60000 65536"/>
                  <a:gd name="T19" fmla="*/ 0 60000 65536"/>
                  <a:gd name="T20" fmla="*/ 0 60000 65536"/>
                  <a:gd name="T21" fmla="*/ 0 w 1401"/>
                  <a:gd name="T22" fmla="*/ 0 h 1728"/>
                  <a:gd name="T23" fmla="*/ 1401 w 1401"/>
                  <a:gd name="T24" fmla="*/ 1728 h 1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1" h="1728">
                    <a:moveTo>
                      <a:pt x="131" y="0"/>
                    </a:moveTo>
                    <a:lnTo>
                      <a:pt x="0" y="161"/>
                    </a:lnTo>
                    <a:lnTo>
                      <a:pt x="1324" y="258"/>
                    </a:lnTo>
                    <a:lnTo>
                      <a:pt x="1328" y="1728"/>
                    </a:lnTo>
                    <a:lnTo>
                      <a:pt x="1376" y="1696"/>
                    </a:lnTo>
                    <a:lnTo>
                      <a:pt x="1401" y="202"/>
                    </a:lnTo>
                    <a:lnTo>
                      <a:pt x="131" y="0"/>
                    </a:lnTo>
                    <a:close/>
                  </a:path>
                </a:pathLst>
              </a:custGeom>
              <a:solidFill>
                <a:srgbClr val="9F282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reeform 21"/>
              <p:cNvSpPr>
                <a:spLocks/>
              </p:cNvSpPr>
              <p:nvPr/>
            </p:nvSpPr>
            <p:spPr bwMode="auto">
              <a:xfrm>
                <a:off x="2062" y="1264"/>
                <a:ext cx="1176" cy="1633"/>
              </a:xfrm>
              <a:custGeom>
                <a:avLst/>
                <a:gdLst>
                  <a:gd name="T0" fmla="*/ 28 w 1176"/>
                  <a:gd name="T1" fmla="*/ 0 h 1633"/>
                  <a:gd name="T2" fmla="*/ 31 w 1176"/>
                  <a:gd name="T3" fmla="*/ 0 h 1633"/>
                  <a:gd name="T4" fmla="*/ 41 w 1176"/>
                  <a:gd name="T5" fmla="*/ 2 h 1633"/>
                  <a:gd name="T6" fmla="*/ 56 w 1176"/>
                  <a:gd name="T7" fmla="*/ 3 h 1633"/>
                  <a:gd name="T8" fmla="*/ 76 w 1176"/>
                  <a:gd name="T9" fmla="*/ 6 h 1633"/>
                  <a:gd name="T10" fmla="*/ 101 w 1176"/>
                  <a:gd name="T11" fmla="*/ 8 h 1633"/>
                  <a:gd name="T12" fmla="*/ 130 w 1176"/>
                  <a:gd name="T13" fmla="*/ 11 h 1633"/>
                  <a:gd name="T14" fmla="*/ 164 w 1176"/>
                  <a:gd name="T15" fmla="*/ 15 h 1633"/>
                  <a:gd name="T16" fmla="*/ 201 w 1176"/>
                  <a:gd name="T17" fmla="*/ 18 h 1633"/>
                  <a:gd name="T18" fmla="*/ 241 w 1176"/>
                  <a:gd name="T19" fmla="*/ 22 h 1633"/>
                  <a:gd name="T20" fmla="*/ 285 w 1176"/>
                  <a:gd name="T21" fmla="*/ 27 h 1633"/>
                  <a:gd name="T22" fmla="*/ 332 w 1176"/>
                  <a:gd name="T23" fmla="*/ 31 h 1633"/>
                  <a:gd name="T24" fmla="*/ 380 w 1176"/>
                  <a:gd name="T25" fmla="*/ 36 h 1633"/>
                  <a:gd name="T26" fmla="*/ 429 w 1176"/>
                  <a:gd name="T27" fmla="*/ 42 h 1633"/>
                  <a:gd name="T28" fmla="*/ 480 w 1176"/>
                  <a:gd name="T29" fmla="*/ 47 h 1633"/>
                  <a:gd name="T30" fmla="*/ 532 w 1176"/>
                  <a:gd name="T31" fmla="*/ 52 h 1633"/>
                  <a:gd name="T32" fmla="*/ 585 w 1176"/>
                  <a:gd name="T33" fmla="*/ 57 h 1633"/>
                  <a:gd name="T34" fmla="*/ 638 w 1176"/>
                  <a:gd name="T35" fmla="*/ 62 h 1633"/>
                  <a:gd name="T36" fmla="*/ 689 w 1176"/>
                  <a:gd name="T37" fmla="*/ 67 h 1633"/>
                  <a:gd name="T38" fmla="*/ 742 w 1176"/>
                  <a:gd name="T39" fmla="*/ 71 h 1633"/>
                  <a:gd name="T40" fmla="*/ 793 w 1176"/>
                  <a:gd name="T41" fmla="*/ 76 h 1633"/>
                  <a:gd name="T42" fmla="*/ 842 w 1176"/>
                  <a:gd name="T43" fmla="*/ 80 h 1633"/>
                  <a:gd name="T44" fmla="*/ 889 w 1176"/>
                  <a:gd name="T45" fmla="*/ 84 h 1633"/>
                  <a:gd name="T46" fmla="*/ 935 w 1176"/>
                  <a:gd name="T47" fmla="*/ 88 h 1633"/>
                  <a:gd name="T48" fmla="*/ 977 w 1176"/>
                  <a:gd name="T49" fmla="*/ 90 h 1633"/>
                  <a:gd name="T50" fmla="*/ 1017 w 1176"/>
                  <a:gd name="T51" fmla="*/ 94 h 1633"/>
                  <a:gd name="T52" fmla="*/ 1053 w 1176"/>
                  <a:gd name="T53" fmla="*/ 96 h 1633"/>
                  <a:gd name="T54" fmla="*/ 1086 w 1176"/>
                  <a:gd name="T55" fmla="*/ 98 h 1633"/>
                  <a:gd name="T56" fmla="*/ 1113 w 1176"/>
                  <a:gd name="T57" fmla="*/ 99 h 1633"/>
                  <a:gd name="T58" fmla="*/ 1137 w 1176"/>
                  <a:gd name="T59" fmla="*/ 99 h 1633"/>
                  <a:gd name="T60" fmla="*/ 1155 w 1176"/>
                  <a:gd name="T61" fmla="*/ 99 h 1633"/>
                  <a:gd name="T62" fmla="*/ 1168 w 1176"/>
                  <a:gd name="T63" fmla="*/ 98 h 1633"/>
                  <a:gd name="T64" fmla="*/ 1176 w 1176"/>
                  <a:gd name="T65" fmla="*/ 97 h 1633"/>
                  <a:gd name="T66" fmla="*/ 1122 w 1176"/>
                  <a:gd name="T67" fmla="*/ 1633 h 1633"/>
                  <a:gd name="T68" fmla="*/ 1129 w 1176"/>
                  <a:gd name="T69" fmla="*/ 128 h 1633"/>
                  <a:gd name="T70" fmla="*/ 0 w 1176"/>
                  <a:gd name="T71" fmla="*/ 42 h 1633"/>
                  <a:gd name="T72" fmla="*/ 28 w 1176"/>
                  <a:gd name="T73" fmla="*/ 0 h 16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6"/>
                  <a:gd name="T112" fmla="*/ 0 h 1633"/>
                  <a:gd name="T113" fmla="*/ 1176 w 1176"/>
                  <a:gd name="T114" fmla="*/ 1633 h 16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6" h="1633">
                    <a:moveTo>
                      <a:pt x="28" y="0"/>
                    </a:moveTo>
                    <a:lnTo>
                      <a:pt x="31" y="0"/>
                    </a:lnTo>
                    <a:lnTo>
                      <a:pt x="41" y="2"/>
                    </a:lnTo>
                    <a:lnTo>
                      <a:pt x="56" y="3"/>
                    </a:lnTo>
                    <a:lnTo>
                      <a:pt x="76" y="6"/>
                    </a:lnTo>
                    <a:lnTo>
                      <a:pt x="101" y="8"/>
                    </a:lnTo>
                    <a:lnTo>
                      <a:pt x="130" y="11"/>
                    </a:lnTo>
                    <a:lnTo>
                      <a:pt x="164" y="15"/>
                    </a:lnTo>
                    <a:lnTo>
                      <a:pt x="201" y="18"/>
                    </a:lnTo>
                    <a:lnTo>
                      <a:pt x="241" y="22"/>
                    </a:lnTo>
                    <a:lnTo>
                      <a:pt x="285" y="27"/>
                    </a:lnTo>
                    <a:lnTo>
                      <a:pt x="332" y="31"/>
                    </a:lnTo>
                    <a:lnTo>
                      <a:pt x="380" y="36"/>
                    </a:lnTo>
                    <a:lnTo>
                      <a:pt x="429" y="42"/>
                    </a:lnTo>
                    <a:lnTo>
                      <a:pt x="480" y="47"/>
                    </a:lnTo>
                    <a:lnTo>
                      <a:pt x="532" y="52"/>
                    </a:lnTo>
                    <a:lnTo>
                      <a:pt x="585" y="57"/>
                    </a:lnTo>
                    <a:lnTo>
                      <a:pt x="638" y="62"/>
                    </a:lnTo>
                    <a:lnTo>
                      <a:pt x="689" y="67"/>
                    </a:lnTo>
                    <a:lnTo>
                      <a:pt x="742" y="71"/>
                    </a:lnTo>
                    <a:lnTo>
                      <a:pt x="793" y="76"/>
                    </a:lnTo>
                    <a:lnTo>
                      <a:pt x="842" y="80"/>
                    </a:lnTo>
                    <a:lnTo>
                      <a:pt x="889" y="84"/>
                    </a:lnTo>
                    <a:lnTo>
                      <a:pt x="935" y="88"/>
                    </a:lnTo>
                    <a:lnTo>
                      <a:pt x="977" y="90"/>
                    </a:lnTo>
                    <a:lnTo>
                      <a:pt x="1017" y="94"/>
                    </a:lnTo>
                    <a:lnTo>
                      <a:pt x="1053" y="96"/>
                    </a:lnTo>
                    <a:lnTo>
                      <a:pt x="1086" y="98"/>
                    </a:lnTo>
                    <a:lnTo>
                      <a:pt x="1113" y="99"/>
                    </a:lnTo>
                    <a:lnTo>
                      <a:pt x="1137" y="99"/>
                    </a:lnTo>
                    <a:lnTo>
                      <a:pt x="1155" y="99"/>
                    </a:lnTo>
                    <a:lnTo>
                      <a:pt x="1168" y="98"/>
                    </a:lnTo>
                    <a:lnTo>
                      <a:pt x="1176" y="97"/>
                    </a:lnTo>
                    <a:lnTo>
                      <a:pt x="1122" y="1633"/>
                    </a:lnTo>
                    <a:lnTo>
                      <a:pt x="1129" y="128"/>
                    </a:lnTo>
                    <a:lnTo>
                      <a:pt x="0" y="42"/>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 name="Freeform 22"/>
              <p:cNvSpPr>
                <a:spLocks/>
              </p:cNvSpPr>
              <p:nvPr/>
            </p:nvSpPr>
            <p:spPr bwMode="auto">
              <a:xfrm>
                <a:off x="1848" y="1329"/>
                <a:ext cx="98" cy="1531"/>
              </a:xfrm>
              <a:custGeom>
                <a:avLst/>
                <a:gdLst>
                  <a:gd name="T0" fmla="*/ 0 w 98"/>
                  <a:gd name="T1" fmla="*/ 0 h 1531"/>
                  <a:gd name="T2" fmla="*/ 98 w 98"/>
                  <a:gd name="T3" fmla="*/ 1531 h 1531"/>
                  <a:gd name="T4" fmla="*/ 97 w 98"/>
                  <a:gd name="T5" fmla="*/ 1467 h 1531"/>
                  <a:gd name="T6" fmla="*/ 92 w 98"/>
                  <a:gd name="T7" fmla="*/ 1296 h 1531"/>
                  <a:gd name="T8" fmla="*/ 83 w 98"/>
                  <a:gd name="T9" fmla="*/ 1055 h 1531"/>
                  <a:gd name="T10" fmla="*/ 72 w 98"/>
                  <a:gd name="T11" fmla="*/ 777 h 1531"/>
                  <a:gd name="T12" fmla="*/ 58 w 98"/>
                  <a:gd name="T13" fmla="*/ 498 h 1531"/>
                  <a:gd name="T14" fmla="*/ 41 w 98"/>
                  <a:gd name="T15" fmla="*/ 252 h 1531"/>
                  <a:gd name="T16" fmla="*/ 22 w 98"/>
                  <a:gd name="T17" fmla="*/ 75 h 1531"/>
                  <a:gd name="T18" fmla="*/ 0 w 98"/>
                  <a:gd name="T19" fmla="*/ 0 h 1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531"/>
                  <a:gd name="T32" fmla="*/ 98 w 98"/>
                  <a:gd name="T33" fmla="*/ 1531 h 15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531">
                    <a:moveTo>
                      <a:pt x="0" y="0"/>
                    </a:moveTo>
                    <a:lnTo>
                      <a:pt x="98" y="1531"/>
                    </a:lnTo>
                    <a:lnTo>
                      <a:pt x="97" y="1467"/>
                    </a:lnTo>
                    <a:lnTo>
                      <a:pt x="92" y="1296"/>
                    </a:lnTo>
                    <a:lnTo>
                      <a:pt x="83" y="1055"/>
                    </a:lnTo>
                    <a:lnTo>
                      <a:pt x="72" y="777"/>
                    </a:lnTo>
                    <a:lnTo>
                      <a:pt x="58" y="498"/>
                    </a:lnTo>
                    <a:lnTo>
                      <a:pt x="41" y="252"/>
                    </a:lnTo>
                    <a:lnTo>
                      <a:pt x="22" y="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reeform 23"/>
              <p:cNvSpPr>
                <a:spLocks/>
              </p:cNvSpPr>
              <p:nvPr/>
            </p:nvSpPr>
            <p:spPr bwMode="auto">
              <a:xfrm>
                <a:off x="1844" y="1295"/>
                <a:ext cx="1341" cy="115"/>
              </a:xfrm>
              <a:custGeom>
                <a:avLst/>
                <a:gdLst>
                  <a:gd name="T0" fmla="*/ 574 w 1341"/>
                  <a:gd name="T1" fmla="*/ 49 h 115"/>
                  <a:gd name="T2" fmla="*/ 452 w 1341"/>
                  <a:gd name="T3" fmla="*/ 38 h 115"/>
                  <a:gd name="T4" fmla="*/ 337 w 1341"/>
                  <a:gd name="T5" fmla="*/ 27 h 115"/>
                  <a:gd name="T6" fmla="*/ 232 w 1341"/>
                  <a:gd name="T7" fmla="*/ 16 h 115"/>
                  <a:gd name="T8" fmla="*/ 143 w 1341"/>
                  <a:gd name="T9" fmla="*/ 8 h 115"/>
                  <a:gd name="T10" fmla="*/ 71 w 1341"/>
                  <a:gd name="T11" fmla="*/ 3 h 115"/>
                  <a:gd name="T12" fmla="*/ 22 w 1341"/>
                  <a:gd name="T13" fmla="*/ 0 h 115"/>
                  <a:gd name="T14" fmla="*/ 0 w 1341"/>
                  <a:gd name="T15" fmla="*/ 4 h 115"/>
                  <a:gd name="T16" fmla="*/ 4 w 1341"/>
                  <a:gd name="T17" fmla="*/ 8 h 115"/>
                  <a:gd name="T18" fmla="*/ 33 w 1341"/>
                  <a:gd name="T19" fmla="*/ 12 h 115"/>
                  <a:gd name="T20" fmla="*/ 88 w 1341"/>
                  <a:gd name="T21" fmla="*/ 17 h 115"/>
                  <a:gd name="T22" fmla="*/ 164 w 1341"/>
                  <a:gd name="T23" fmla="*/ 25 h 115"/>
                  <a:gd name="T24" fmla="*/ 258 w 1341"/>
                  <a:gd name="T25" fmla="*/ 34 h 115"/>
                  <a:gd name="T26" fmla="*/ 365 w 1341"/>
                  <a:gd name="T27" fmla="*/ 44 h 115"/>
                  <a:gd name="T28" fmla="*/ 483 w 1341"/>
                  <a:gd name="T29" fmla="*/ 54 h 115"/>
                  <a:gd name="T30" fmla="*/ 607 w 1341"/>
                  <a:gd name="T31" fmla="*/ 66 h 115"/>
                  <a:gd name="T32" fmla="*/ 732 w 1341"/>
                  <a:gd name="T33" fmla="*/ 77 h 115"/>
                  <a:gd name="T34" fmla="*/ 856 w 1341"/>
                  <a:gd name="T35" fmla="*/ 88 h 115"/>
                  <a:gd name="T36" fmla="*/ 973 w 1341"/>
                  <a:gd name="T37" fmla="*/ 97 h 115"/>
                  <a:gd name="T38" fmla="*/ 1080 w 1341"/>
                  <a:gd name="T39" fmla="*/ 104 h 115"/>
                  <a:gd name="T40" fmla="*/ 1174 w 1341"/>
                  <a:gd name="T41" fmla="*/ 111 h 115"/>
                  <a:gd name="T42" fmla="*/ 1252 w 1341"/>
                  <a:gd name="T43" fmla="*/ 113 h 115"/>
                  <a:gd name="T44" fmla="*/ 1307 w 1341"/>
                  <a:gd name="T45" fmla="*/ 115 h 115"/>
                  <a:gd name="T46" fmla="*/ 1337 w 1341"/>
                  <a:gd name="T47" fmla="*/ 112 h 115"/>
                  <a:gd name="T48" fmla="*/ 1337 w 1341"/>
                  <a:gd name="T49" fmla="*/ 106 h 115"/>
                  <a:gd name="T50" fmla="*/ 1307 w 1341"/>
                  <a:gd name="T51" fmla="*/ 101 h 115"/>
                  <a:gd name="T52" fmla="*/ 1249 w 1341"/>
                  <a:gd name="T53" fmla="*/ 94 h 115"/>
                  <a:gd name="T54" fmla="*/ 1168 w 1341"/>
                  <a:gd name="T55" fmla="*/ 88 h 115"/>
                  <a:gd name="T56" fmla="*/ 1069 w 1341"/>
                  <a:gd name="T57" fmla="*/ 83 h 115"/>
                  <a:gd name="T58" fmla="*/ 955 w 1341"/>
                  <a:gd name="T59" fmla="*/ 75 h 115"/>
                  <a:gd name="T60" fmla="*/ 831 w 1341"/>
                  <a:gd name="T61" fmla="*/ 68 h 115"/>
                  <a:gd name="T62" fmla="*/ 702 w 1341"/>
                  <a:gd name="T63" fmla="*/ 59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1"/>
                  <a:gd name="T97" fmla="*/ 0 h 115"/>
                  <a:gd name="T98" fmla="*/ 1341 w 134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1" h="115">
                    <a:moveTo>
                      <a:pt x="636" y="54"/>
                    </a:moveTo>
                    <a:lnTo>
                      <a:pt x="574" y="49"/>
                    </a:lnTo>
                    <a:lnTo>
                      <a:pt x="512" y="44"/>
                    </a:lnTo>
                    <a:lnTo>
                      <a:pt x="452" y="38"/>
                    </a:lnTo>
                    <a:lnTo>
                      <a:pt x="394" y="32"/>
                    </a:lnTo>
                    <a:lnTo>
                      <a:pt x="337" y="27"/>
                    </a:lnTo>
                    <a:lnTo>
                      <a:pt x="283" y="21"/>
                    </a:lnTo>
                    <a:lnTo>
                      <a:pt x="232" y="16"/>
                    </a:lnTo>
                    <a:lnTo>
                      <a:pt x="186" y="12"/>
                    </a:lnTo>
                    <a:lnTo>
                      <a:pt x="143" y="8"/>
                    </a:lnTo>
                    <a:lnTo>
                      <a:pt x="104" y="5"/>
                    </a:lnTo>
                    <a:lnTo>
                      <a:pt x="71" y="3"/>
                    </a:lnTo>
                    <a:lnTo>
                      <a:pt x="44" y="2"/>
                    </a:lnTo>
                    <a:lnTo>
                      <a:pt x="22" y="0"/>
                    </a:lnTo>
                    <a:lnTo>
                      <a:pt x="8" y="2"/>
                    </a:lnTo>
                    <a:lnTo>
                      <a:pt x="0" y="4"/>
                    </a:lnTo>
                    <a:lnTo>
                      <a:pt x="0" y="8"/>
                    </a:lnTo>
                    <a:lnTo>
                      <a:pt x="4" y="8"/>
                    </a:lnTo>
                    <a:lnTo>
                      <a:pt x="15" y="9"/>
                    </a:lnTo>
                    <a:lnTo>
                      <a:pt x="33" y="12"/>
                    </a:lnTo>
                    <a:lnTo>
                      <a:pt x="58" y="13"/>
                    </a:lnTo>
                    <a:lnTo>
                      <a:pt x="88" y="17"/>
                    </a:lnTo>
                    <a:lnTo>
                      <a:pt x="124" y="21"/>
                    </a:lnTo>
                    <a:lnTo>
                      <a:pt x="164" y="25"/>
                    </a:lnTo>
                    <a:lnTo>
                      <a:pt x="209" y="29"/>
                    </a:lnTo>
                    <a:lnTo>
                      <a:pt x="258" y="34"/>
                    </a:lnTo>
                    <a:lnTo>
                      <a:pt x="310" y="39"/>
                    </a:lnTo>
                    <a:lnTo>
                      <a:pt x="365" y="44"/>
                    </a:lnTo>
                    <a:lnTo>
                      <a:pt x="423" y="49"/>
                    </a:lnTo>
                    <a:lnTo>
                      <a:pt x="483" y="54"/>
                    </a:lnTo>
                    <a:lnTo>
                      <a:pt x="545" y="61"/>
                    </a:lnTo>
                    <a:lnTo>
                      <a:pt x="607" y="66"/>
                    </a:lnTo>
                    <a:lnTo>
                      <a:pt x="669" y="71"/>
                    </a:lnTo>
                    <a:lnTo>
                      <a:pt x="732" y="77"/>
                    </a:lnTo>
                    <a:lnTo>
                      <a:pt x="794" y="83"/>
                    </a:lnTo>
                    <a:lnTo>
                      <a:pt x="856" y="88"/>
                    </a:lnTo>
                    <a:lnTo>
                      <a:pt x="915" y="92"/>
                    </a:lnTo>
                    <a:lnTo>
                      <a:pt x="973" y="97"/>
                    </a:lnTo>
                    <a:lnTo>
                      <a:pt x="1029" y="101"/>
                    </a:lnTo>
                    <a:lnTo>
                      <a:pt x="1080" y="104"/>
                    </a:lnTo>
                    <a:lnTo>
                      <a:pt x="1129" y="108"/>
                    </a:lnTo>
                    <a:lnTo>
                      <a:pt x="1174" y="111"/>
                    </a:lnTo>
                    <a:lnTo>
                      <a:pt x="1216" y="112"/>
                    </a:lnTo>
                    <a:lnTo>
                      <a:pt x="1252" y="113"/>
                    </a:lnTo>
                    <a:lnTo>
                      <a:pt x="1282" y="115"/>
                    </a:lnTo>
                    <a:lnTo>
                      <a:pt x="1307" y="115"/>
                    </a:lnTo>
                    <a:lnTo>
                      <a:pt x="1326" y="113"/>
                    </a:lnTo>
                    <a:lnTo>
                      <a:pt x="1337" y="112"/>
                    </a:lnTo>
                    <a:lnTo>
                      <a:pt x="1341" y="110"/>
                    </a:lnTo>
                    <a:lnTo>
                      <a:pt x="1337" y="106"/>
                    </a:lnTo>
                    <a:lnTo>
                      <a:pt x="1326" y="103"/>
                    </a:lnTo>
                    <a:lnTo>
                      <a:pt x="1307" y="101"/>
                    </a:lnTo>
                    <a:lnTo>
                      <a:pt x="1282" y="97"/>
                    </a:lnTo>
                    <a:lnTo>
                      <a:pt x="1249" y="94"/>
                    </a:lnTo>
                    <a:lnTo>
                      <a:pt x="1212" y="92"/>
                    </a:lnTo>
                    <a:lnTo>
                      <a:pt x="1168" y="88"/>
                    </a:lnTo>
                    <a:lnTo>
                      <a:pt x="1120" y="85"/>
                    </a:lnTo>
                    <a:lnTo>
                      <a:pt x="1069" y="83"/>
                    </a:lnTo>
                    <a:lnTo>
                      <a:pt x="1013" y="79"/>
                    </a:lnTo>
                    <a:lnTo>
                      <a:pt x="955" y="75"/>
                    </a:lnTo>
                    <a:lnTo>
                      <a:pt x="894" y="72"/>
                    </a:lnTo>
                    <a:lnTo>
                      <a:pt x="831" y="68"/>
                    </a:lnTo>
                    <a:lnTo>
                      <a:pt x="767" y="63"/>
                    </a:lnTo>
                    <a:lnTo>
                      <a:pt x="702" y="59"/>
                    </a:lnTo>
                    <a:lnTo>
                      <a:pt x="63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 name="Freeform 24"/>
              <p:cNvSpPr>
                <a:spLocks/>
              </p:cNvSpPr>
              <p:nvPr/>
            </p:nvSpPr>
            <p:spPr bwMode="auto">
              <a:xfrm>
                <a:off x="1987" y="1444"/>
                <a:ext cx="1237" cy="1485"/>
              </a:xfrm>
              <a:custGeom>
                <a:avLst/>
                <a:gdLst>
                  <a:gd name="T0" fmla="*/ 3 w 1237"/>
                  <a:gd name="T1" fmla="*/ 1462 h 1485"/>
                  <a:gd name="T2" fmla="*/ 26 w 1237"/>
                  <a:gd name="T3" fmla="*/ 1462 h 1485"/>
                  <a:gd name="T4" fmla="*/ 69 w 1237"/>
                  <a:gd name="T5" fmla="*/ 1462 h 1485"/>
                  <a:gd name="T6" fmla="*/ 130 w 1237"/>
                  <a:gd name="T7" fmla="*/ 1462 h 1485"/>
                  <a:gd name="T8" fmla="*/ 203 w 1237"/>
                  <a:gd name="T9" fmla="*/ 1462 h 1485"/>
                  <a:gd name="T10" fmla="*/ 290 w 1237"/>
                  <a:gd name="T11" fmla="*/ 1464 h 1485"/>
                  <a:gd name="T12" fmla="*/ 386 w 1237"/>
                  <a:gd name="T13" fmla="*/ 1464 h 1485"/>
                  <a:gd name="T14" fmla="*/ 488 w 1237"/>
                  <a:gd name="T15" fmla="*/ 1465 h 1485"/>
                  <a:gd name="T16" fmla="*/ 594 w 1237"/>
                  <a:gd name="T17" fmla="*/ 1466 h 1485"/>
                  <a:gd name="T18" fmla="*/ 700 w 1237"/>
                  <a:gd name="T19" fmla="*/ 1467 h 1485"/>
                  <a:gd name="T20" fmla="*/ 805 w 1237"/>
                  <a:gd name="T21" fmla="*/ 1469 h 1485"/>
                  <a:gd name="T22" fmla="*/ 905 w 1237"/>
                  <a:gd name="T23" fmla="*/ 1471 h 1485"/>
                  <a:gd name="T24" fmla="*/ 998 w 1237"/>
                  <a:gd name="T25" fmla="*/ 1474 h 1485"/>
                  <a:gd name="T26" fmla="*/ 1081 w 1237"/>
                  <a:gd name="T27" fmla="*/ 1476 h 1485"/>
                  <a:gd name="T28" fmla="*/ 1152 w 1237"/>
                  <a:gd name="T29" fmla="*/ 1479 h 1485"/>
                  <a:gd name="T30" fmla="*/ 1206 w 1237"/>
                  <a:gd name="T31" fmla="*/ 1483 h 1485"/>
                  <a:gd name="T32" fmla="*/ 1229 w 1237"/>
                  <a:gd name="T33" fmla="*/ 1253 h 1485"/>
                  <a:gd name="T34" fmla="*/ 1237 w 1237"/>
                  <a:gd name="T35" fmla="*/ 229 h 1485"/>
                  <a:gd name="T36" fmla="*/ 1224 w 1237"/>
                  <a:gd name="T37" fmla="*/ 60 h 1485"/>
                  <a:gd name="T38" fmla="*/ 1216 w 1237"/>
                  <a:gd name="T39" fmla="*/ 316 h 1485"/>
                  <a:gd name="T40" fmla="*/ 1214 w 1237"/>
                  <a:gd name="T41" fmla="*/ 1471 h 1485"/>
                  <a:gd name="T42" fmla="*/ 1202 w 1237"/>
                  <a:gd name="T43" fmla="*/ 1471 h 1485"/>
                  <a:gd name="T44" fmla="*/ 1167 w 1237"/>
                  <a:gd name="T45" fmla="*/ 1470 h 1485"/>
                  <a:gd name="T46" fmla="*/ 1114 w 1237"/>
                  <a:gd name="T47" fmla="*/ 1467 h 1485"/>
                  <a:gd name="T48" fmla="*/ 1046 w 1237"/>
                  <a:gd name="T49" fmla="*/ 1466 h 1485"/>
                  <a:gd name="T50" fmla="*/ 963 w 1237"/>
                  <a:gd name="T51" fmla="*/ 1464 h 1485"/>
                  <a:gd name="T52" fmla="*/ 870 w 1237"/>
                  <a:gd name="T53" fmla="*/ 1460 h 1485"/>
                  <a:gd name="T54" fmla="*/ 770 w 1237"/>
                  <a:gd name="T55" fmla="*/ 1457 h 1485"/>
                  <a:gd name="T56" fmla="*/ 664 w 1237"/>
                  <a:gd name="T57" fmla="*/ 1455 h 1485"/>
                  <a:gd name="T58" fmla="*/ 557 w 1237"/>
                  <a:gd name="T59" fmla="*/ 1453 h 1485"/>
                  <a:gd name="T60" fmla="*/ 451 w 1237"/>
                  <a:gd name="T61" fmla="*/ 1452 h 1485"/>
                  <a:gd name="T62" fmla="*/ 349 w 1237"/>
                  <a:gd name="T63" fmla="*/ 1451 h 1485"/>
                  <a:gd name="T64" fmla="*/ 255 w 1237"/>
                  <a:gd name="T65" fmla="*/ 1451 h 1485"/>
                  <a:gd name="T66" fmla="*/ 170 w 1237"/>
                  <a:gd name="T67" fmla="*/ 1452 h 1485"/>
                  <a:gd name="T68" fmla="*/ 96 w 1237"/>
                  <a:gd name="T69" fmla="*/ 1453 h 1485"/>
                  <a:gd name="T70" fmla="*/ 39 w 1237"/>
                  <a:gd name="T71" fmla="*/ 1457 h 1485"/>
                  <a:gd name="T72" fmla="*/ 0 w 1237"/>
                  <a:gd name="T73" fmla="*/ 1462 h 1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7"/>
                  <a:gd name="T112" fmla="*/ 0 h 1485"/>
                  <a:gd name="T113" fmla="*/ 1237 w 1237"/>
                  <a:gd name="T114" fmla="*/ 1485 h 1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7" h="1485">
                    <a:moveTo>
                      <a:pt x="0" y="1462"/>
                    </a:moveTo>
                    <a:lnTo>
                      <a:pt x="3" y="1462"/>
                    </a:lnTo>
                    <a:lnTo>
                      <a:pt x="12" y="1462"/>
                    </a:lnTo>
                    <a:lnTo>
                      <a:pt x="26" y="1462"/>
                    </a:lnTo>
                    <a:lnTo>
                      <a:pt x="46" y="1462"/>
                    </a:lnTo>
                    <a:lnTo>
                      <a:pt x="69" y="1462"/>
                    </a:lnTo>
                    <a:lnTo>
                      <a:pt x="97" y="1462"/>
                    </a:lnTo>
                    <a:lnTo>
                      <a:pt x="130" y="1462"/>
                    </a:lnTo>
                    <a:lnTo>
                      <a:pt x="164" y="1462"/>
                    </a:lnTo>
                    <a:lnTo>
                      <a:pt x="203" y="1462"/>
                    </a:lnTo>
                    <a:lnTo>
                      <a:pt x="246" y="1464"/>
                    </a:lnTo>
                    <a:lnTo>
                      <a:pt x="290" y="1464"/>
                    </a:lnTo>
                    <a:lnTo>
                      <a:pt x="337" y="1464"/>
                    </a:lnTo>
                    <a:lnTo>
                      <a:pt x="386" y="1464"/>
                    </a:lnTo>
                    <a:lnTo>
                      <a:pt x="437" y="1465"/>
                    </a:lnTo>
                    <a:lnTo>
                      <a:pt x="488" y="1465"/>
                    </a:lnTo>
                    <a:lnTo>
                      <a:pt x="540" y="1465"/>
                    </a:lnTo>
                    <a:lnTo>
                      <a:pt x="594" y="1466"/>
                    </a:lnTo>
                    <a:lnTo>
                      <a:pt x="647" y="1466"/>
                    </a:lnTo>
                    <a:lnTo>
                      <a:pt x="700" y="1467"/>
                    </a:lnTo>
                    <a:lnTo>
                      <a:pt x="753" y="1467"/>
                    </a:lnTo>
                    <a:lnTo>
                      <a:pt x="805" y="1469"/>
                    </a:lnTo>
                    <a:lnTo>
                      <a:pt x="856" y="1470"/>
                    </a:lnTo>
                    <a:lnTo>
                      <a:pt x="905" y="1471"/>
                    </a:lnTo>
                    <a:lnTo>
                      <a:pt x="953" y="1473"/>
                    </a:lnTo>
                    <a:lnTo>
                      <a:pt x="998" y="1474"/>
                    </a:lnTo>
                    <a:lnTo>
                      <a:pt x="1041" y="1475"/>
                    </a:lnTo>
                    <a:lnTo>
                      <a:pt x="1081" y="1476"/>
                    </a:lnTo>
                    <a:lnTo>
                      <a:pt x="1118" y="1478"/>
                    </a:lnTo>
                    <a:lnTo>
                      <a:pt x="1152" y="1479"/>
                    </a:lnTo>
                    <a:lnTo>
                      <a:pt x="1180" y="1482"/>
                    </a:lnTo>
                    <a:lnTo>
                      <a:pt x="1206" y="1483"/>
                    </a:lnTo>
                    <a:lnTo>
                      <a:pt x="1227" y="1485"/>
                    </a:lnTo>
                    <a:lnTo>
                      <a:pt x="1229" y="1253"/>
                    </a:lnTo>
                    <a:lnTo>
                      <a:pt x="1236" y="741"/>
                    </a:lnTo>
                    <a:lnTo>
                      <a:pt x="1237" y="229"/>
                    </a:lnTo>
                    <a:lnTo>
                      <a:pt x="1232" y="0"/>
                    </a:lnTo>
                    <a:lnTo>
                      <a:pt x="1224" y="60"/>
                    </a:lnTo>
                    <a:lnTo>
                      <a:pt x="1219" y="189"/>
                    </a:lnTo>
                    <a:lnTo>
                      <a:pt x="1216" y="316"/>
                    </a:lnTo>
                    <a:lnTo>
                      <a:pt x="1216" y="374"/>
                    </a:lnTo>
                    <a:lnTo>
                      <a:pt x="1214" y="1471"/>
                    </a:lnTo>
                    <a:lnTo>
                      <a:pt x="1211" y="1471"/>
                    </a:lnTo>
                    <a:lnTo>
                      <a:pt x="1202" y="1471"/>
                    </a:lnTo>
                    <a:lnTo>
                      <a:pt x="1188" y="1470"/>
                    </a:lnTo>
                    <a:lnTo>
                      <a:pt x="1167" y="1470"/>
                    </a:lnTo>
                    <a:lnTo>
                      <a:pt x="1144" y="1469"/>
                    </a:lnTo>
                    <a:lnTo>
                      <a:pt x="1114" y="1467"/>
                    </a:lnTo>
                    <a:lnTo>
                      <a:pt x="1082" y="1466"/>
                    </a:lnTo>
                    <a:lnTo>
                      <a:pt x="1046" y="1466"/>
                    </a:lnTo>
                    <a:lnTo>
                      <a:pt x="1006" y="1465"/>
                    </a:lnTo>
                    <a:lnTo>
                      <a:pt x="963" y="1464"/>
                    </a:lnTo>
                    <a:lnTo>
                      <a:pt x="918" y="1462"/>
                    </a:lnTo>
                    <a:lnTo>
                      <a:pt x="870" y="1460"/>
                    </a:lnTo>
                    <a:lnTo>
                      <a:pt x="820" y="1458"/>
                    </a:lnTo>
                    <a:lnTo>
                      <a:pt x="770" y="1457"/>
                    </a:lnTo>
                    <a:lnTo>
                      <a:pt x="717" y="1456"/>
                    </a:lnTo>
                    <a:lnTo>
                      <a:pt x="664" y="1455"/>
                    </a:lnTo>
                    <a:lnTo>
                      <a:pt x="611" y="1455"/>
                    </a:lnTo>
                    <a:lnTo>
                      <a:pt x="557" y="1453"/>
                    </a:lnTo>
                    <a:lnTo>
                      <a:pt x="504" y="1452"/>
                    </a:lnTo>
                    <a:lnTo>
                      <a:pt x="451" y="1452"/>
                    </a:lnTo>
                    <a:lnTo>
                      <a:pt x="399" y="1451"/>
                    </a:lnTo>
                    <a:lnTo>
                      <a:pt x="349" y="1451"/>
                    </a:lnTo>
                    <a:lnTo>
                      <a:pt x="301" y="1451"/>
                    </a:lnTo>
                    <a:lnTo>
                      <a:pt x="255" y="1451"/>
                    </a:lnTo>
                    <a:lnTo>
                      <a:pt x="211" y="1451"/>
                    </a:lnTo>
                    <a:lnTo>
                      <a:pt x="170" y="1452"/>
                    </a:lnTo>
                    <a:lnTo>
                      <a:pt x="131" y="1452"/>
                    </a:lnTo>
                    <a:lnTo>
                      <a:pt x="96" y="1453"/>
                    </a:lnTo>
                    <a:lnTo>
                      <a:pt x="65" y="1456"/>
                    </a:lnTo>
                    <a:lnTo>
                      <a:pt x="39" y="1457"/>
                    </a:lnTo>
                    <a:lnTo>
                      <a:pt x="17" y="1460"/>
                    </a:lnTo>
                    <a:lnTo>
                      <a:pt x="0" y="1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Freeform 25"/>
              <p:cNvSpPr>
                <a:spLocks/>
              </p:cNvSpPr>
              <p:nvPr/>
            </p:nvSpPr>
            <p:spPr bwMode="auto">
              <a:xfrm>
                <a:off x="1833" y="1091"/>
                <a:ext cx="1418" cy="217"/>
              </a:xfrm>
              <a:custGeom>
                <a:avLst/>
                <a:gdLst>
                  <a:gd name="T0" fmla="*/ 9 w 1418"/>
                  <a:gd name="T1" fmla="*/ 176 h 217"/>
                  <a:gd name="T2" fmla="*/ 55 w 1418"/>
                  <a:gd name="T3" fmla="*/ 133 h 217"/>
                  <a:gd name="T4" fmla="*/ 114 w 1418"/>
                  <a:gd name="T5" fmla="*/ 72 h 217"/>
                  <a:gd name="T6" fmla="*/ 158 w 1418"/>
                  <a:gd name="T7" fmla="*/ 26 h 217"/>
                  <a:gd name="T8" fmla="*/ 169 w 1418"/>
                  <a:gd name="T9" fmla="*/ 18 h 217"/>
                  <a:gd name="T10" fmla="*/ 196 w 1418"/>
                  <a:gd name="T11" fmla="*/ 23 h 217"/>
                  <a:gd name="T12" fmla="*/ 246 w 1418"/>
                  <a:gd name="T13" fmla="*/ 32 h 217"/>
                  <a:gd name="T14" fmla="*/ 318 w 1418"/>
                  <a:gd name="T15" fmla="*/ 44 h 217"/>
                  <a:gd name="T16" fmla="*/ 406 w 1418"/>
                  <a:gd name="T17" fmla="*/ 59 h 217"/>
                  <a:gd name="T18" fmla="*/ 506 w 1418"/>
                  <a:gd name="T19" fmla="*/ 76 h 217"/>
                  <a:gd name="T20" fmla="*/ 615 w 1418"/>
                  <a:gd name="T21" fmla="*/ 94 h 217"/>
                  <a:gd name="T22" fmla="*/ 731 w 1418"/>
                  <a:gd name="T23" fmla="*/ 113 h 217"/>
                  <a:gd name="T24" fmla="*/ 848 w 1418"/>
                  <a:gd name="T25" fmla="*/ 133 h 217"/>
                  <a:gd name="T26" fmla="*/ 964 w 1418"/>
                  <a:gd name="T27" fmla="*/ 151 h 217"/>
                  <a:gd name="T28" fmla="*/ 1073 w 1418"/>
                  <a:gd name="T29" fmla="*/ 169 h 217"/>
                  <a:gd name="T30" fmla="*/ 1174 w 1418"/>
                  <a:gd name="T31" fmla="*/ 184 h 217"/>
                  <a:gd name="T32" fmla="*/ 1262 w 1418"/>
                  <a:gd name="T33" fmla="*/ 198 h 217"/>
                  <a:gd name="T34" fmla="*/ 1334 w 1418"/>
                  <a:gd name="T35" fmla="*/ 208 h 217"/>
                  <a:gd name="T36" fmla="*/ 1386 w 1418"/>
                  <a:gd name="T37" fmla="*/ 215 h 217"/>
                  <a:gd name="T38" fmla="*/ 1414 w 1418"/>
                  <a:gd name="T39" fmla="*/ 217 h 217"/>
                  <a:gd name="T40" fmla="*/ 1415 w 1418"/>
                  <a:gd name="T41" fmla="*/ 214 h 217"/>
                  <a:gd name="T42" fmla="*/ 1388 w 1418"/>
                  <a:gd name="T43" fmla="*/ 206 h 217"/>
                  <a:gd name="T44" fmla="*/ 1338 w 1418"/>
                  <a:gd name="T45" fmla="*/ 196 h 217"/>
                  <a:gd name="T46" fmla="*/ 1266 w 1418"/>
                  <a:gd name="T47" fmla="*/ 181 h 217"/>
                  <a:gd name="T48" fmla="*/ 1178 w 1418"/>
                  <a:gd name="T49" fmla="*/ 166 h 217"/>
                  <a:gd name="T50" fmla="*/ 1076 w 1418"/>
                  <a:gd name="T51" fmla="*/ 148 h 217"/>
                  <a:gd name="T52" fmla="*/ 965 w 1418"/>
                  <a:gd name="T53" fmla="*/ 129 h 217"/>
                  <a:gd name="T54" fmla="*/ 849 w 1418"/>
                  <a:gd name="T55" fmla="*/ 111 h 217"/>
                  <a:gd name="T56" fmla="*/ 731 w 1418"/>
                  <a:gd name="T57" fmla="*/ 91 h 217"/>
                  <a:gd name="T58" fmla="*/ 614 w 1418"/>
                  <a:gd name="T59" fmla="*/ 72 h 217"/>
                  <a:gd name="T60" fmla="*/ 503 w 1418"/>
                  <a:gd name="T61" fmla="*/ 54 h 217"/>
                  <a:gd name="T62" fmla="*/ 401 w 1418"/>
                  <a:gd name="T63" fmla="*/ 39 h 217"/>
                  <a:gd name="T64" fmla="*/ 312 w 1418"/>
                  <a:gd name="T65" fmla="*/ 24 h 217"/>
                  <a:gd name="T66" fmla="*/ 240 w 1418"/>
                  <a:gd name="T67" fmla="*/ 13 h 217"/>
                  <a:gd name="T68" fmla="*/ 188 w 1418"/>
                  <a:gd name="T69" fmla="*/ 5 h 217"/>
                  <a:gd name="T70" fmla="*/ 161 w 1418"/>
                  <a:gd name="T71" fmla="*/ 0 h 217"/>
                  <a:gd name="T72" fmla="*/ 151 w 1418"/>
                  <a:gd name="T73" fmla="*/ 8 h 217"/>
                  <a:gd name="T74" fmla="*/ 105 w 1418"/>
                  <a:gd name="T75" fmla="*/ 55 h 217"/>
                  <a:gd name="T76" fmla="*/ 46 w 1418"/>
                  <a:gd name="T77" fmla="*/ 121 h 217"/>
                  <a:gd name="T78" fmla="*/ 5 w 1418"/>
                  <a:gd name="T79" fmla="*/ 171 h 2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8"/>
                  <a:gd name="T121" fmla="*/ 0 h 217"/>
                  <a:gd name="T122" fmla="*/ 1418 w 1418"/>
                  <a:gd name="T123" fmla="*/ 217 h 2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8" h="217">
                    <a:moveTo>
                      <a:pt x="0" y="181"/>
                    </a:moveTo>
                    <a:lnTo>
                      <a:pt x="9" y="176"/>
                    </a:lnTo>
                    <a:lnTo>
                      <a:pt x="28" y="158"/>
                    </a:lnTo>
                    <a:lnTo>
                      <a:pt x="55" y="133"/>
                    </a:lnTo>
                    <a:lnTo>
                      <a:pt x="85" y="102"/>
                    </a:lnTo>
                    <a:lnTo>
                      <a:pt x="114" y="72"/>
                    </a:lnTo>
                    <a:lnTo>
                      <a:pt x="140" y="45"/>
                    </a:lnTo>
                    <a:lnTo>
                      <a:pt x="158" y="26"/>
                    </a:lnTo>
                    <a:lnTo>
                      <a:pt x="165" y="18"/>
                    </a:lnTo>
                    <a:lnTo>
                      <a:pt x="169" y="18"/>
                    </a:lnTo>
                    <a:lnTo>
                      <a:pt x="179" y="21"/>
                    </a:lnTo>
                    <a:lnTo>
                      <a:pt x="196" y="23"/>
                    </a:lnTo>
                    <a:lnTo>
                      <a:pt x="219" y="27"/>
                    </a:lnTo>
                    <a:lnTo>
                      <a:pt x="246" y="32"/>
                    </a:lnTo>
                    <a:lnTo>
                      <a:pt x="280" y="37"/>
                    </a:lnTo>
                    <a:lnTo>
                      <a:pt x="318" y="44"/>
                    </a:lnTo>
                    <a:lnTo>
                      <a:pt x="360" y="51"/>
                    </a:lnTo>
                    <a:lnTo>
                      <a:pt x="406" y="59"/>
                    </a:lnTo>
                    <a:lnTo>
                      <a:pt x="454" y="67"/>
                    </a:lnTo>
                    <a:lnTo>
                      <a:pt x="506" y="76"/>
                    </a:lnTo>
                    <a:lnTo>
                      <a:pt x="560" y="85"/>
                    </a:lnTo>
                    <a:lnTo>
                      <a:pt x="615" y="94"/>
                    </a:lnTo>
                    <a:lnTo>
                      <a:pt x="673" y="103"/>
                    </a:lnTo>
                    <a:lnTo>
                      <a:pt x="731" y="113"/>
                    </a:lnTo>
                    <a:lnTo>
                      <a:pt x="789" y="122"/>
                    </a:lnTo>
                    <a:lnTo>
                      <a:pt x="848" y="133"/>
                    </a:lnTo>
                    <a:lnTo>
                      <a:pt x="906" y="142"/>
                    </a:lnTo>
                    <a:lnTo>
                      <a:pt x="964" y="151"/>
                    </a:lnTo>
                    <a:lnTo>
                      <a:pt x="1019" y="160"/>
                    </a:lnTo>
                    <a:lnTo>
                      <a:pt x="1073" y="169"/>
                    </a:lnTo>
                    <a:lnTo>
                      <a:pt x="1125" y="176"/>
                    </a:lnTo>
                    <a:lnTo>
                      <a:pt x="1174" y="184"/>
                    </a:lnTo>
                    <a:lnTo>
                      <a:pt x="1221" y="192"/>
                    </a:lnTo>
                    <a:lnTo>
                      <a:pt x="1262" y="198"/>
                    </a:lnTo>
                    <a:lnTo>
                      <a:pt x="1301" y="203"/>
                    </a:lnTo>
                    <a:lnTo>
                      <a:pt x="1334" y="208"/>
                    </a:lnTo>
                    <a:lnTo>
                      <a:pt x="1363" y="212"/>
                    </a:lnTo>
                    <a:lnTo>
                      <a:pt x="1386" y="215"/>
                    </a:lnTo>
                    <a:lnTo>
                      <a:pt x="1403" y="216"/>
                    </a:lnTo>
                    <a:lnTo>
                      <a:pt x="1414" y="217"/>
                    </a:lnTo>
                    <a:lnTo>
                      <a:pt x="1418" y="216"/>
                    </a:lnTo>
                    <a:lnTo>
                      <a:pt x="1415" y="214"/>
                    </a:lnTo>
                    <a:lnTo>
                      <a:pt x="1405" y="210"/>
                    </a:lnTo>
                    <a:lnTo>
                      <a:pt x="1388" y="206"/>
                    </a:lnTo>
                    <a:lnTo>
                      <a:pt x="1365" y="201"/>
                    </a:lnTo>
                    <a:lnTo>
                      <a:pt x="1338" y="196"/>
                    </a:lnTo>
                    <a:lnTo>
                      <a:pt x="1304" y="189"/>
                    </a:lnTo>
                    <a:lnTo>
                      <a:pt x="1266" y="181"/>
                    </a:lnTo>
                    <a:lnTo>
                      <a:pt x="1223" y="174"/>
                    </a:lnTo>
                    <a:lnTo>
                      <a:pt x="1178" y="166"/>
                    </a:lnTo>
                    <a:lnTo>
                      <a:pt x="1129" y="157"/>
                    </a:lnTo>
                    <a:lnTo>
                      <a:pt x="1076" y="148"/>
                    </a:lnTo>
                    <a:lnTo>
                      <a:pt x="1022" y="139"/>
                    </a:lnTo>
                    <a:lnTo>
                      <a:pt x="965" y="129"/>
                    </a:lnTo>
                    <a:lnTo>
                      <a:pt x="908" y="120"/>
                    </a:lnTo>
                    <a:lnTo>
                      <a:pt x="849" y="111"/>
                    </a:lnTo>
                    <a:lnTo>
                      <a:pt x="789" y="100"/>
                    </a:lnTo>
                    <a:lnTo>
                      <a:pt x="731" y="91"/>
                    </a:lnTo>
                    <a:lnTo>
                      <a:pt x="672" y="81"/>
                    </a:lnTo>
                    <a:lnTo>
                      <a:pt x="614" y="72"/>
                    </a:lnTo>
                    <a:lnTo>
                      <a:pt x="557" y="63"/>
                    </a:lnTo>
                    <a:lnTo>
                      <a:pt x="503" y="54"/>
                    </a:lnTo>
                    <a:lnTo>
                      <a:pt x="451" y="46"/>
                    </a:lnTo>
                    <a:lnTo>
                      <a:pt x="401" y="39"/>
                    </a:lnTo>
                    <a:lnTo>
                      <a:pt x="355" y="31"/>
                    </a:lnTo>
                    <a:lnTo>
                      <a:pt x="312" y="24"/>
                    </a:lnTo>
                    <a:lnTo>
                      <a:pt x="274" y="18"/>
                    </a:lnTo>
                    <a:lnTo>
                      <a:pt x="240" y="13"/>
                    </a:lnTo>
                    <a:lnTo>
                      <a:pt x="211" y="9"/>
                    </a:lnTo>
                    <a:lnTo>
                      <a:pt x="188" y="5"/>
                    </a:lnTo>
                    <a:lnTo>
                      <a:pt x="171" y="3"/>
                    </a:lnTo>
                    <a:lnTo>
                      <a:pt x="161" y="0"/>
                    </a:lnTo>
                    <a:lnTo>
                      <a:pt x="157" y="0"/>
                    </a:lnTo>
                    <a:lnTo>
                      <a:pt x="151" y="8"/>
                    </a:lnTo>
                    <a:lnTo>
                      <a:pt x="131" y="27"/>
                    </a:lnTo>
                    <a:lnTo>
                      <a:pt x="105" y="55"/>
                    </a:lnTo>
                    <a:lnTo>
                      <a:pt x="76" y="87"/>
                    </a:lnTo>
                    <a:lnTo>
                      <a:pt x="46" y="121"/>
                    </a:lnTo>
                    <a:lnTo>
                      <a:pt x="21" y="149"/>
                    </a:lnTo>
                    <a:lnTo>
                      <a:pt x="5" y="171"/>
                    </a:lnTo>
                    <a:lnTo>
                      <a:pt x="0"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 name="Freeform 26"/>
              <p:cNvSpPr>
                <a:spLocks/>
              </p:cNvSpPr>
              <p:nvPr/>
            </p:nvSpPr>
            <p:spPr bwMode="auto">
              <a:xfrm>
                <a:off x="3273" y="1321"/>
                <a:ext cx="39" cy="1494"/>
              </a:xfrm>
              <a:custGeom>
                <a:avLst/>
                <a:gdLst>
                  <a:gd name="T0" fmla="*/ 19 w 39"/>
                  <a:gd name="T1" fmla="*/ 1121 h 1494"/>
                  <a:gd name="T2" fmla="*/ 31 w 39"/>
                  <a:gd name="T3" fmla="*/ 766 h 1494"/>
                  <a:gd name="T4" fmla="*/ 39 w 39"/>
                  <a:gd name="T5" fmla="*/ 406 h 1494"/>
                  <a:gd name="T6" fmla="*/ 38 w 39"/>
                  <a:gd name="T7" fmla="*/ 123 h 1494"/>
                  <a:gd name="T8" fmla="*/ 25 w 39"/>
                  <a:gd name="T9" fmla="*/ 0 h 1494"/>
                  <a:gd name="T10" fmla="*/ 19 w 39"/>
                  <a:gd name="T11" fmla="*/ 235 h 1494"/>
                  <a:gd name="T12" fmla="*/ 9 w 39"/>
                  <a:gd name="T13" fmla="*/ 749 h 1494"/>
                  <a:gd name="T14" fmla="*/ 0 w 39"/>
                  <a:gd name="T15" fmla="*/ 1264 h 1494"/>
                  <a:gd name="T16" fmla="*/ 0 w 39"/>
                  <a:gd name="T17" fmla="*/ 1494 h 1494"/>
                  <a:gd name="T18" fmla="*/ 7 w 39"/>
                  <a:gd name="T19" fmla="*/ 1463 h 1494"/>
                  <a:gd name="T20" fmla="*/ 10 w 39"/>
                  <a:gd name="T21" fmla="*/ 1386 h 1494"/>
                  <a:gd name="T22" fmla="*/ 14 w 39"/>
                  <a:gd name="T23" fmla="*/ 1270 h 1494"/>
                  <a:gd name="T24" fmla="*/ 19 w 39"/>
                  <a:gd name="T25" fmla="*/ 1121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494"/>
                  <a:gd name="T41" fmla="*/ 39 w 39"/>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494">
                    <a:moveTo>
                      <a:pt x="19" y="1121"/>
                    </a:moveTo>
                    <a:lnTo>
                      <a:pt x="31" y="766"/>
                    </a:lnTo>
                    <a:lnTo>
                      <a:pt x="39" y="406"/>
                    </a:lnTo>
                    <a:lnTo>
                      <a:pt x="38" y="123"/>
                    </a:lnTo>
                    <a:lnTo>
                      <a:pt x="25" y="0"/>
                    </a:lnTo>
                    <a:lnTo>
                      <a:pt x="19" y="235"/>
                    </a:lnTo>
                    <a:lnTo>
                      <a:pt x="9" y="749"/>
                    </a:lnTo>
                    <a:lnTo>
                      <a:pt x="0" y="1264"/>
                    </a:lnTo>
                    <a:lnTo>
                      <a:pt x="0" y="1494"/>
                    </a:lnTo>
                    <a:lnTo>
                      <a:pt x="7" y="1463"/>
                    </a:lnTo>
                    <a:lnTo>
                      <a:pt x="10" y="1386"/>
                    </a:lnTo>
                    <a:lnTo>
                      <a:pt x="14" y="1270"/>
                    </a:lnTo>
                    <a:lnTo>
                      <a:pt x="19"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 name="Freeform 27"/>
              <p:cNvSpPr>
                <a:spLocks/>
              </p:cNvSpPr>
              <p:nvPr/>
            </p:nvSpPr>
            <p:spPr bwMode="auto">
              <a:xfrm flipH="1" flipV="1">
                <a:off x="1878" y="1180"/>
                <a:ext cx="214" cy="108"/>
              </a:xfrm>
              <a:custGeom>
                <a:avLst/>
                <a:gdLst>
                  <a:gd name="T0" fmla="*/ 0 w 72"/>
                  <a:gd name="T1" fmla="*/ 763 h 64"/>
                  <a:gd name="T2" fmla="*/ 476 w 72"/>
                  <a:gd name="T3" fmla="*/ 763 h 64"/>
                  <a:gd name="T4" fmla="*/ 2342 w 72"/>
                  <a:gd name="T5" fmla="*/ 754 h 64"/>
                  <a:gd name="T6" fmla="*/ 5071 w 72"/>
                  <a:gd name="T7" fmla="*/ 721 h 64"/>
                  <a:gd name="T8" fmla="*/ 7879 w 72"/>
                  <a:gd name="T9" fmla="*/ 638 h 64"/>
                  <a:gd name="T10" fmla="*/ 10920 w 72"/>
                  <a:gd name="T11" fmla="*/ 559 h 64"/>
                  <a:gd name="T12" fmla="*/ 13657 w 72"/>
                  <a:gd name="T13" fmla="*/ 422 h 64"/>
                  <a:gd name="T14" fmla="*/ 15750 w 72"/>
                  <a:gd name="T15" fmla="*/ 245 h 64"/>
                  <a:gd name="T16" fmla="*/ 16695 w 72"/>
                  <a:gd name="T17" fmla="*/ 0 h 64"/>
                  <a:gd name="T18" fmla="*/ 16695 w 72"/>
                  <a:gd name="T19" fmla="*/ 57 h 64"/>
                  <a:gd name="T20" fmla="*/ 16466 w 72"/>
                  <a:gd name="T21" fmla="*/ 196 h 64"/>
                  <a:gd name="T22" fmla="*/ 15750 w 72"/>
                  <a:gd name="T23" fmla="*/ 376 h 64"/>
                  <a:gd name="T24" fmla="*/ 14603 w 72"/>
                  <a:gd name="T25" fmla="*/ 559 h 64"/>
                  <a:gd name="T26" fmla="*/ 12501 w 72"/>
                  <a:gd name="T27" fmla="*/ 741 h 64"/>
                  <a:gd name="T28" fmla="*/ 9532 w 72"/>
                  <a:gd name="T29" fmla="*/ 861 h 64"/>
                  <a:gd name="T30" fmla="*/ 5299 w 72"/>
                  <a:gd name="T31" fmla="*/ 874 h 64"/>
                  <a:gd name="T32" fmla="*/ 0 w 72"/>
                  <a:gd name="T33" fmla="*/ 763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64"/>
                  <a:gd name="T53" fmla="*/ 72 w 7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64">
                    <a:moveTo>
                      <a:pt x="0" y="56"/>
                    </a:moveTo>
                    <a:lnTo>
                      <a:pt x="2" y="56"/>
                    </a:lnTo>
                    <a:lnTo>
                      <a:pt x="10" y="55"/>
                    </a:lnTo>
                    <a:lnTo>
                      <a:pt x="22" y="53"/>
                    </a:lnTo>
                    <a:lnTo>
                      <a:pt x="34" y="47"/>
                    </a:lnTo>
                    <a:lnTo>
                      <a:pt x="47" y="41"/>
                    </a:lnTo>
                    <a:lnTo>
                      <a:pt x="59" y="31"/>
                    </a:lnTo>
                    <a:lnTo>
                      <a:pt x="68" y="18"/>
                    </a:lnTo>
                    <a:lnTo>
                      <a:pt x="72" y="0"/>
                    </a:lnTo>
                    <a:lnTo>
                      <a:pt x="72" y="4"/>
                    </a:lnTo>
                    <a:lnTo>
                      <a:pt x="71" y="14"/>
                    </a:lnTo>
                    <a:lnTo>
                      <a:pt x="68" y="27"/>
                    </a:lnTo>
                    <a:lnTo>
                      <a:pt x="63" y="41"/>
                    </a:lnTo>
                    <a:lnTo>
                      <a:pt x="54" y="54"/>
                    </a:lnTo>
                    <a:lnTo>
                      <a:pt x="41" y="63"/>
                    </a:lnTo>
                    <a:lnTo>
                      <a:pt x="23" y="64"/>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sp>
          <p:nvSpPr>
            <p:cNvPr id="19" name="Text Box 54"/>
            <p:cNvSpPr txBox="1">
              <a:spLocks noChangeArrowheads="1"/>
            </p:cNvSpPr>
            <p:nvPr/>
          </p:nvSpPr>
          <p:spPr bwMode="auto">
            <a:xfrm>
              <a:off x="3142" y="1724"/>
              <a:ext cx="1162"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latin typeface="Book Antiqua" panose="02040602050305030304" pitchFamily="18" charset="0"/>
                </a:rPr>
                <a:t>NFPA</a:t>
              </a:r>
            </a:p>
            <a:p>
              <a:pPr algn="ctr"/>
              <a:r>
                <a:rPr lang="en-US" sz="2800" b="1" dirty="0">
                  <a:latin typeface="Book Antiqua" panose="02040602050305030304" pitchFamily="18" charset="0"/>
                </a:rPr>
                <a:t>Fire and Rescue</a:t>
              </a:r>
            </a:p>
            <a:p>
              <a:pPr algn="ctr"/>
              <a:r>
                <a:rPr lang="en-US" sz="2800" b="1" dirty="0">
                  <a:latin typeface="Book Antiqua" panose="02040602050305030304" pitchFamily="18" charset="0"/>
                </a:rPr>
                <a:t>Specific</a:t>
              </a:r>
            </a:p>
            <a:p>
              <a:pPr algn="ctr"/>
              <a:r>
                <a:rPr lang="en-US" sz="2800" b="1" dirty="0">
                  <a:latin typeface="Book Antiqua" panose="02040602050305030304" pitchFamily="18" charset="0"/>
                </a:rPr>
                <a:t>Standard</a:t>
              </a:r>
            </a:p>
          </p:txBody>
        </p:sp>
      </p:grpSp>
      <p:sp>
        <p:nvSpPr>
          <p:cNvPr id="2" name="Slide Number Placeholder 1">
            <a:extLst>
              <a:ext uri="{FF2B5EF4-FFF2-40B4-BE49-F238E27FC236}">
                <a16:creationId xmlns:a16="http://schemas.microsoft.com/office/drawing/2014/main" id="{D5A9EAA7-DA16-80F7-BD4F-4DF4811391A6}"/>
              </a:ext>
            </a:extLst>
          </p:cNvPr>
          <p:cNvSpPr>
            <a:spLocks noGrp="1"/>
          </p:cNvSpPr>
          <p:nvPr>
            <p:ph type="sldNum" sz="quarter" idx="10"/>
          </p:nvPr>
        </p:nvSpPr>
        <p:spPr/>
        <p:txBody>
          <a:bodyPr/>
          <a:lstStyle/>
          <a:p>
            <a:fld id="{DAEBE78A-56B9-48B4-AB1A-9EB87ABE874B}" type="slidenum">
              <a:rPr lang="en-US" smtClean="0"/>
              <a:pPr/>
              <a:t>216</a:t>
            </a:fld>
            <a:endParaRPr lang="en-US" dirty="0"/>
          </a:p>
        </p:txBody>
      </p:sp>
    </p:spTree>
    <p:custDataLst>
      <p:tags r:id="rId1"/>
    </p:custDataLst>
    <p:extLst>
      <p:ext uri="{BB962C8B-B14F-4D97-AF65-F5344CB8AC3E}">
        <p14:creationId xmlns:p14="http://schemas.microsoft.com/office/powerpoint/2010/main" val="182900995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Standard of Care</a:t>
            </a:r>
          </a:p>
        </p:txBody>
      </p:sp>
      <p:sp>
        <p:nvSpPr>
          <p:cNvPr id="4" name="Content Placeholder 2"/>
          <p:cNvSpPr>
            <a:spLocks noGrp="1"/>
          </p:cNvSpPr>
          <p:nvPr>
            <p:ph idx="1"/>
          </p:nvPr>
        </p:nvSpPr>
        <p:spPr>
          <a:xfrm>
            <a:off x="596537" y="1548032"/>
            <a:ext cx="10998925" cy="4978960"/>
          </a:xfrm>
        </p:spPr>
        <p:txBody>
          <a:bodyPr/>
          <a:lstStyle/>
          <a:p>
            <a:pPr marL="342900" lvl="1">
              <a:spcBef>
                <a:spcPts val="0"/>
              </a:spcBef>
              <a:spcAft>
                <a:spcPts val="600"/>
              </a:spcAft>
              <a:buClrTx/>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Defined as the level of competency anticipated or mandated during the performance of a service or duty</a:t>
            </a:r>
          </a:p>
          <a:p>
            <a:pPr marL="342900" lvl="1">
              <a:spcBef>
                <a:spcPts val="0"/>
              </a:spcBef>
              <a:spcAft>
                <a:spcPts val="600"/>
              </a:spcAft>
              <a:buClrTx/>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buClrTx/>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The last 50 years have taught us:</a:t>
            </a:r>
          </a:p>
          <a:p>
            <a:pPr marL="744537" lvl="1">
              <a:spcBef>
                <a:spcPts val="0"/>
              </a:spcBef>
              <a:buClrTx/>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Potential impacts are limitless</a:t>
            </a:r>
          </a:p>
          <a:p>
            <a:pPr marL="744537" lvl="1">
              <a:spcBef>
                <a:spcPts val="0"/>
              </a:spcBef>
              <a:buClrTx/>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There are options in operational approaches</a:t>
            </a:r>
          </a:p>
          <a:p>
            <a:pPr marL="744537" lvl="1">
              <a:spcBef>
                <a:spcPts val="0"/>
              </a:spcBef>
              <a:buClrTx/>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Initial responders need competency</a:t>
            </a:r>
          </a:p>
          <a:p>
            <a:pPr marL="744537" lvl="1">
              <a:spcBef>
                <a:spcPts val="0"/>
              </a:spcBef>
              <a:buClrTx/>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Development of a Standard of Care has occurred</a:t>
            </a:r>
          </a:p>
        </p:txBody>
      </p:sp>
      <p:sp>
        <p:nvSpPr>
          <p:cNvPr id="2" name="Slide Number Placeholder 1">
            <a:extLst>
              <a:ext uri="{FF2B5EF4-FFF2-40B4-BE49-F238E27FC236}">
                <a16:creationId xmlns:a16="http://schemas.microsoft.com/office/drawing/2014/main" id="{3C5FD6C3-F4AA-62F5-D3A1-9AD62380F786}"/>
              </a:ext>
            </a:extLst>
          </p:cNvPr>
          <p:cNvSpPr>
            <a:spLocks noGrp="1"/>
          </p:cNvSpPr>
          <p:nvPr>
            <p:ph type="sldNum" sz="quarter" idx="10"/>
          </p:nvPr>
        </p:nvSpPr>
        <p:spPr/>
        <p:txBody>
          <a:bodyPr/>
          <a:lstStyle/>
          <a:p>
            <a:fld id="{DAEBE78A-56B9-48B4-AB1A-9EB87ABE874B}" type="slidenum">
              <a:rPr lang="en-US" smtClean="0"/>
              <a:pPr/>
              <a:t>217</a:t>
            </a:fld>
            <a:endParaRPr lang="en-US" dirty="0"/>
          </a:p>
        </p:txBody>
      </p:sp>
    </p:spTree>
    <p:custDataLst>
      <p:tags r:id="rId1"/>
    </p:custDataLst>
    <p:extLst>
      <p:ext uri="{BB962C8B-B14F-4D97-AF65-F5344CB8AC3E}">
        <p14:creationId xmlns:p14="http://schemas.microsoft.com/office/powerpoint/2010/main" val="335712420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Standard of Care</a:t>
            </a:r>
          </a:p>
        </p:txBody>
      </p:sp>
      <p:sp>
        <p:nvSpPr>
          <p:cNvPr id="4" name="Content Placeholder 2"/>
          <p:cNvSpPr>
            <a:spLocks noGrp="1"/>
          </p:cNvSpPr>
          <p:nvPr>
            <p:ph idx="1"/>
          </p:nvPr>
        </p:nvSpPr>
        <p:spPr/>
        <p:txBody>
          <a:bodyPr/>
          <a:lstStyle/>
          <a:p>
            <a:pPr>
              <a:spcBef>
                <a:spcPts val="0"/>
              </a:spcBef>
              <a:buSzPct val="100000"/>
              <a:buFont typeface="Wingdings" panose="05000000000000000000" pitchFamily="2" charset="2"/>
              <a:buChar char="Ø"/>
            </a:pPr>
            <a:r>
              <a:rPr lang="en-US" sz="2400" dirty="0"/>
              <a:t>Influenced by: </a:t>
            </a:r>
          </a:p>
          <a:p>
            <a:pPr marL="744537" lvl="1">
              <a:spcBef>
                <a:spcPts val="0"/>
              </a:spcBef>
              <a:buFont typeface="Wingdings" panose="05000000000000000000" pitchFamily="2" charset="2"/>
              <a:buChar char="ü"/>
            </a:pPr>
            <a:r>
              <a:rPr lang="en-US" sz="2200" dirty="0"/>
              <a:t>Laws</a:t>
            </a:r>
          </a:p>
          <a:p>
            <a:pPr marL="744537" lvl="1">
              <a:spcBef>
                <a:spcPts val="0"/>
              </a:spcBef>
              <a:buFont typeface="Wingdings" panose="05000000000000000000" pitchFamily="2" charset="2"/>
              <a:buChar char="ü"/>
            </a:pPr>
            <a:r>
              <a:rPr lang="en-US" sz="2200" dirty="0"/>
              <a:t>Regulations</a:t>
            </a:r>
          </a:p>
          <a:p>
            <a:pPr marL="744537" lvl="1">
              <a:spcBef>
                <a:spcPts val="0"/>
              </a:spcBef>
              <a:buFont typeface="Wingdings" panose="05000000000000000000" pitchFamily="2" charset="2"/>
              <a:buChar char="ü"/>
            </a:pPr>
            <a:r>
              <a:rPr lang="en-US" sz="2200" dirty="0"/>
              <a:t>Standards</a:t>
            </a:r>
          </a:p>
          <a:p>
            <a:pPr marL="744537" lvl="1">
              <a:spcBef>
                <a:spcPts val="0"/>
              </a:spcBef>
              <a:buFont typeface="Wingdings" panose="05000000000000000000" pitchFamily="2" charset="2"/>
              <a:buChar char="ü"/>
            </a:pPr>
            <a:r>
              <a:rPr lang="en-US" sz="2200" dirty="0"/>
              <a:t>Guidance</a:t>
            </a:r>
          </a:p>
          <a:p>
            <a:pPr marL="744537" lvl="1">
              <a:spcBef>
                <a:spcPts val="0"/>
              </a:spcBef>
              <a:buFont typeface="Wingdings" panose="05000000000000000000" pitchFamily="2" charset="2"/>
              <a:buChar char="ü"/>
            </a:pPr>
            <a:r>
              <a:rPr lang="en-US" sz="2200" dirty="0"/>
              <a:t>Knowledge</a:t>
            </a:r>
          </a:p>
          <a:p>
            <a:pPr marL="744537" lvl="1">
              <a:spcBef>
                <a:spcPts val="0"/>
              </a:spcBef>
              <a:buFont typeface="Wingdings" panose="05000000000000000000" pitchFamily="2" charset="2"/>
              <a:buChar char="ü"/>
            </a:pPr>
            <a:r>
              <a:rPr lang="en-US" sz="2200" dirty="0"/>
              <a:t>Experience</a:t>
            </a:r>
          </a:p>
        </p:txBody>
      </p:sp>
      <p:sp>
        <p:nvSpPr>
          <p:cNvPr id="2" name="Slide Number Placeholder 1">
            <a:extLst>
              <a:ext uri="{FF2B5EF4-FFF2-40B4-BE49-F238E27FC236}">
                <a16:creationId xmlns:a16="http://schemas.microsoft.com/office/drawing/2014/main" id="{2527B2CB-8933-12DE-F417-787D55EF3ABB}"/>
              </a:ext>
            </a:extLst>
          </p:cNvPr>
          <p:cNvSpPr>
            <a:spLocks noGrp="1"/>
          </p:cNvSpPr>
          <p:nvPr>
            <p:ph type="sldNum" sz="quarter" idx="10"/>
          </p:nvPr>
        </p:nvSpPr>
        <p:spPr/>
        <p:txBody>
          <a:bodyPr/>
          <a:lstStyle/>
          <a:p>
            <a:fld id="{DAEBE78A-56B9-48B4-AB1A-9EB87ABE874B}" type="slidenum">
              <a:rPr lang="en-US" smtClean="0"/>
              <a:pPr/>
              <a:t>218</a:t>
            </a:fld>
            <a:endParaRPr lang="en-US" dirty="0"/>
          </a:p>
        </p:txBody>
      </p:sp>
    </p:spTree>
    <p:custDataLst>
      <p:tags r:id="rId1"/>
    </p:custDataLst>
    <p:extLst>
      <p:ext uri="{BB962C8B-B14F-4D97-AF65-F5344CB8AC3E}">
        <p14:creationId xmlns:p14="http://schemas.microsoft.com/office/powerpoint/2010/main" val="81268825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Negligence</a:t>
            </a:r>
          </a:p>
        </p:txBody>
      </p:sp>
      <p:sp>
        <p:nvSpPr>
          <p:cNvPr id="4" name="Content Placeholder 2"/>
          <p:cNvSpPr>
            <a:spLocks noGrp="1"/>
          </p:cNvSpPr>
          <p:nvPr>
            <p:ph idx="1"/>
          </p:nvPr>
        </p:nvSpPr>
        <p:spPr>
          <a:xfrm>
            <a:off x="596537" y="1509155"/>
            <a:ext cx="10998925" cy="4978960"/>
          </a:xfrm>
        </p:spPr>
        <p:txBody>
          <a:bodyPr/>
          <a:lstStyle/>
          <a:p>
            <a:pPr>
              <a:spcBef>
                <a:spcPts val="0"/>
              </a:spcBef>
              <a:spcAft>
                <a:spcPts val="600"/>
              </a:spcAft>
              <a:buSzPct val="1000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Defined as </a:t>
            </a:r>
            <a:r>
              <a:rPr lang="ja-JP" altLang="en-US" sz="2400" dirty="0">
                <a:latin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performance outside of the accepted Standard of Care.</a:t>
            </a:r>
            <a:r>
              <a:rPr lang="ja-JP" altLang="en-US" sz="2400" dirty="0">
                <a:latin typeface="Calibri" panose="020F0502020204030204" pitchFamily="34" charset="0"/>
                <a:cs typeface="Calibri" panose="020F0502020204030204" pitchFamily="34" charset="0"/>
              </a:rPr>
              <a:t>”</a:t>
            </a:r>
            <a:endParaRPr lang="en-US" altLang="ja-JP" sz="2400" dirty="0">
              <a:latin typeface="Calibri" panose="020F0502020204030204" pitchFamily="34" charset="0"/>
              <a:cs typeface="Calibri" panose="020F0502020204030204" pitchFamily="34" charset="0"/>
            </a:endParaRPr>
          </a:p>
          <a:p>
            <a:pPr>
              <a:spcBef>
                <a:spcPts val="0"/>
              </a:spcBef>
              <a:spcAft>
                <a:spcPts val="600"/>
              </a:spcAft>
              <a:buSzPct val="100000"/>
              <a:buFont typeface="Wingdings" panose="05000000000000000000" pitchFamily="2" charset="2"/>
              <a:buChar char="Ø"/>
            </a:pPr>
            <a:endParaRPr lang="en-US" altLang="ja-JP" sz="2400" dirty="0">
              <a:latin typeface="Calibri" panose="020F0502020204030204" pitchFamily="34" charset="0"/>
              <a:cs typeface="Calibri" panose="020F0502020204030204" pitchFamily="34" charset="0"/>
            </a:endParaRPr>
          </a:p>
          <a:p>
            <a:pPr lvl="1">
              <a:spcBef>
                <a:spcPts val="0"/>
              </a:spcBef>
              <a:spcAft>
                <a:spcPts val="600"/>
              </a:spcAft>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If elements of the Standard of Care are not followed, it could be considered negligence.</a:t>
            </a:r>
          </a:p>
          <a:p>
            <a:pPr lvl="1">
              <a:spcBef>
                <a:spcPts val="0"/>
              </a:spcBef>
              <a:spcAft>
                <a:spcPts val="600"/>
              </a:spcAft>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Negligence can be by the individual, an officer, the organization, or the employer.</a:t>
            </a:r>
          </a:p>
        </p:txBody>
      </p:sp>
      <p:sp>
        <p:nvSpPr>
          <p:cNvPr id="2" name="Slide Number Placeholder 1">
            <a:extLst>
              <a:ext uri="{FF2B5EF4-FFF2-40B4-BE49-F238E27FC236}">
                <a16:creationId xmlns:a16="http://schemas.microsoft.com/office/drawing/2014/main" id="{FFE32AB7-BDAB-7721-C183-231982A43B90}"/>
              </a:ext>
            </a:extLst>
          </p:cNvPr>
          <p:cNvSpPr>
            <a:spLocks noGrp="1"/>
          </p:cNvSpPr>
          <p:nvPr>
            <p:ph type="sldNum" sz="quarter" idx="10"/>
          </p:nvPr>
        </p:nvSpPr>
        <p:spPr/>
        <p:txBody>
          <a:bodyPr/>
          <a:lstStyle/>
          <a:p>
            <a:fld id="{DAEBE78A-56B9-48B4-AB1A-9EB87ABE874B}" type="slidenum">
              <a:rPr lang="en-US" smtClean="0"/>
              <a:pPr/>
              <a:t>219</a:t>
            </a:fld>
            <a:endParaRPr lang="en-US" dirty="0"/>
          </a:p>
        </p:txBody>
      </p:sp>
    </p:spTree>
    <p:custDataLst>
      <p:tags r:id="rId1"/>
    </p:custDataLst>
    <p:extLst>
      <p:ext uri="{BB962C8B-B14F-4D97-AF65-F5344CB8AC3E}">
        <p14:creationId xmlns:p14="http://schemas.microsoft.com/office/powerpoint/2010/main" val="425561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F936D-605D-6F5D-3154-1777F40C6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B8E48-8987-55D2-E6E8-9DCEAC459FA7}"/>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Roster and BTR Reporting Process</a:t>
            </a:r>
          </a:p>
        </p:txBody>
      </p:sp>
      <p:sp>
        <p:nvSpPr>
          <p:cNvPr id="3" name="Content Placeholder 2">
            <a:extLst>
              <a:ext uri="{FF2B5EF4-FFF2-40B4-BE49-F238E27FC236}">
                <a16:creationId xmlns:a16="http://schemas.microsoft.com/office/drawing/2014/main" id="{2CC46E78-165A-0DD2-BD78-2164AF6FAC73}"/>
              </a:ext>
            </a:extLst>
          </p:cNvPr>
          <p:cNvSpPr>
            <a:spLocks noGrp="1"/>
          </p:cNvSpPr>
          <p:nvPr>
            <p:ph idx="1"/>
          </p:nvPr>
        </p:nvSpPr>
        <p:spPr/>
        <p:txBody>
          <a:bodyPr/>
          <a:lstStyle/>
          <a:p>
            <a:pPr>
              <a:buFont typeface="Wingdings" panose="05000000000000000000" pitchFamily="2" charset="2"/>
              <a:buChar char="Ø"/>
            </a:pPr>
            <a:r>
              <a:rPr lang="en-US" sz="2800" dirty="0"/>
              <a:t>Step 2 Chief is directed to RF Board of Trustee Report “BTR”</a:t>
            </a:r>
          </a:p>
          <a:p>
            <a:pPr marL="685800" lvl="2" defTabSz="400050">
              <a:lnSpc>
                <a:spcPct val="90000"/>
              </a:lnSpc>
              <a:spcBef>
                <a:spcPct val="0"/>
              </a:spcBef>
              <a:spcAft>
                <a:spcPct val="15000"/>
              </a:spcAft>
              <a:buFont typeface="Wingdings" panose="05000000000000000000" pitchFamily="2" charset="2"/>
              <a:buChar char="ü"/>
            </a:pPr>
            <a:r>
              <a:rPr lang="en-US" sz="2400" kern="1200" dirty="0"/>
              <a:t>System gives notice of requirement to complete Board of Trustees Report</a:t>
            </a:r>
          </a:p>
          <a:p>
            <a:pPr marL="685800" lvl="2" defTabSz="400050">
              <a:lnSpc>
                <a:spcPct val="90000"/>
              </a:lnSpc>
              <a:spcBef>
                <a:spcPct val="0"/>
              </a:spcBef>
              <a:spcAft>
                <a:spcPct val="15000"/>
              </a:spcAft>
              <a:buFont typeface="Wingdings" panose="05000000000000000000" pitchFamily="2" charset="2"/>
              <a:buChar char="ü"/>
            </a:pPr>
            <a:r>
              <a:rPr lang="en-US" sz="2400" kern="1200" dirty="0"/>
              <a:t>System shows uploaded current Board</a:t>
            </a:r>
          </a:p>
          <a:p>
            <a:pPr marL="685800" lvl="2" defTabSz="400050">
              <a:lnSpc>
                <a:spcPct val="90000"/>
              </a:lnSpc>
              <a:spcBef>
                <a:spcPct val="0"/>
              </a:spcBef>
              <a:spcAft>
                <a:spcPct val="15000"/>
              </a:spcAft>
              <a:buFont typeface="Wingdings" panose="05000000000000000000" pitchFamily="2" charset="2"/>
              <a:buChar char="ü"/>
            </a:pPr>
            <a:r>
              <a:rPr lang="en-US" sz="2400" kern="1200" dirty="0"/>
              <a:t>Chief verifies and corrects BTR if necessary</a:t>
            </a:r>
          </a:p>
          <a:p>
            <a:pPr marL="685800" lvl="2" defTabSz="400050">
              <a:lnSpc>
                <a:spcPct val="90000"/>
              </a:lnSpc>
              <a:spcBef>
                <a:spcPct val="0"/>
              </a:spcBef>
              <a:spcAft>
                <a:spcPct val="15000"/>
              </a:spcAft>
              <a:buFont typeface="Wingdings" panose="05000000000000000000" pitchFamily="2" charset="2"/>
              <a:buChar char="ü"/>
            </a:pPr>
            <a:endParaRPr lang="en-US" sz="2400" kern="1200" dirty="0"/>
          </a:p>
          <a:p>
            <a:pPr marL="342900" lvl="1" defTabSz="400050">
              <a:lnSpc>
                <a:spcPct val="90000"/>
              </a:lnSpc>
              <a:spcBef>
                <a:spcPct val="0"/>
              </a:spcBef>
              <a:spcAft>
                <a:spcPct val="15000"/>
              </a:spcAft>
              <a:buFont typeface="Wingdings" panose="05000000000000000000" pitchFamily="2" charset="2"/>
              <a:buChar char="ü"/>
            </a:pPr>
            <a:endParaRPr lang="en-US" sz="2600" kern="1200" dirty="0"/>
          </a:p>
          <a:p>
            <a:pPr>
              <a:buFont typeface="Wingdings" panose="05000000000000000000" pitchFamily="2" charset="2"/>
              <a:buChar char="Ø"/>
            </a:pPr>
            <a:endParaRPr lang="en-US" dirty="0"/>
          </a:p>
          <a:p>
            <a:endParaRPr lang="en-US" dirty="0"/>
          </a:p>
        </p:txBody>
      </p:sp>
      <p:sp>
        <p:nvSpPr>
          <p:cNvPr id="4" name="Slide Number Placeholder 3">
            <a:extLst>
              <a:ext uri="{FF2B5EF4-FFF2-40B4-BE49-F238E27FC236}">
                <a16:creationId xmlns:a16="http://schemas.microsoft.com/office/drawing/2014/main" id="{6CA0E221-0D8D-3DCE-50DC-6819641B3371}"/>
              </a:ext>
            </a:extLst>
          </p:cNvPr>
          <p:cNvSpPr>
            <a:spLocks noGrp="1"/>
          </p:cNvSpPr>
          <p:nvPr>
            <p:ph type="sldNum" sz="quarter" idx="10"/>
          </p:nvPr>
        </p:nvSpPr>
        <p:spPr/>
        <p:txBody>
          <a:bodyPr/>
          <a:lstStyle/>
          <a:p>
            <a:fld id="{DAEBE78A-56B9-48B4-AB1A-9EB87ABE874B}" type="slidenum">
              <a:rPr lang="en-US" smtClean="0"/>
              <a:pPr/>
              <a:t>22</a:t>
            </a:fld>
            <a:endParaRPr lang="en-US" dirty="0"/>
          </a:p>
        </p:txBody>
      </p:sp>
    </p:spTree>
    <p:extLst>
      <p:ext uri="{BB962C8B-B14F-4D97-AF65-F5344CB8AC3E}">
        <p14:creationId xmlns:p14="http://schemas.microsoft.com/office/powerpoint/2010/main" val="194334754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Gross Negligence</a:t>
            </a:r>
          </a:p>
        </p:txBody>
      </p:sp>
      <p:sp>
        <p:nvSpPr>
          <p:cNvPr id="4" name="Content Placeholder 2"/>
          <p:cNvSpPr>
            <a:spLocks noGrp="1"/>
          </p:cNvSpPr>
          <p:nvPr>
            <p:ph idx="1"/>
          </p:nvPr>
        </p:nvSpPr>
        <p:spPr/>
        <p:txBody>
          <a:bodyPr/>
          <a:lstStyle/>
          <a:p>
            <a:pPr>
              <a:spcBef>
                <a:spcPts val="0"/>
              </a:spcBef>
              <a:spcAft>
                <a:spcPts val="600"/>
              </a:spcAft>
              <a:buSzPct val="1000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Defined as </a:t>
            </a:r>
            <a:r>
              <a:rPr lang="ja-JP" altLang="en-US" sz="2400" dirty="0">
                <a:latin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willful failure to meet the Standard of Care.</a:t>
            </a:r>
            <a:r>
              <a:rPr lang="ja-JP" altLang="en-US" sz="2400" dirty="0">
                <a:latin typeface="Calibri" panose="020F0502020204030204" pitchFamily="34" charset="0"/>
                <a:cs typeface="Calibri" panose="020F0502020204030204" pitchFamily="34" charset="0"/>
              </a:rPr>
              <a:t>”</a:t>
            </a:r>
            <a:endParaRPr lang="en-US" altLang="ja-JP" sz="2400" dirty="0">
              <a:latin typeface="Calibri" panose="020F0502020204030204" pitchFamily="34" charset="0"/>
              <a:cs typeface="Calibri" panose="020F0502020204030204" pitchFamily="34" charset="0"/>
            </a:endParaRPr>
          </a:p>
          <a:p>
            <a:pPr>
              <a:spcBef>
                <a:spcPts val="0"/>
              </a:spcBef>
              <a:spcAft>
                <a:spcPts val="600"/>
              </a:spcAft>
              <a:buSzPct val="100000"/>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687388" lvl="1" indent="-285750">
              <a:spcBef>
                <a:spcPts val="0"/>
              </a:spcBef>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Can be applied to individuals or organizations.</a:t>
            </a:r>
          </a:p>
          <a:p>
            <a:pPr marL="687388" lvl="1" indent="-285750">
              <a:spcBef>
                <a:spcPts val="0"/>
              </a:spcBef>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Remember that ignorance of the law (Standard of Care) is no excuse.</a:t>
            </a:r>
          </a:p>
          <a:p>
            <a:pPr marL="687388" lvl="1" indent="-285750">
              <a:spcBef>
                <a:spcPts val="0"/>
              </a:spcBef>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Example: Personnel not required to wear appropriate PPE.</a:t>
            </a:r>
          </a:p>
          <a:p>
            <a:pPr marL="687388" lvl="1" indent="-285750">
              <a:spcBef>
                <a:spcPts val="0"/>
              </a:spcBef>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Example: Failure to train.</a:t>
            </a:r>
          </a:p>
          <a:p>
            <a:pPr>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4F82746D-F854-936D-CFB6-1CF8A344AAFE}"/>
              </a:ext>
            </a:extLst>
          </p:cNvPr>
          <p:cNvSpPr>
            <a:spLocks noGrp="1"/>
          </p:cNvSpPr>
          <p:nvPr>
            <p:ph type="sldNum" sz="quarter" idx="10"/>
          </p:nvPr>
        </p:nvSpPr>
        <p:spPr/>
        <p:txBody>
          <a:bodyPr/>
          <a:lstStyle/>
          <a:p>
            <a:fld id="{DAEBE78A-56B9-48B4-AB1A-9EB87ABE874B}" type="slidenum">
              <a:rPr lang="en-US" smtClean="0"/>
              <a:pPr/>
              <a:t>220</a:t>
            </a:fld>
            <a:endParaRPr lang="en-US" dirty="0"/>
          </a:p>
        </p:txBody>
      </p:sp>
    </p:spTree>
    <p:custDataLst>
      <p:tags r:id="rId1"/>
    </p:custDataLst>
    <p:extLst>
      <p:ext uri="{BB962C8B-B14F-4D97-AF65-F5344CB8AC3E}">
        <p14:creationId xmlns:p14="http://schemas.microsoft.com/office/powerpoint/2010/main" val="371392459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Standard of Care &amp; Liability</a:t>
            </a:r>
          </a:p>
        </p:txBody>
      </p:sp>
      <p:sp>
        <p:nvSpPr>
          <p:cNvPr id="4" name="Content Placeholder 2"/>
          <p:cNvSpPr>
            <a:spLocks noGrp="1"/>
          </p:cNvSpPr>
          <p:nvPr>
            <p:ph idx="1"/>
          </p:nvPr>
        </p:nvSpPr>
        <p:spPr/>
        <p:txBody>
          <a:bodyPr/>
          <a:lstStyle/>
          <a:p>
            <a:pPr>
              <a:buSzPct val="10000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Remember that by operating within the Standard of Care we, as responders, will not need to worry about legal implications.</a:t>
            </a:r>
          </a:p>
          <a:p>
            <a:pPr>
              <a:buFont typeface="Arial" panose="020B0604020202020204" pitchFamily="34" charset="0"/>
              <a:buChar char="•"/>
            </a:pPr>
            <a:endParaRPr lang="en-US" sz="1800" dirty="0"/>
          </a:p>
        </p:txBody>
      </p:sp>
      <p:sp>
        <p:nvSpPr>
          <p:cNvPr id="2" name="Slide Number Placeholder 1">
            <a:extLst>
              <a:ext uri="{FF2B5EF4-FFF2-40B4-BE49-F238E27FC236}">
                <a16:creationId xmlns:a16="http://schemas.microsoft.com/office/drawing/2014/main" id="{EB8C79B1-3108-DA14-F35B-F9F4A50C5F87}"/>
              </a:ext>
            </a:extLst>
          </p:cNvPr>
          <p:cNvSpPr>
            <a:spLocks noGrp="1"/>
          </p:cNvSpPr>
          <p:nvPr>
            <p:ph type="sldNum" sz="quarter" idx="10"/>
          </p:nvPr>
        </p:nvSpPr>
        <p:spPr/>
        <p:txBody>
          <a:bodyPr/>
          <a:lstStyle/>
          <a:p>
            <a:fld id="{DAEBE78A-56B9-48B4-AB1A-9EB87ABE874B}" type="slidenum">
              <a:rPr lang="en-US" smtClean="0"/>
              <a:pPr/>
              <a:t>221</a:t>
            </a:fld>
            <a:endParaRPr lang="en-US" dirty="0"/>
          </a:p>
        </p:txBody>
      </p:sp>
    </p:spTree>
    <p:custDataLst>
      <p:tags r:id="rId1"/>
    </p:custDataLst>
    <p:extLst>
      <p:ext uri="{BB962C8B-B14F-4D97-AF65-F5344CB8AC3E}">
        <p14:creationId xmlns:p14="http://schemas.microsoft.com/office/powerpoint/2010/main" val="10582763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6100" y="2108200"/>
            <a:ext cx="6019800" cy="1107996"/>
          </a:xfrm>
          <a:prstGeom prst="rect">
            <a:avLst/>
          </a:prstGeom>
        </p:spPr>
        <p:txBody>
          <a:bodyPr wrap="square">
            <a:spAutoFit/>
          </a:bodyPr>
          <a:lstStyle/>
          <a:p>
            <a:pPr algn="ctr" eaLnBrk="1" hangingPunct="1">
              <a:buFont typeface="Wingdings" charset="0"/>
              <a:buNone/>
            </a:pPr>
            <a:r>
              <a:rPr lang="en-US" sz="6600" b="1" dirty="0">
                <a:latin typeface="Calibri" panose="020F0502020204030204" pitchFamily="34" charset="0"/>
                <a:ea typeface="Calibri" panose="020F0502020204030204" pitchFamily="34" charset="0"/>
                <a:cs typeface="Calibri" panose="020F0502020204030204" pitchFamily="34" charset="0"/>
              </a:rPr>
              <a:t>Questions?</a:t>
            </a:r>
          </a:p>
        </p:txBody>
      </p:sp>
      <p:sp>
        <p:nvSpPr>
          <p:cNvPr id="2" name="Slide Number Placeholder 1">
            <a:extLst>
              <a:ext uri="{FF2B5EF4-FFF2-40B4-BE49-F238E27FC236}">
                <a16:creationId xmlns:a16="http://schemas.microsoft.com/office/drawing/2014/main" id="{EB2C3A7B-D199-EA9E-FE2F-32E7D456988A}"/>
              </a:ext>
            </a:extLst>
          </p:cNvPr>
          <p:cNvSpPr>
            <a:spLocks noGrp="1"/>
          </p:cNvSpPr>
          <p:nvPr>
            <p:ph type="sldNum" sz="quarter" idx="10"/>
          </p:nvPr>
        </p:nvSpPr>
        <p:spPr/>
        <p:txBody>
          <a:bodyPr/>
          <a:lstStyle/>
          <a:p>
            <a:fld id="{DAEBE78A-56B9-48B4-AB1A-9EB87ABE874B}" type="slidenum">
              <a:rPr lang="en-US" smtClean="0"/>
              <a:pPr/>
              <a:t>222</a:t>
            </a:fld>
            <a:endParaRPr lang="en-US" dirty="0"/>
          </a:p>
        </p:txBody>
      </p:sp>
    </p:spTree>
    <p:custDataLst>
      <p:tags r:id="rId1"/>
    </p:custDataLst>
    <p:extLst>
      <p:ext uri="{BB962C8B-B14F-4D97-AF65-F5344CB8AC3E}">
        <p14:creationId xmlns:p14="http://schemas.microsoft.com/office/powerpoint/2010/main" val="418365626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459" y="1415601"/>
            <a:ext cx="9144000" cy="2123658"/>
          </a:xfrm>
        </p:spPr>
        <p:txBody>
          <a:bodyPr/>
          <a:lstStyle/>
          <a:p>
            <a:r>
              <a:rPr lang="en-US" sz="6600" b="1" dirty="0">
                <a:solidFill>
                  <a:schemeClr val="tx1"/>
                </a:solidFill>
                <a:latin typeface="Calibri" panose="020F0502020204030204" pitchFamily="34" charset="0"/>
                <a:ea typeface="Calibri" panose="020F0502020204030204" pitchFamily="34" charset="0"/>
                <a:cs typeface="Calibri" panose="020F0502020204030204" pitchFamily="34" charset="0"/>
              </a:rPr>
              <a:t>North Carolina Response Rating System</a:t>
            </a:r>
          </a:p>
        </p:txBody>
      </p:sp>
    </p:spTree>
    <p:custDataLst>
      <p:tags r:id="rId1"/>
    </p:custDataLst>
    <p:extLst>
      <p:ext uri="{BB962C8B-B14F-4D97-AF65-F5344CB8AC3E}">
        <p14:creationId xmlns:p14="http://schemas.microsoft.com/office/powerpoint/2010/main" val="176841313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Definitions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618226" y="1058636"/>
            <a:ext cx="10955547" cy="4978960"/>
          </a:xfrm>
        </p:spPr>
        <p:txBody>
          <a:bodyPr/>
          <a:lstStyle/>
          <a:p>
            <a:pPr>
              <a:spcBef>
                <a:spcPts val="0"/>
              </a:spcBef>
              <a:spcAft>
                <a:spcPts val="600"/>
              </a:spcAft>
              <a:buFont typeface="Wingdings" panose="05000000000000000000" pitchFamily="2" charset="2"/>
              <a:buChar char="Ø"/>
            </a:pPr>
            <a:r>
              <a:rPr lang="en-US" sz="2800" i="1" dirty="0">
                <a:latin typeface="Calibri" panose="020F0502020204030204" pitchFamily="34" charset="0"/>
                <a:ea typeface="Calibri" panose="020F0502020204030204" pitchFamily="34" charset="0"/>
                <a:cs typeface="Calibri" panose="020F0502020204030204" pitchFamily="34" charset="0"/>
              </a:rPr>
              <a:t>Fire Insurance District</a:t>
            </a:r>
            <a:r>
              <a:rPr lang="en-US" sz="2800" dirty="0">
                <a:latin typeface="Calibri" panose="020F0502020204030204" pitchFamily="34" charset="0"/>
                <a:ea typeface="Calibri" panose="020F0502020204030204" pitchFamily="34" charset="0"/>
                <a:cs typeface="Calibri" panose="020F0502020204030204" pitchFamily="34" charset="0"/>
              </a:rPr>
              <a:t> (G.S. 153A-233) - An area outside corporate limits with boundaries approved by the County Board of Commissioners for fire insurance purposes. It is NOT supported by either a referendum type fire tax (G.S. 69.25) or a special service district tax (G.S. 153A-300).</a:t>
            </a:r>
          </a:p>
          <a:p>
            <a:pPr>
              <a:spcBef>
                <a:spcPts val="0"/>
              </a:spcBef>
              <a:spcAft>
                <a:spcPts val="600"/>
              </a:spcAft>
              <a:buFont typeface="Wingdings" panose="05000000000000000000" pitchFamily="2" charset="2"/>
              <a:buChar char="Ø"/>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2000" dirty="0"/>
          </a:p>
          <a:p>
            <a:endParaRPr lang="en-US" sz="2000" dirty="0"/>
          </a:p>
          <a:p>
            <a:endParaRPr lang="en-US" sz="2000" dirty="0"/>
          </a:p>
        </p:txBody>
      </p:sp>
      <p:sp>
        <p:nvSpPr>
          <p:cNvPr id="2" name="Slide Number Placeholder 1">
            <a:extLst>
              <a:ext uri="{FF2B5EF4-FFF2-40B4-BE49-F238E27FC236}">
                <a16:creationId xmlns:a16="http://schemas.microsoft.com/office/drawing/2014/main" id="{369C3B22-199D-12EE-5D81-7AB073B49E63}"/>
              </a:ext>
            </a:extLst>
          </p:cNvPr>
          <p:cNvSpPr>
            <a:spLocks noGrp="1"/>
          </p:cNvSpPr>
          <p:nvPr>
            <p:ph type="sldNum" sz="quarter" idx="10"/>
          </p:nvPr>
        </p:nvSpPr>
        <p:spPr/>
        <p:txBody>
          <a:bodyPr/>
          <a:lstStyle/>
          <a:p>
            <a:fld id="{DAEBE78A-56B9-48B4-AB1A-9EB87ABE874B}" type="slidenum">
              <a:rPr lang="en-US" smtClean="0"/>
              <a:pPr/>
              <a:t>224</a:t>
            </a:fld>
            <a:endParaRPr lang="en-US" dirty="0"/>
          </a:p>
        </p:txBody>
      </p:sp>
    </p:spTree>
    <p:custDataLst>
      <p:tags r:id="rId1"/>
    </p:custDataLst>
    <p:extLst>
      <p:ext uri="{BB962C8B-B14F-4D97-AF65-F5344CB8AC3E}">
        <p14:creationId xmlns:p14="http://schemas.microsoft.com/office/powerpoint/2010/main" val="66065325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E3E2F-5D08-2CDF-01FE-4C18FE1F4E7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3F093A7-8EFC-CCEE-4252-9DF40A2C4EED}"/>
              </a:ext>
            </a:extLst>
          </p:cNvPr>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Definitions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BAFFA03-1704-89CE-56A3-894887B17AF8}"/>
              </a:ext>
            </a:extLst>
          </p:cNvPr>
          <p:cNvSpPr>
            <a:spLocks noGrp="1"/>
          </p:cNvSpPr>
          <p:nvPr>
            <p:ph idx="1"/>
          </p:nvPr>
        </p:nvSpPr>
        <p:spPr>
          <a:xfrm>
            <a:off x="618226" y="1058636"/>
            <a:ext cx="10955547" cy="4978960"/>
          </a:xfrm>
        </p:spPr>
        <p:txBody>
          <a:bodyPr/>
          <a:lstStyle/>
          <a:p>
            <a:pPr>
              <a:spcBef>
                <a:spcPts val="0"/>
              </a:spcBef>
              <a:spcAft>
                <a:spcPts val="600"/>
              </a:spcAft>
              <a:buFont typeface="Wingdings" panose="05000000000000000000" pitchFamily="2" charset="2"/>
              <a:buChar char="Ø"/>
            </a:pPr>
            <a:r>
              <a:rPr lang="en-US" sz="2800" i="1" dirty="0">
                <a:latin typeface="Calibri" panose="020F0502020204030204" pitchFamily="34" charset="0"/>
                <a:ea typeface="Calibri" panose="020F0502020204030204" pitchFamily="34" charset="0"/>
                <a:cs typeface="Calibri" panose="020F0502020204030204" pitchFamily="34" charset="0"/>
              </a:rPr>
              <a:t>Rural Fire Protection District </a:t>
            </a:r>
            <a:r>
              <a:rPr lang="en-US" sz="2800" dirty="0">
                <a:latin typeface="Calibri" panose="020F0502020204030204" pitchFamily="34" charset="0"/>
                <a:ea typeface="Calibri" panose="020F0502020204030204" pitchFamily="34" charset="0"/>
                <a:cs typeface="Calibri" panose="020F0502020204030204" pitchFamily="34" charset="0"/>
              </a:rPr>
              <a:t>(G.S. 69-25) - An area outside corporate limits with boundaries designated by petition of 35% of the resident free-holders, in which a fire tax not to exceed $ 0.15 per $ 100.00 valuation, has been authorized by the resident qualified voters within the district.</a:t>
            </a:r>
          </a:p>
          <a:p>
            <a:pPr>
              <a:spcBef>
                <a:spcPts val="0"/>
              </a:spcBef>
              <a:spcAft>
                <a:spcPts val="600"/>
              </a:spcAft>
              <a:buFont typeface="Wingdings" panose="05000000000000000000" pitchFamily="2" charset="2"/>
              <a:buChar char="Ø"/>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2000" dirty="0"/>
          </a:p>
          <a:p>
            <a:endParaRPr lang="en-US" sz="2000" dirty="0"/>
          </a:p>
          <a:p>
            <a:endParaRPr lang="en-US" sz="2000" dirty="0"/>
          </a:p>
        </p:txBody>
      </p:sp>
      <p:sp>
        <p:nvSpPr>
          <p:cNvPr id="2" name="Slide Number Placeholder 1">
            <a:extLst>
              <a:ext uri="{FF2B5EF4-FFF2-40B4-BE49-F238E27FC236}">
                <a16:creationId xmlns:a16="http://schemas.microsoft.com/office/drawing/2014/main" id="{2C8AC89E-E5D2-6320-141D-68E2748B8C81}"/>
              </a:ext>
            </a:extLst>
          </p:cNvPr>
          <p:cNvSpPr>
            <a:spLocks noGrp="1"/>
          </p:cNvSpPr>
          <p:nvPr>
            <p:ph type="sldNum" sz="quarter" idx="10"/>
          </p:nvPr>
        </p:nvSpPr>
        <p:spPr/>
        <p:txBody>
          <a:bodyPr/>
          <a:lstStyle/>
          <a:p>
            <a:fld id="{DAEBE78A-56B9-48B4-AB1A-9EB87ABE874B}" type="slidenum">
              <a:rPr lang="en-US" smtClean="0"/>
              <a:pPr/>
              <a:t>225</a:t>
            </a:fld>
            <a:endParaRPr lang="en-US" dirty="0"/>
          </a:p>
        </p:txBody>
      </p:sp>
    </p:spTree>
    <p:custDataLst>
      <p:tags r:id="rId1"/>
    </p:custDataLst>
    <p:extLst>
      <p:ext uri="{BB962C8B-B14F-4D97-AF65-F5344CB8AC3E}">
        <p14:creationId xmlns:p14="http://schemas.microsoft.com/office/powerpoint/2010/main" val="160728618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EA927-1063-A6A6-CF10-9230792060A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376739B-19C5-3C2A-0CC2-BA6B009FB4E6}"/>
              </a:ext>
            </a:extLst>
          </p:cNvPr>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Definitions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D660AEE5-A0C7-0E3C-1EF1-6B580E43CC67}"/>
              </a:ext>
            </a:extLst>
          </p:cNvPr>
          <p:cNvSpPr>
            <a:spLocks noGrp="1"/>
          </p:cNvSpPr>
          <p:nvPr>
            <p:ph idx="1"/>
          </p:nvPr>
        </p:nvSpPr>
        <p:spPr>
          <a:xfrm>
            <a:off x="618226" y="1058636"/>
            <a:ext cx="10955547" cy="4978960"/>
          </a:xfrm>
        </p:spPr>
        <p:txBody>
          <a:bodyPr/>
          <a:lstStyle/>
          <a:p>
            <a:pPr>
              <a:spcBef>
                <a:spcPts val="0"/>
              </a:spcBef>
              <a:spcAft>
                <a:spcPts val="600"/>
              </a:spcAft>
              <a:buFont typeface="Wingdings" panose="05000000000000000000" pitchFamily="2" charset="2"/>
              <a:buChar char="Ø"/>
            </a:pPr>
            <a:r>
              <a:rPr lang="en-US" sz="2800" i="1" dirty="0">
                <a:latin typeface="Calibri" panose="020F0502020204030204" pitchFamily="34" charset="0"/>
                <a:ea typeface="Calibri" panose="020F0502020204030204" pitchFamily="34" charset="0"/>
                <a:cs typeface="Calibri" panose="020F0502020204030204" pitchFamily="34" charset="0"/>
              </a:rPr>
              <a:t>Fire Service District </a:t>
            </a:r>
            <a:r>
              <a:rPr lang="en-US" sz="2800" dirty="0">
                <a:latin typeface="Calibri" panose="020F0502020204030204" pitchFamily="34" charset="0"/>
                <a:ea typeface="Calibri" panose="020F0502020204030204" pitchFamily="34" charset="0"/>
                <a:cs typeface="Calibri" panose="020F0502020204030204" pitchFamily="34" charset="0"/>
              </a:rPr>
              <a:t>(G.S. 153A-300) - An area outside corporate limits, with boundaries approved by the County Board of Commissioners, in which a fire tax is levied without referendum for fire protection services.  Such district or districts may include territory within corporate limits if approved by resolution of the municipal governing body.</a:t>
            </a:r>
          </a:p>
          <a:p>
            <a:pPr>
              <a:spcBef>
                <a:spcPts val="0"/>
              </a:spcBef>
              <a:spcAft>
                <a:spcPts val="600"/>
              </a:spcAft>
            </a:pPr>
            <a:endParaRPr lang="en-US" sz="2000" dirty="0"/>
          </a:p>
          <a:p>
            <a:endParaRPr lang="en-US" sz="2000" dirty="0"/>
          </a:p>
          <a:p>
            <a:endParaRPr lang="en-US" sz="2000" dirty="0"/>
          </a:p>
        </p:txBody>
      </p:sp>
      <p:sp>
        <p:nvSpPr>
          <p:cNvPr id="2" name="Slide Number Placeholder 1">
            <a:extLst>
              <a:ext uri="{FF2B5EF4-FFF2-40B4-BE49-F238E27FC236}">
                <a16:creationId xmlns:a16="http://schemas.microsoft.com/office/drawing/2014/main" id="{C3ED4DFC-88F0-5494-24F8-14136770DD29}"/>
              </a:ext>
            </a:extLst>
          </p:cNvPr>
          <p:cNvSpPr>
            <a:spLocks noGrp="1"/>
          </p:cNvSpPr>
          <p:nvPr>
            <p:ph type="sldNum" sz="quarter" idx="10"/>
          </p:nvPr>
        </p:nvSpPr>
        <p:spPr/>
        <p:txBody>
          <a:bodyPr/>
          <a:lstStyle/>
          <a:p>
            <a:fld id="{DAEBE78A-56B9-48B4-AB1A-9EB87ABE874B}" type="slidenum">
              <a:rPr lang="en-US" smtClean="0"/>
              <a:pPr/>
              <a:t>226</a:t>
            </a:fld>
            <a:endParaRPr lang="en-US" dirty="0"/>
          </a:p>
        </p:txBody>
      </p:sp>
    </p:spTree>
    <p:custDataLst>
      <p:tags r:id="rId1"/>
    </p:custDataLst>
    <p:extLst>
      <p:ext uri="{BB962C8B-B14F-4D97-AF65-F5344CB8AC3E}">
        <p14:creationId xmlns:p14="http://schemas.microsoft.com/office/powerpoint/2010/main" val="156865115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997F98DA-C386-43ED-B0EF-1BFF001C873F}"/>
              </a:ext>
            </a:extLst>
          </p:cNvPr>
          <p:cNvSpPr>
            <a:spLocks noGrp="1"/>
          </p:cNvSpPr>
          <p:nvPr>
            <p:ph type="title"/>
          </p:nvPr>
        </p:nvSpPr>
        <p:spPr>
          <a:xfrm>
            <a:off x="0" y="255086"/>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Fire Districts By Type (2025) </a:t>
            </a:r>
          </a:p>
        </p:txBody>
      </p:sp>
      <p:graphicFrame>
        <p:nvGraphicFramePr>
          <p:cNvPr id="8" name="Chart 7">
            <a:extLst>
              <a:ext uri="{FF2B5EF4-FFF2-40B4-BE49-F238E27FC236}">
                <a16:creationId xmlns:a16="http://schemas.microsoft.com/office/drawing/2014/main" id="{F1C19022-A2CF-4A97-B1F3-73D033E70990}"/>
              </a:ext>
            </a:extLst>
          </p:cNvPr>
          <p:cNvGraphicFramePr/>
          <p:nvPr>
            <p:extLst>
              <p:ext uri="{D42A27DB-BD31-4B8C-83A1-F6EECF244321}">
                <p14:modId xmlns:p14="http://schemas.microsoft.com/office/powerpoint/2010/main" val="1716625173"/>
              </p:ext>
            </p:extLst>
          </p:nvPr>
        </p:nvGraphicFramePr>
        <p:xfrm>
          <a:off x="1597306" y="1260434"/>
          <a:ext cx="8817337" cy="4337131"/>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F9F82399-74A4-E104-20A0-2F722EAE9C2C}"/>
              </a:ext>
            </a:extLst>
          </p:cNvPr>
          <p:cNvSpPr>
            <a:spLocks noGrp="1"/>
          </p:cNvSpPr>
          <p:nvPr>
            <p:ph type="sldNum" sz="quarter" idx="10"/>
          </p:nvPr>
        </p:nvSpPr>
        <p:spPr/>
        <p:txBody>
          <a:bodyPr/>
          <a:lstStyle/>
          <a:p>
            <a:fld id="{DAEBE78A-56B9-48B4-AB1A-9EB87ABE874B}" type="slidenum">
              <a:rPr lang="en-US" smtClean="0"/>
              <a:pPr/>
              <a:t>227</a:t>
            </a:fld>
            <a:endParaRPr lang="en-US" dirty="0"/>
          </a:p>
        </p:txBody>
      </p:sp>
    </p:spTree>
    <p:custDataLst>
      <p:tags r:id="rId1"/>
    </p:custDataLst>
    <p:extLst>
      <p:ext uri="{BB962C8B-B14F-4D97-AF65-F5344CB8AC3E}">
        <p14:creationId xmlns:p14="http://schemas.microsoft.com/office/powerpoint/2010/main" val="92934552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640D440-5A03-4A59-8F99-85B5542F890F}"/>
              </a:ext>
            </a:extLst>
          </p:cNvPr>
          <p:cNvGraphicFramePr>
            <a:graphicFrameLocks/>
          </p:cNvGraphicFramePr>
          <p:nvPr>
            <p:extLst>
              <p:ext uri="{D42A27DB-BD31-4B8C-83A1-F6EECF244321}">
                <p14:modId xmlns:p14="http://schemas.microsoft.com/office/powerpoint/2010/main" val="3913019522"/>
              </p:ext>
            </p:extLst>
          </p:nvPr>
        </p:nvGraphicFramePr>
        <p:xfrm>
          <a:off x="1078607" y="1284790"/>
          <a:ext cx="10034785" cy="3978406"/>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1">
            <a:extLst>
              <a:ext uri="{FF2B5EF4-FFF2-40B4-BE49-F238E27FC236}">
                <a16:creationId xmlns:a16="http://schemas.microsoft.com/office/drawing/2014/main" id="{015743D8-906A-42DE-9044-F17383FABE6E}"/>
              </a:ext>
            </a:extLst>
          </p:cNvPr>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Fire Department Status in NC (2025)</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B7D1912-1B6A-1976-EC9D-02391B380001}"/>
              </a:ext>
            </a:extLst>
          </p:cNvPr>
          <p:cNvSpPr>
            <a:spLocks noGrp="1"/>
          </p:cNvSpPr>
          <p:nvPr>
            <p:ph type="sldNum" sz="quarter" idx="10"/>
          </p:nvPr>
        </p:nvSpPr>
        <p:spPr/>
        <p:txBody>
          <a:bodyPr/>
          <a:lstStyle/>
          <a:p>
            <a:fld id="{DAEBE78A-56B9-48B4-AB1A-9EB87ABE874B}" type="slidenum">
              <a:rPr lang="en-US" smtClean="0"/>
              <a:pPr/>
              <a:t>228</a:t>
            </a:fld>
            <a:endParaRPr lang="en-US" dirty="0"/>
          </a:p>
        </p:txBody>
      </p:sp>
    </p:spTree>
    <p:custDataLst>
      <p:tags r:id="rId1"/>
    </p:custDataLst>
    <p:extLst>
      <p:ext uri="{BB962C8B-B14F-4D97-AF65-F5344CB8AC3E}">
        <p14:creationId xmlns:p14="http://schemas.microsoft.com/office/powerpoint/2010/main" val="2610495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95976"/>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Fire Department Ratings (2025)</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9627E52F-972A-40E0-B06C-CD61DBAB68F6}"/>
              </a:ext>
            </a:extLst>
          </p:cNvPr>
          <p:cNvGraphicFramePr/>
          <p:nvPr>
            <p:extLst>
              <p:ext uri="{D42A27DB-BD31-4B8C-83A1-F6EECF244321}">
                <p14:modId xmlns:p14="http://schemas.microsoft.com/office/powerpoint/2010/main" val="1189661357"/>
              </p:ext>
            </p:extLst>
          </p:nvPr>
        </p:nvGraphicFramePr>
        <p:xfrm>
          <a:off x="1261641" y="942307"/>
          <a:ext cx="8868542" cy="5160319"/>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11E3347-6429-CACB-1F2E-3FE054A9F96B}"/>
              </a:ext>
            </a:extLst>
          </p:cNvPr>
          <p:cNvSpPr>
            <a:spLocks noGrp="1"/>
          </p:cNvSpPr>
          <p:nvPr>
            <p:ph type="sldNum" sz="quarter" idx="10"/>
          </p:nvPr>
        </p:nvSpPr>
        <p:spPr/>
        <p:txBody>
          <a:bodyPr/>
          <a:lstStyle/>
          <a:p>
            <a:fld id="{DAEBE78A-56B9-48B4-AB1A-9EB87ABE874B}" type="slidenum">
              <a:rPr lang="en-US" smtClean="0"/>
              <a:pPr/>
              <a:t>229</a:t>
            </a:fld>
            <a:endParaRPr lang="en-US" dirty="0"/>
          </a:p>
        </p:txBody>
      </p:sp>
    </p:spTree>
    <p:custDataLst>
      <p:tags r:id="rId1"/>
    </p:custDataLst>
    <p:extLst>
      <p:ext uri="{BB962C8B-B14F-4D97-AF65-F5344CB8AC3E}">
        <p14:creationId xmlns:p14="http://schemas.microsoft.com/office/powerpoint/2010/main" val="188303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6E46-4501-86D5-2A76-FA0759698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85EA6-154A-856F-45A7-3CB644236279}"/>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Roster and BTR Reporting Process</a:t>
            </a:r>
          </a:p>
        </p:txBody>
      </p:sp>
      <p:sp>
        <p:nvSpPr>
          <p:cNvPr id="3" name="Content Placeholder 2">
            <a:extLst>
              <a:ext uri="{FF2B5EF4-FFF2-40B4-BE49-F238E27FC236}">
                <a16:creationId xmlns:a16="http://schemas.microsoft.com/office/drawing/2014/main" id="{EA9D9D32-5B94-1AE4-0CD4-1D9CF88CA7E0}"/>
              </a:ext>
            </a:extLst>
          </p:cNvPr>
          <p:cNvSpPr>
            <a:spLocks noGrp="1"/>
          </p:cNvSpPr>
          <p:nvPr>
            <p:ph idx="1"/>
          </p:nvPr>
        </p:nvSpPr>
        <p:spPr/>
        <p:txBody>
          <a:bodyPr/>
          <a:lstStyle/>
          <a:p>
            <a:pPr>
              <a:buFont typeface="Wingdings" panose="05000000000000000000" pitchFamily="2" charset="2"/>
              <a:buChar char="Ø"/>
            </a:pPr>
            <a:r>
              <a:rPr lang="en-US" sz="2800" dirty="0"/>
              <a:t>Step 3 Submittal and Validation</a:t>
            </a:r>
          </a:p>
          <a:p>
            <a:pPr marL="685800" lvl="2" defTabSz="400050">
              <a:lnSpc>
                <a:spcPct val="90000"/>
              </a:lnSpc>
              <a:spcBef>
                <a:spcPct val="0"/>
              </a:spcBef>
              <a:spcAft>
                <a:spcPct val="15000"/>
              </a:spcAft>
              <a:buFont typeface="Wingdings" panose="05000000000000000000" pitchFamily="2" charset="2"/>
              <a:buChar char="ü"/>
            </a:pPr>
            <a:r>
              <a:rPr lang="en-US" sz="2400" kern="1200" dirty="0"/>
              <a:t>Chief is allowed review of Roster and BTR</a:t>
            </a:r>
          </a:p>
          <a:p>
            <a:pPr marL="685800" lvl="2" defTabSz="400050">
              <a:lnSpc>
                <a:spcPct val="90000"/>
              </a:lnSpc>
              <a:spcBef>
                <a:spcPct val="0"/>
              </a:spcBef>
              <a:spcAft>
                <a:spcPct val="15000"/>
              </a:spcAft>
              <a:buFont typeface="Wingdings" panose="05000000000000000000" pitchFamily="2" charset="2"/>
              <a:buChar char="ü"/>
            </a:pPr>
            <a:r>
              <a:rPr lang="en-US" sz="2400" kern="1200" dirty="0"/>
              <a:t>Once verified, Chief signs off</a:t>
            </a:r>
          </a:p>
          <a:p>
            <a:pPr marL="685800" lvl="2" defTabSz="400050">
              <a:lnSpc>
                <a:spcPct val="90000"/>
              </a:lnSpc>
              <a:spcBef>
                <a:spcPct val="0"/>
              </a:spcBef>
              <a:spcAft>
                <a:spcPct val="15000"/>
              </a:spcAft>
              <a:buFont typeface="Wingdings" panose="05000000000000000000" pitchFamily="2" charset="2"/>
              <a:buChar char="ü"/>
            </a:pPr>
            <a:r>
              <a:rPr lang="en-US" sz="2400" kern="1200" dirty="0"/>
              <a:t>Chief gets printout of validated certificate indicating they have properly submitted</a:t>
            </a:r>
          </a:p>
          <a:p>
            <a:pPr marL="685800" lvl="2" defTabSz="400050">
              <a:lnSpc>
                <a:spcPct val="90000"/>
              </a:lnSpc>
              <a:spcBef>
                <a:spcPct val="0"/>
              </a:spcBef>
              <a:spcAft>
                <a:spcPct val="15000"/>
              </a:spcAft>
              <a:buFont typeface="Wingdings" panose="05000000000000000000" pitchFamily="2" charset="2"/>
              <a:buChar char="ü"/>
            </a:pPr>
            <a:r>
              <a:rPr lang="en-US" sz="2400" kern="1200" dirty="0"/>
              <a:t>Large banner on exit if the roster or BTR is not submitted.  (You have not Submitted your roster or BTR)</a:t>
            </a:r>
          </a:p>
          <a:p>
            <a:pPr marL="342900" lvl="1" defTabSz="400050">
              <a:lnSpc>
                <a:spcPct val="90000"/>
              </a:lnSpc>
              <a:spcBef>
                <a:spcPct val="0"/>
              </a:spcBef>
              <a:spcAft>
                <a:spcPct val="15000"/>
              </a:spcAft>
              <a:buFont typeface="Wingdings" panose="05000000000000000000" pitchFamily="2" charset="2"/>
              <a:buChar char="ü"/>
            </a:pPr>
            <a:endParaRPr lang="en-US" sz="2600" kern="1200" dirty="0"/>
          </a:p>
          <a:p>
            <a:pPr>
              <a:buFont typeface="Wingdings" panose="05000000000000000000" pitchFamily="2" charset="2"/>
              <a:buChar char="Ø"/>
            </a:pPr>
            <a:endParaRPr lang="en-US" dirty="0"/>
          </a:p>
          <a:p>
            <a:endParaRPr lang="en-US" dirty="0"/>
          </a:p>
        </p:txBody>
      </p:sp>
      <p:sp>
        <p:nvSpPr>
          <p:cNvPr id="4" name="Slide Number Placeholder 3">
            <a:extLst>
              <a:ext uri="{FF2B5EF4-FFF2-40B4-BE49-F238E27FC236}">
                <a16:creationId xmlns:a16="http://schemas.microsoft.com/office/drawing/2014/main" id="{67212C66-5C1D-8B60-3F4B-426ECB20858A}"/>
              </a:ext>
            </a:extLst>
          </p:cNvPr>
          <p:cNvSpPr>
            <a:spLocks noGrp="1"/>
          </p:cNvSpPr>
          <p:nvPr>
            <p:ph type="sldNum" sz="quarter" idx="10"/>
          </p:nvPr>
        </p:nvSpPr>
        <p:spPr/>
        <p:txBody>
          <a:bodyPr/>
          <a:lstStyle/>
          <a:p>
            <a:fld id="{DAEBE78A-56B9-48B4-AB1A-9EB87ABE874B}" type="slidenum">
              <a:rPr lang="en-US" smtClean="0"/>
              <a:pPr/>
              <a:t>23</a:t>
            </a:fld>
            <a:endParaRPr lang="en-US" dirty="0"/>
          </a:p>
        </p:txBody>
      </p:sp>
    </p:spTree>
    <p:extLst>
      <p:ext uri="{BB962C8B-B14F-4D97-AF65-F5344CB8AC3E}">
        <p14:creationId xmlns:p14="http://schemas.microsoft.com/office/powerpoint/2010/main" val="32698721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Impact of being Non-Certified</a:t>
            </a:r>
          </a:p>
        </p:txBody>
      </p:sp>
      <p:sp>
        <p:nvSpPr>
          <p:cNvPr id="8" name="Rectangle 68"/>
          <p:cNvSpPr txBox="1">
            <a:spLocks noChangeArrowheads="1"/>
          </p:cNvSpPr>
          <p:nvPr/>
        </p:nvSpPr>
        <p:spPr>
          <a:xfrm>
            <a:off x="1210917" y="1384852"/>
            <a:ext cx="9770166" cy="4467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Insurance Premiums Will Increase</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Loss of Potential Residential Development</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Loss of Potential Commercial Development</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Loss of Local Funding Tied To Property Development</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Not Eligible for the Pension Fund</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Not Eligible for the Fireman’s Relief Fund</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Not Eligible for the Fireman’s Death Benefit - N.C.</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Not Eligible for the Grants</a:t>
            </a:r>
          </a:p>
          <a:p>
            <a:pPr>
              <a:defRPr/>
            </a:pPr>
            <a:endParaRPr lang="en-US"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755D64E-DECE-6286-8858-28D211129086}"/>
              </a:ext>
            </a:extLst>
          </p:cNvPr>
          <p:cNvSpPr>
            <a:spLocks noGrp="1"/>
          </p:cNvSpPr>
          <p:nvPr>
            <p:ph type="sldNum" sz="quarter" idx="10"/>
          </p:nvPr>
        </p:nvSpPr>
        <p:spPr/>
        <p:txBody>
          <a:bodyPr/>
          <a:lstStyle/>
          <a:p>
            <a:fld id="{DAEBE78A-56B9-48B4-AB1A-9EB87ABE874B}" type="slidenum">
              <a:rPr lang="en-US" smtClean="0"/>
              <a:pPr/>
              <a:t>230</a:t>
            </a:fld>
            <a:endParaRPr lang="en-US" dirty="0"/>
          </a:p>
        </p:txBody>
      </p:sp>
    </p:spTree>
    <p:custDataLst>
      <p:tags r:id="rId1"/>
    </p:custDataLst>
    <p:extLst>
      <p:ext uri="{BB962C8B-B14F-4D97-AF65-F5344CB8AC3E}">
        <p14:creationId xmlns:p14="http://schemas.microsoft.com/office/powerpoint/2010/main" val="80199593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Certification of Fire Districts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a:buFont typeface="Wingdings" panose="05000000000000000000" pitchFamily="2" charset="2"/>
              <a:buChar char="Ø"/>
            </a:pPr>
            <a:r>
              <a:rPr lang="en-US" altLang="en-US" sz="2800" dirty="0">
                <a:latin typeface="Calibri" panose="020F0502020204030204" pitchFamily="34" charset="0"/>
                <a:ea typeface="Calibri" panose="020F0502020204030204" pitchFamily="34" charset="0"/>
                <a:cs typeface="Calibri" panose="020F0502020204030204" pitchFamily="34" charset="0"/>
              </a:rPr>
              <a:t>The Administrative Rules are contained in the following chapter for 9S requirements:</a:t>
            </a:r>
            <a:endParaRPr lang="en-US" sz="2800" b="1" cap="all"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400" cap="all" dirty="0">
                <a:latin typeface="Calibri" panose="020F0502020204030204" pitchFamily="34" charset="0"/>
                <a:ea typeface="Calibri" panose="020F0502020204030204" pitchFamily="34" charset="0"/>
                <a:cs typeface="Calibri" panose="020F0502020204030204" pitchFamily="34" charset="0"/>
                <a:hlinkClick r:id="rId4"/>
              </a:rPr>
              <a:t>SECTION .0900 – Public Protection Classifications FOR FIRE DISTRICTS</a:t>
            </a:r>
            <a:endParaRPr lang="en-US" sz="2400" b="1" cap="all"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To Meet the 9S / 9E Requirements for Fire Departments in North Carolina the following slides will cover the requirements for 9S ratings.</a:t>
            </a:r>
          </a:p>
          <a:p>
            <a:pPr lvl="1">
              <a:buFont typeface="Arial" panose="020B0604020202020204" pitchFamily="34" charset="0"/>
              <a:buChar char="•"/>
            </a:pPr>
            <a:endParaRPr lang="en-US" sz="2000" b="1" cap="all" dirty="0"/>
          </a:p>
          <a:p>
            <a:pPr>
              <a:buFont typeface="Arial" panose="020B0604020202020204" pitchFamily="34" charset="0"/>
              <a:buChar char="•"/>
            </a:pPr>
            <a:endParaRPr lang="en-US" sz="2000" b="1" cap="all" dirty="0"/>
          </a:p>
          <a:p>
            <a:pPr>
              <a:buFont typeface="Arial" panose="020B0604020202020204" pitchFamily="34" charset="0"/>
              <a:buChar char="•"/>
            </a:pPr>
            <a:endParaRPr lang="en-US" altLang="en-US" sz="2000" dirty="0"/>
          </a:p>
          <a:p>
            <a:pPr>
              <a:buFont typeface="Arial" panose="020B0604020202020204" pitchFamily="34" charset="0"/>
              <a:buChar char="•"/>
            </a:pPr>
            <a:endParaRPr lang="en-US" altLang="en-US" sz="2000" dirty="0"/>
          </a:p>
        </p:txBody>
      </p:sp>
      <p:sp>
        <p:nvSpPr>
          <p:cNvPr id="2" name="Slide Number Placeholder 1">
            <a:extLst>
              <a:ext uri="{FF2B5EF4-FFF2-40B4-BE49-F238E27FC236}">
                <a16:creationId xmlns:a16="http://schemas.microsoft.com/office/drawing/2014/main" id="{690937AF-71BB-BED7-F3CE-4652E17673A8}"/>
              </a:ext>
            </a:extLst>
          </p:cNvPr>
          <p:cNvSpPr>
            <a:spLocks noGrp="1"/>
          </p:cNvSpPr>
          <p:nvPr>
            <p:ph type="sldNum" sz="quarter" idx="10"/>
          </p:nvPr>
        </p:nvSpPr>
        <p:spPr/>
        <p:txBody>
          <a:bodyPr/>
          <a:lstStyle/>
          <a:p>
            <a:fld id="{DAEBE78A-56B9-48B4-AB1A-9EB87ABE874B}" type="slidenum">
              <a:rPr lang="en-US" smtClean="0"/>
              <a:pPr/>
              <a:t>231</a:t>
            </a:fld>
            <a:endParaRPr lang="en-US" dirty="0"/>
          </a:p>
        </p:txBody>
      </p:sp>
    </p:spTree>
    <p:custDataLst>
      <p:tags r:id="rId1"/>
    </p:custDataLst>
    <p:extLst>
      <p:ext uri="{BB962C8B-B14F-4D97-AF65-F5344CB8AC3E}">
        <p14:creationId xmlns:p14="http://schemas.microsoft.com/office/powerpoint/2010/main" val="7653874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Charter and Amendments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US" altLang="en-US" dirty="0"/>
          </a:p>
          <a:p>
            <a:endParaRPr lang="en-US" dirty="0"/>
          </a:p>
        </p:txBody>
      </p:sp>
      <p:sp>
        <p:nvSpPr>
          <p:cNvPr id="8" name="Rectangle 68"/>
          <p:cNvSpPr txBox="1">
            <a:spLocks noChangeArrowheads="1"/>
          </p:cNvSpPr>
          <p:nvPr/>
        </p:nvSpPr>
        <p:spPr>
          <a:xfrm>
            <a:off x="927270" y="2247397"/>
            <a:ext cx="7022821" cy="1111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altLang="en-US" dirty="0">
                <a:latin typeface="Calibri" panose="020F0502020204030204" pitchFamily="34" charset="0"/>
                <a:ea typeface="Calibri" panose="020F0502020204030204" pitchFamily="34" charset="0"/>
                <a:cs typeface="Calibri" panose="020F0502020204030204" pitchFamily="34" charset="0"/>
              </a:rPr>
              <a:t>The inspector will need to scan the Charter and any Amendments</a:t>
            </a:r>
          </a:p>
          <a:p>
            <a:pPr marL="0" indent="0">
              <a:buFont typeface="Wingdings" panose="05000000000000000000" pitchFamily="2" charset="2"/>
              <a:buNone/>
              <a:defRPr/>
            </a:pPr>
            <a:endParaRPr lang="en-US" altLang="en-US" sz="2000" dirty="0">
              <a:solidFill>
                <a:srgbClr val="002060"/>
              </a:solidFill>
            </a:endParaRPr>
          </a:p>
        </p:txBody>
      </p:sp>
      <p:pic>
        <p:nvPicPr>
          <p:cNvPr id="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9135" y="1331273"/>
            <a:ext cx="2770910" cy="3886200"/>
          </a:xfrm>
          <a:prstGeom prst="rect">
            <a:avLst/>
          </a:prstGeom>
          <a:noFill/>
          <a:ln w="38100">
            <a:solidFill>
              <a:srgbClr val="991B1E"/>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72C37A8-183A-4644-90C7-699D8F106CA6}"/>
              </a:ext>
            </a:extLst>
          </p:cNvPr>
          <p:cNvPicPr>
            <a:picLocks noChangeAspect="1"/>
          </p:cNvPicPr>
          <p:nvPr/>
        </p:nvPicPr>
        <p:blipFill>
          <a:blip r:embed="rId5"/>
          <a:stretch>
            <a:fillRect/>
          </a:stretch>
        </p:blipFill>
        <p:spPr>
          <a:xfrm>
            <a:off x="6096000" y="4159766"/>
            <a:ext cx="4118426" cy="2115413"/>
          </a:xfrm>
          <a:prstGeom prst="rect">
            <a:avLst/>
          </a:prstGeom>
          <a:ln w="28575">
            <a:solidFill>
              <a:srgbClr val="991B1E"/>
            </a:solidFill>
          </a:ln>
        </p:spPr>
      </p:pic>
      <p:sp>
        <p:nvSpPr>
          <p:cNvPr id="7" name="Content Placeholder 2">
            <a:extLst>
              <a:ext uri="{FF2B5EF4-FFF2-40B4-BE49-F238E27FC236}">
                <a16:creationId xmlns:a16="http://schemas.microsoft.com/office/drawing/2014/main" id="{3F010CE4-5AE0-4BF3-8736-6FB558BF052D}"/>
              </a:ext>
            </a:extLst>
          </p:cNvPr>
          <p:cNvSpPr txBox="1">
            <a:spLocks/>
          </p:cNvSpPr>
          <p:nvPr/>
        </p:nvSpPr>
        <p:spPr>
          <a:xfrm>
            <a:off x="466709" y="4105476"/>
            <a:ext cx="5780809" cy="1111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Ø"/>
              <a:defRPr/>
            </a:pPr>
            <a:r>
              <a:rPr lang="en-US" dirty="0">
                <a:latin typeface="Calibri" panose="020F0502020204030204" pitchFamily="34" charset="0"/>
                <a:ea typeface="Calibri" panose="020F0502020204030204" pitchFamily="34" charset="0"/>
                <a:cs typeface="Calibri" panose="020F0502020204030204" pitchFamily="34" charset="0"/>
              </a:rPr>
              <a:t>The Inspector will need to scan a   copy of the departments FEIN.	</a:t>
            </a:r>
          </a:p>
        </p:txBody>
      </p:sp>
      <p:sp>
        <p:nvSpPr>
          <p:cNvPr id="2" name="Slide Number Placeholder 1">
            <a:extLst>
              <a:ext uri="{FF2B5EF4-FFF2-40B4-BE49-F238E27FC236}">
                <a16:creationId xmlns:a16="http://schemas.microsoft.com/office/drawing/2014/main" id="{83A2C1BC-DCDE-5942-36A3-FC1391FD35E9}"/>
              </a:ext>
            </a:extLst>
          </p:cNvPr>
          <p:cNvSpPr>
            <a:spLocks noGrp="1"/>
          </p:cNvSpPr>
          <p:nvPr>
            <p:ph type="sldNum" sz="quarter" idx="10"/>
          </p:nvPr>
        </p:nvSpPr>
        <p:spPr/>
        <p:txBody>
          <a:bodyPr/>
          <a:lstStyle/>
          <a:p>
            <a:fld id="{DAEBE78A-56B9-48B4-AB1A-9EB87ABE874B}" type="slidenum">
              <a:rPr lang="en-US" smtClean="0"/>
              <a:pPr/>
              <a:t>232</a:t>
            </a:fld>
            <a:endParaRPr lang="en-US" dirty="0"/>
          </a:p>
        </p:txBody>
      </p:sp>
    </p:spTree>
    <p:custDataLst>
      <p:tags r:id="rId1"/>
    </p:custDataLst>
    <p:extLst>
      <p:ext uri="{BB962C8B-B14F-4D97-AF65-F5344CB8AC3E}">
        <p14:creationId xmlns:p14="http://schemas.microsoft.com/office/powerpoint/2010/main" val="186284680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ltLang="en-US" dirty="0"/>
              <a:t>Current Contracts</a:t>
            </a:r>
            <a:endParaRPr lang="en-US" dirty="0"/>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Rectangle 68"/>
          <p:cNvSpPr txBox="1">
            <a:spLocks noChangeArrowheads="1"/>
          </p:cNvSpPr>
          <p:nvPr/>
        </p:nvSpPr>
        <p:spPr>
          <a:xfrm>
            <a:off x="1146471" y="1544488"/>
            <a:ext cx="7628327" cy="1604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altLang="en-US" dirty="0">
                <a:latin typeface="Calibri" panose="020F0502020204030204" pitchFamily="34" charset="0"/>
                <a:ea typeface="Calibri" panose="020F0502020204030204" pitchFamily="34" charset="0"/>
                <a:cs typeface="Calibri" panose="020F0502020204030204" pitchFamily="34" charset="0"/>
              </a:rPr>
              <a:t>The inspector will need to scan all current county and/or municipality Contracts (must be properly signed and dated).</a:t>
            </a:r>
          </a:p>
          <a:p>
            <a:pPr marL="0" indent="0">
              <a:buFont typeface="Wingdings" panose="05000000000000000000" pitchFamily="2" charset="2"/>
              <a:buNone/>
              <a:defRPr/>
            </a:pPr>
            <a:endParaRPr lang="en-US" altLang="en-US" sz="2000" dirty="0">
              <a:solidFill>
                <a:srgbClr val="002060"/>
              </a:solidFill>
            </a:endParaRPr>
          </a:p>
        </p:txBody>
      </p:sp>
      <p:sp>
        <p:nvSpPr>
          <p:cNvPr id="7" name="Rectangle 8">
            <a:extLst>
              <a:ext uri="{FF2B5EF4-FFF2-40B4-BE49-F238E27FC236}">
                <a16:creationId xmlns:a16="http://schemas.microsoft.com/office/drawing/2014/main" id="{63F5920A-8D93-44D6-B47E-34D3D0271517}"/>
              </a:ext>
            </a:extLst>
          </p:cNvPr>
          <p:cNvSpPr txBox="1">
            <a:spLocks noChangeArrowheads="1"/>
          </p:cNvSpPr>
          <p:nvPr/>
        </p:nvSpPr>
        <p:spPr bwMode="auto">
          <a:xfrm>
            <a:off x="6868136" y="3148952"/>
            <a:ext cx="2675260" cy="3081633"/>
          </a:xfrm>
          <a:prstGeom prst="rect">
            <a:avLst/>
          </a:prstGeom>
          <a:noFill/>
          <a:ln w="28575">
            <a:solidFill>
              <a:srgbClr val="991B1E"/>
            </a:solidFill>
          </a:ln>
          <a:extLst>
            <a:ext uri="{909E8E84-426E-40DD-AFC4-6F175D3DCCD1}">
              <a14:hiddenFill xmlns:a14="http://schemas.microsoft.com/office/drawing/2010/main">
                <a:solidFill>
                  <a:srgbClr val="FFFFFF"/>
                </a:solidFill>
              </a14:hiddenFill>
            </a:ext>
          </a:extLst>
        </p:spPr>
        <p:txBody>
          <a:bodyPr/>
          <a:lstStyle>
            <a:lvl1pPr marL="512763" indent="-512763" algn="l" rtl="0" eaLnBrk="0" fontAlgn="base" hangingPunct="0">
              <a:spcBef>
                <a:spcPct val="20000"/>
              </a:spcBef>
              <a:spcAft>
                <a:spcPct val="0"/>
              </a:spcAft>
              <a:buClr>
                <a:srgbClr val="003366"/>
              </a:buClr>
              <a:buSzPct val="135000"/>
              <a:buFont typeface="Wingdings" pitchFamily="2" charset="2"/>
              <a:buChar char="w"/>
              <a:defRPr sz="3200">
                <a:solidFill>
                  <a:schemeClr val="bg2"/>
                </a:solidFill>
                <a:latin typeface="+mn-lt"/>
                <a:ea typeface="+mn-ea"/>
                <a:cs typeface="+mn-cs"/>
              </a:defRPr>
            </a:lvl1pPr>
            <a:lvl2pPr marL="1090613" indent="-463550" algn="l" rtl="0" eaLnBrk="0" fontAlgn="base" hangingPunct="0">
              <a:spcBef>
                <a:spcPct val="20000"/>
              </a:spcBef>
              <a:spcAft>
                <a:spcPct val="0"/>
              </a:spcAft>
              <a:buClr>
                <a:srgbClr val="003366"/>
              </a:buClr>
              <a:buFont typeface="Wingdings" pitchFamily="2" charset="2"/>
              <a:buChar char="§"/>
              <a:defRPr sz="2800">
                <a:solidFill>
                  <a:schemeClr val="bg2"/>
                </a:solidFill>
                <a:latin typeface="+mn-lt"/>
              </a:defRPr>
            </a:lvl2pPr>
            <a:lvl3pPr marL="1433513" indent="-228600" algn="l" rtl="0" eaLnBrk="0" fontAlgn="base" hangingPunct="0">
              <a:spcBef>
                <a:spcPct val="20000"/>
              </a:spcBef>
              <a:spcAft>
                <a:spcPct val="0"/>
              </a:spcAft>
              <a:buClr>
                <a:srgbClr val="003366"/>
              </a:buClr>
              <a:buChar char="•"/>
              <a:defRPr sz="2400">
                <a:solidFill>
                  <a:schemeClr val="bg2"/>
                </a:solidFill>
                <a:latin typeface="+mn-lt"/>
              </a:defRPr>
            </a:lvl3pPr>
            <a:lvl4pPr marL="1776413" indent="-228600" algn="l" rtl="0" eaLnBrk="0" fontAlgn="base" hangingPunct="0">
              <a:spcBef>
                <a:spcPct val="20000"/>
              </a:spcBef>
              <a:spcAft>
                <a:spcPct val="0"/>
              </a:spcAft>
              <a:buClr>
                <a:srgbClr val="003366"/>
              </a:buClr>
              <a:buChar char="–"/>
              <a:defRPr sz="2000">
                <a:solidFill>
                  <a:schemeClr val="bg2"/>
                </a:solidFill>
                <a:latin typeface="+mn-lt"/>
              </a:defRPr>
            </a:lvl4pPr>
            <a:lvl5pPr marL="2119313" indent="-228600" algn="l" rtl="0" eaLnBrk="0" fontAlgn="base" hangingPunct="0">
              <a:spcBef>
                <a:spcPct val="20000"/>
              </a:spcBef>
              <a:spcAft>
                <a:spcPct val="0"/>
              </a:spcAft>
              <a:buClr>
                <a:srgbClr val="003366"/>
              </a:buClr>
              <a:buChar char="»"/>
              <a:defRPr sz="2000">
                <a:solidFill>
                  <a:schemeClr val="bg2"/>
                </a:solidFill>
                <a:latin typeface="+mn-lt"/>
              </a:defRPr>
            </a:lvl5pPr>
            <a:lvl6pPr marL="2576513" indent="-228600" algn="l" rtl="0" fontAlgn="base">
              <a:spcBef>
                <a:spcPct val="20000"/>
              </a:spcBef>
              <a:spcAft>
                <a:spcPct val="0"/>
              </a:spcAft>
              <a:buClr>
                <a:srgbClr val="003366"/>
              </a:buClr>
              <a:buChar char="»"/>
              <a:defRPr sz="2000">
                <a:solidFill>
                  <a:schemeClr val="bg2"/>
                </a:solidFill>
                <a:latin typeface="+mn-lt"/>
              </a:defRPr>
            </a:lvl6pPr>
            <a:lvl7pPr marL="3033713" indent="-228600" algn="l" rtl="0" fontAlgn="base">
              <a:spcBef>
                <a:spcPct val="20000"/>
              </a:spcBef>
              <a:spcAft>
                <a:spcPct val="0"/>
              </a:spcAft>
              <a:buClr>
                <a:srgbClr val="003366"/>
              </a:buClr>
              <a:buChar char="»"/>
              <a:defRPr sz="2000">
                <a:solidFill>
                  <a:schemeClr val="bg2"/>
                </a:solidFill>
                <a:latin typeface="+mn-lt"/>
              </a:defRPr>
            </a:lvl7pPr>
            <a:lvl8pPr marL="3490913" indent="-228600" algn="l" rtl="0" fontAlgn="base">
              <a:spcBef>
                <a:spcPct val="20000"/>
              </a:spcBef>
              <a:spcAft>
                <a:spcPct val="0"/>
              </a:spcAft>
              <a:buClr>
                <a:srgbClr val="003366"/>
              </a:buClr>
              <a:buChar char="»"/>
              <a:defRPr sz="2000">
                <a:solidFill>
                  <a:schemeClr val="bg2"/>
                </a:solidFill>
                <a:latin typeface="+mn-lt"/>
              </a:defRPr>
            </a:lvl8pPr>
            <a:lvl9pPr marL="3948113" indent="-228600" algn="l" rtl="0" fontAlgn="base">
              <a:spcBef>
                <a:spcPct val="20000"/>
              </a:spcBef>
              <a:spcAft>
                <a:spcPct val="0"/>
              </a:spcAft>
              <a:buClr>
                <a:srgbClr val="003366"/>
              </a:buClr>
              <a:buChar char="»"/>
              <a:defRPr sz="2000">
                <a:solidFill>
                  <a:schemeClr val="bg2"/>
                </a:solidFill>
                <a:latin typeface="+mn-lt"/>
              </a:defRPr>
            </a:lvl9pPr>
          </a:lstStyle>
          <a:p>
            <a:pPr>
              <a:lnSpc>
                <a:spcPct val="90000"/>
              </a:lnSpc>
              <a:buFont typeface="Wingdings" pitchFamily="2" charset="2"/>
              <a:buNone/>
              <a:defRPr/>
            </a:pPr>
            <a:r>
              <a:rPr lang="en-US" altLang="en-US" sz="900" i="1" kern="0" dirty="0">
                <a:solidFill>
                  <a:schemeClr val="tx1"/>
                </a:solidFill>
              </a:rPr>
              <a:t>Taken from the minutes of the _________ County </a:t>
            </a:r>
          </a:p>
          <a:p>
            <a:pPr>
              <a:lnSpc>
                <a:spcPct val="90000"/>
              </a:lnSpc>
              <a:buFont typeface="Wingdings" pitchFamily="2" charset="2"/>
              <a:buNone/>
              <a:defRPr/>
            </a:pPr>
            <a:r>
              <a:rPr lang="en-US" altLang="en-US" sz="900" i="1" kern="0" dirty="0">
                <a:solidFill>
                  <a:schemeClr val="tx1"/>
                </a:solidFill>
              </a:rPr>
              <a:t>Board of Commissioners on _________,</a:t>
            </a:r>
          </a:p>
          <a:p>
            <a:pPr>
              <a:lnSpc>
                <a:spcPct val="90000"/>
              </a:lnSpc>
              <a:buFont typeface="Wingdings" pitchFamily="2" charset="2"/>
              <a:buNone/>
              <a:defRPr/>
            </a:pPr>
            <a:endParaRPr lang="en-US" altLang="en-US" sz="900" i="1" kern="0" dirty="0">
              <a:solidFill>
                <a:schemeClr val="tx1"/>
              </a:solidFill>
            </a:endParaRPr>
          </a:p>
          <a:p>
            <a:pPr>
              <a:lnSpc>
                <a:spcPct val="90000"/>
              </a:lnSpc>
              <a:buFont typeface="Wingdings" pitchFamily="2" charset="2"/>
              <a:buNone/>
              <a:defRPr/>
            </a:pPr>
            <a:r>
              <a:rPr lang="en-US" altLang="en-US" sz="900" i="1" kern="0" dirty="0">
                <a:solidFill>
                  <a:schemeClr val="tx1"/>
                </a:solidFill>
              </a:rPr>
              <a:t>The _______ presented a written description and map of the _______ Fire District which are set out in full in the minutes.  He</a:t>
            </a:r>
          </a:p>
          <a:p>
            <a:pPr>
              <a:lnSpc>
                <a:spcPct val="90000"/>
              </a:lnSpc>
              <a:buFont typeface="Wingdings" pitchFamily="2" charset="2"/>
              <a:buNone/>
              <a:defRPr/>
            </a:pPr>
            <a:r>
              <a:rPr lang="en-US" altLang="en-US" sz="900" i="1" kern="0" dirty="0">
                <a:solidFill>
                  <a:schemeClr val="tx1"/>
                </a:solidFill>
              </a:rPr>
              <a:t>indicated that the Commissioners needed to approve the description and map</a:t>
            </a:r>
          </a:p>
          <a:p>
            <a:pPr>
              <a:lnSpc>
                <a:spcPct val="90000"/>
              </a:lnSpc>
              <a:buFont typeface="Wingdings" pitchFamily="2" charset="2"/>
              <a:buNone/>
              <a:defRPr/>
            </a:pPr>
            <a:r>
              <a:rPr lang="en-US" altLang="en-US" sz="900" i="1" kern="0" dirty="0">
                <a:solidFill>
                  <a:schemeClr val="tx1"/>
                </a:solidFill>
              </a:rPr>
              <a:t>prior to certification and map had been approved by the NC Department of</a:t>
            </a:r>
          </a:p>
          <a:p>
            <a:pPr>
              <a:lnSpc>
                <a:spcPct val="90000"/>
              </a:lnSpc>
              <a:buFont typeface="Wingdings" pitchFamily="2" charset="2"/>
              <a:buNone/>
              <a:defRPr/>
            </a:pPr>
            <a:r>
              <a:rPr lang="en-US" altLang="en-US" sz="900" i="1" kern="0" dirty="0">
                <a:solidFill>
                  <a:schemeClr val="tx1"/>
                </a:solidFill>
              </a:rPr>
              <a:t>Insurance.  Commissioner ___________ made the motion to approve</a:t>
            </a:r>
          </a:p>
          <a:p>
            <a:pPr>
              <a:lnSpc>
                <a:spcPct val="90000"/>
              </a:lnSpc>
              <a:buFont typeface="Wingdings" pitchFamily="2" charset="2"/>
              <a:buNone/>
              <a:defRPr/>
            </a:pPr>
            <a:r>
              <a:rPr lang="en-US" altLang="en-US" sz="900" i="1" kern="0" dirty="0">
                <a:solidFill>
                  <a:schemeClr val="tx1"/>
                </a:solidFill>
              </a:rPr>
              <a:t>the map and description of the ____________ Fire District which was</a:t>
            </a:r>
          </a:p>
          <a:p>
            <a:pPr>
              <a:lnSpc>
                <a:spcPct val="90000"/>
              </a:lnSpc>
              <a:buFont typeface="Wingdings" pitchFamily="2" charset="2"/>
              <a:buNone/>
              <a:defRPr/>
            </a:pPr>
            <a:r>
              <a:rPr lang="en-US" altLang="en-US" sz="900" i="1" kern="0" dirty="0">
                <a:solidFill>
                  <a:schemeClr val="tx1"/>
                </a:solidFill>
              </a:rPr>
              <a:t>seconded by Commissioner _________ and passed by unanimous vote.</a:t>
            </a:r>
          </a:p>
          <a:p>
            <a:pPr>
              <a:lnSpc>
                <a:spcPct val="80000"/>
              </a:lnSpc>
              <a:buFont typeface="Wingdings" pitchFamily="2" charset="2"/>
              <a:buNone/>
              <a:defRPr/>
            </a:pPr>
            <a:r>
              <a:rPr lang="en-US" altLang="en-US" sz="900" i="1" kern="0" dirty="0">
                <a:solidFill>
                  <a:schemeClr val="tx1"/>
                </a:solidFill>
              </a:rPr>
              <a:t>_______    _____________________________</a:t>
            </a:r>
          </a:p>
          <a:p>
            <a:pPr>
              <a:lnSpc>
                <a:spcPct val="80000"/>
              </a:lnSpc>
              <a:buFont typeface="Wingdings" pitchFamily="2" charset="2"/>
              <a:buNone/>
              <a:defRPr/>
            </a:pPr>
            <a:r>
              <a:rPr lang="en-US" altLang="en-US" sz="900" i="1" kern="0" dirty="0">
                <a:solidFill>
                  <a:schemeClr val="tx1"/>
                </a:solidFill>
              </a:rPr>
              <a:t>                  County Clerk to the Board</a:t>
            </a:r>
          </a:p>
          <a:p>
            <a:pPr>
              <a:lnSpc>
                <a:spcPct val="80000"/>
              </a:lnSpc>
              <a:buFont typeface="Wingdings" pitchFamily="2" charset="2"/>
              <a:buNone/>
              <a:defRPr/>
            </a:pPr>
            <a:endParaRPr lang="en-US" altLang="en-US" sz="900" i="1" kern="0" dirty="0">
              <a:solidFill>
                <a:schemeClr val="tx1"/>
              </a:solidFill>
            </a:endParaRPr>
          </a:p>
          <a:p>
            <a:pPr>
              <a:lnSpc>
                <a:spcPct val="80000"/>
              </a:lnSpc>
              <a:buFont typeface="Wingdings" pitchFamily="2" charset="2"/>
              <a:buNone/>
              <a:defRPr/>
            </a:pPr>
            <a:r>
              <a:rPr lang="en-US" altLang="en-US" sz="900" i="1" kern="0" dirty="0">
                <a:solidFill>
                  <a:schemeClr val="tx1"/>
                </a:solidFill>
              </a:rPr>
              <a:t>(Affix County Seal Here)</a:t>
            </a:r>
            <a:endParaRPr lang="en-US" altLang="en-US" sz="900" kern="0" dirty="0">
              <a:solidFill>
                <a:schemeClr val="tx1"/>
              </a:solidFill>
            </a:endParaRPr>
          </a:p>
        </p:txBody>
      </p:sp>
      <p:sp>
        <p:nvSpPr>
          <p:cNvPr id="2" name="Rectangle 1">
            <a:extLst>
              <a:ext uri="{FF2B5EF4-FFF2-40B4-BE49-F238E27FC236}">
                <a16:creationId xmlns:a16="http://schemas.microsoft.com/office/drawing/2014/main" id="{3B832741-D6B2-4D8F-99F2-46D3D65F1F7B}"/>
              </a:ext>
            </a:extLst>
          </p:cNvPr>
          <p:cNvSpPr/>
          <p:nvPr/>
        </p:nvSpPr>
        <p:spPr>
          <a:xfrm>
            <a:off x="1146470" y="4130007"/>
            <a:ext cx="5634801" cy="1815882"/>
          </a:xfrm>
          <a:prstGeom prst="rect">
            <a:avLst/>
          </a:prstGeom>
        </p:spPr>
        <p:txBody>
          <a:bodyPr wrap="square">
            <a:spAutoFit/>
          </a:bodyPr>
          <a:lstStyle/>
          <a:p>
            <a:pPr marL="457200" indent="-457200">
              <a:buFont typeface="Wingdings" panose="05000000000000000000" pitchFamily="2" charset="2"/>
              <a:buChar char="Ø"/>
              <a:defRPr/>
            </a:pPr>
            <a:r>
              <a:rPr lang="en-US" altLang="en-US" sz="2800" dirty="0">
                <a:latin typeface="Calibri" panose="020F0502020204030204" pitchFamily="34" charset="0"/>
                <a:ea typeface="Calibri" panose="020F0502020204030204" pitchFamily="34" charset="0"/>
                <a:cs typeface="Calibri" panose="020F0502020204030204" pitchFamily="34" charset="0"/>
              </a:rPr>
              <a:t>The inspector will need to scan the most current County Commissioner approval of Insurance District Map</a:t>
            </a:r>
          </a:p>
        </p:txBody>
      </p:sp>
      <p:pic>
        <p:nvPicPr>
          <p:cNvPr id="9" name="Picture 3" descr="appendixa"/>
          <p:cNvPicPr>
            <a:picLocks noChangeAspect="1" noChangeArrowheads="1"/>
          </p:cNvPicPr>
          <p:nvPr/>
        </p:nvPicPr>
        <p:blipFill>
          <a:blip r:embed="rId4" cstate="print"/>
          <a:srcRect/>
          <a:stretch>
            <a:fillRect/>
          </a:stretch>
        </p:blipFill>
        <p:spPr bwMode="auto">
          <a:xfrm>
            <a:off x="9142210" y="871786"/>
            <a:ext cx="2344699" cy="3375154"/>
          </a:xfrm>
          <a:prstGeom prst="rect">
            <a:avLst/>
          </a:prstGeom>
          <a:solidFill>
            <a:srgbClr val="99CCFF"/>
          </a:solidFill>
          <a:ln w="28575">
            <a:solidFill>
              <a:srgbClr val="991B1E"/>
            </a:solidFill>
            <a:miter lim="800000"/>
            <a:headEnd/>
            <a:tailEnd/>
          </a:ln>
          <a:scene3d>
            <a:camera prst="orthographicFront"/>
            <a:lightRig rig="threePt" dir="t"/>
          </a:scene3d>
          <a:sp3d extrusionH="76200" contourW="12700">
            <a:bevelT/>
            <a:extrusionClr>
              <a:srgbClr val="003366"/>
            </a:extrusionClr>
            <a:contourClr>
              <a:srgbClr val="003366"/>
            </a:contourClr>
          </a:sp3d>
        </p:spPr>
      </p:pic>
      <p:sp>
        <p:nvSpPr>
          <p:cNvPr id="3" name="Slide Number Placeholder 2">
            <a:extLst>
              <a:ext uri="{FF2B5EF4-FFF2-40B4-BE49-F238E27FC236}">
                <a16:creationId xmlns:a16="http://schemas.microsoft.com/office/drawing/2014/main" id="{77126C5D-E0E4-98C6-59FF-6ECE68019B6F}"/>
              </a:ext>
            </a:extLst>
          </p:cNvPr>
          <p:cNvSpPr>
            <a:spLocks noGrp="1"/>
          </p:cNvSpPr>
          <p:nvPr>
            <p:ph type="sldNum" sz="quarter" idx="10"/>
          </p:nvPr>
        </p:nvSpPr>
        <p:spPr/>
        <p:txBody>
          <a:bodyPr/>
          <a:lstStyle/>
          <a:p>
            <a:fld id="{DAEBE78A-56B9-48B4-AB1A-9EB87ABE874B}" type="slidenum">
              <a:rPr lang="en-US" smtClean="0"/>
              <a:pPr/>
              <a:t>233</a:t>
            </a:fld>
            <a:endParaRPr lang="en-US" dirty="0"/>
          </a:p>
        </p:txBody>
      </p:sp>
    </p:spTree>
    <p:custDataLst>
      <p:tags r:id="rId1"/>
    </p:custDataLst>
    <p:extLst>
      <p:ext uri="{BB962C8B-B14F-4D97-AF65-F5344CB8AC3E}">
        <p14:creationId xmlns:p14="http://schemas.microsoft.com/office/powerpoint/2010/main" val="105328835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Verification</a:t>
            </a: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Rectangle 68"/>
          <p:cNvSpPr txBox="1">
            <a:spLocks noChangeArrowheads="1"/>
          </p:cNvSpPr>
          <p:nvPr/>
        </p:nvSpPr>
        <p:spPr>
          <a:xfrm>
            <a:off x="285498" y="1203351"/>
            <a:ext cx="7999301" cy="3729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dirty="0">
                <a:latin typeface="Calibri" panose="020F0502020204030204" pitchFamily="34" charset="0"/>
                <a:ea typeface="Calibri" panose="020F0502020204030204" pitchFamily="34" charset="0"/>
                <a:cs typeface="Calibri" panose="020F0502020204030204" pitchFamily="34" charset="0"/>
              </a:rPr>
              <a:t>Verification by City/Town, that the department is part of the municipality can be verified by</a:t>
            </a:r>
          </a:p>
          <a:p>
            <a:pPr lvl="1">
              <a:defRPr/>
            </a:pPr>
            <a:r>
              <a:rPr lang="en-US" altLang="en-US" dirty="0">
                <a:latin typeface="Calibri" panose="020F0502020204030204" pitchFamily="34" charset="0"/>
                <a:ea typeface="Calibri" panose="020F0502020204030204" pitchFamily="34" charset="0"/>
                <a:cs typeface="Calibri" panose="020F0502020204030204" pitchFamily="34" charset="0"/>
              </a:rPr>
              <a:t>Resolution</a:t>
            </a:r>
          </a:p>
          <a:p>
            <a:pPr lvl="1">
              <a:defRPr/>
            </a:pPr>
            <a:r>
              <a:rPr lang="en-US" altLang="en-US" dirty="0">
                <a:latin typeface="Calibri" panose="020F0502020204030204" pitchFamily="34" charset="0"/>
                <a:ea typeface="Calibri" panose="020F0502020204030204" pitchFamily="34" charset="0"/>
                <a:cs typeface="Calibri" panose="020F0502020204030204" pitchFamily="34" charset="0"/>
              </a:rPr>
              <a:t>Letter from the city or town Mayor, Town Administrator or City or Town Manger</a:t>
            </a:r>
          </a:p>
          <a:p>
            <a:pPr lvl="1">
              <a:defRPr/>
            </a:pPr>
            <a:r>
              <a:rPr lang="en-US" altLang="en-US" dirty="0">
                <a:latin typeface="Calibri" panose="020F0502020204030204" pitchFamily="34" charset="0"/>
                <a:ea typeface="Calibri" panose="020F0502020204030204" pitchFamily="34" charset="0"/>
                <a:cs typeface="Calibri" panose="020F0502020204030204" pitchFamily="34" charset="0"/>
              </a:rPr>
              <a:t>Established City or Town Charter</a:t>
            </a:r>
            <a:r>
              <a:rPr lang="en-US" altLang="en-US" sz="1800" dirty="0"/>
              <a:t> </a:t>
            </a:r>
          </a:p>
          <a:p>
            <a:pPr marL="0" indent="0">
              <a:buFont typeface="Wingdings" panose="05000000000000000000" pitchFamily="2" charset="2"/>
              <a:buNone/>
              <a:defRPr/>
            </a:pPr>
            <a:endParaRPr lang="en-US" altLang="en-US" sz="2000" dirty="0">
              <a:solidFill>
                <a:srgbClr val="002060"/>
              </a:solidFill>
            </a:endParaRPr>
          </a:p>
        </p:txBody>
      </p:sp>
      <p:sp>
        <p:nvSpPr>
          <p:cNvPr id="7" name="Rectangle 68">
            <a:extLst>
              <a:ext uri="{FF2B5EF4-FFF2-40B4-BE49-F238E27FC236}">
                <a16:creationId xmlns:a16="http://schemas.microsoft.com/office/drawing/2014/main" id="{A647A811-9EC1-4154-B03D-D73D6E30E16E}"/>
              </a:ext>
            </a:extLst>
          </p:cNvPr>
          <p:cNvSpPr txBox="1">
            <a:spLocks noChangeArrowheads="1"/>
          </p:cNvSpPr>
          <p:nvPr/>
        </p:nvSpPr>
        <p:spPr>
          <a:xfrm>
            <a:off x="618226" y="3990116"/>
            <a:ext cx="6073263" cy="1886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defRPr/>
            </a:pPr>
            <a:endParaRPr lang="en-US" altLang="en-US" sz="2000" b="1" dirty="0">
              <a:solidFill>
                <a:srgbClr val="002060"/>
              </a:solidFill>
            </a:endParaRPr>
          </a:p>
          <a:p>
            <a:pPr>
              <a:buFont typeface="Wingdings" panose="05000000000000000000" pitchFamily="2" charset="2"/>
              <a:buChar char="Ø"/>
              <a:defRPr/>
            </a:pPr>
            <a:r>
              <a:rPr lang="en-US" altLang="en-US" dirty="0">
                <a:latin typeface="Calibri" panose="020F0502020204030204" pitchFamily="34" charset="0"/>
                <a:ea typeface="Calibri" panose="020F0502020204030204" pitchFamily="34" charset="0"/>
                <a:cs typeface="Calibri" panose="020F0502020204030204" pitchFamily="34" charset="0"/>
              </a:rPr>
              <a:t>GIS Map of your district to include all station locations with proper road base.</a:t>
            </a:r>
          </a:p>
          <a:p>
            <a:pPr>
              <a:defRPr/>
            </a:pPr>
            <a:endParaRPr lang="en-US" altLang="en-US" sz="2000" b="1" dirty="0"/>
          </a:p>
          <a:p>
            <a:pPr marL="0" indent="0">
              <a:buFont typeface="Wingdings" panose="05000000000000000000" pitchFamily="2" charset="2"/>
              <a:buNone/>
              <a:defRPr/>
            </a:pPr>
            <a:endParaRPr lang="en-US" altLang="en-US" sz="2000" dirty="0">
              <a:solidFill>
                <a:srgbClr val="002060"/>
              </a:solidFill>
            </a:endParaRPr>
          </a:p>
        </p:txBody>
      </p:sp>
      <p:sp>
        <p:nvSpPr>
          <p:cNvPr id="9" name="Rectangle 12"/>
          <p:cNvSpPr txBox="1">
            <a:spLocks noChangeArrowheads="1"/>
          </p:cNvSpPr>
          <p:nvPr/>
        </p:nvSpPr>
        <p:spPr bwMode="auto">
          <a:xfrm>
            <a:off x="8634421" y="844149"/>
            <a:ext cx="2939352" cy="3380510"/>
          </a:xfrm>
          <a:prstGeom prst="rect">
            <a:avLst/>
          </a:prstGeom>
          <a:noFill/>
          <a:ln w="28575">
            <a:solidFill>
              <a:srgbClr val="991B1E"/>
            </a:solidFill>
          </a:ln>
          <a:extLst>
            <a:ext uri="{909E8E84-426E-40DD-AFC4-6F175D3DCCD1}">
              <a14:hiddenFill xmlns:a14="http://schemas.microsoft.com/office/drawing/2010/main">
                <a:solidFill>
                  <a:srgbClr val="FFFFFF"/>
                </a:solidFill>
              </a14:hiddenFill>
            </a:ext>
          </a:extLst>
        </p:spPr>
        <p:txBody>
          <a:bodyPr/>
          <a:lstStyle>
            <a:lvl1pPr marL="512763" indent="-512763" algn="l" rtl="0" eaLnBrk="0" fontAlgn="base" hangingPunct="0">
              <a:spcBef>
                <a:spcPct val="20000"/>
              </a:spcBef>
              <a:spcAft>
                <a:spcPct val="0"/>
              </a:spcAft>
              <a:buClr>
                <a:srgbClr val="003366"/>
              </a:buClr>
              <a:buSzPct val="135000"/>
              <a:buFont typeface="Wingdings" pitchFamily="2" charset="2"/>
              <a:buChar char="w"/>
              <a:defRPr sz="3200">
                <a:solidFill>
                  <a:schemeClr val="bg2"/>
                </a:solidFill>
                <a:latin typeface="+mn-lt"/>
                <a:ea typeface="+mn-ea"/>
                <a:cs typeface="+mn-cs"/>
              </a:defRPr>
            </a:lvl1pPr>
            <a:lvl2pPr marL="1090613" indent="-463550" algn="l" rtl="0" eaLnBrk="0" fontAlgn="base" hangingPunct="0">
              <a:spcBef>
                <a:spcPct val="20000"/>
              </a:spcBef>
              <a:spcAft>
                <a:spcPct val="0"/>
              </a:spcAft>
              <a:buClr>
                <a:srgbClr val="003366"/>
              </a:buClr>
              <a:buFont typeface="Wingdings" pitchFamily="2" charset="2"/>
              <a:buChar char="§"/>
              <a:defRPr sz="2800">
                <a:solidFill>
                  <a:schemeClr val="bg2"/>
                </a:solidFill>
                <a:latin typeface="+mn-lt"/>
              </a:defRPr>
            </a:lvl2pPr>
            <a:lvl3pPr marL="1433513" indent="-228600" algn="l" rtl="0" eaLnBrk="0" fontAlgn="base" hangingPunct="0">
              <a:spcBef>
                <a:spcPct val="20000"/>
              </a:spcBef>
              <a:spcAft>
                <a:spcPct val="0"/>
              </a:spcAft>
              <a:buClr>
                <a:srgbClr val="003366"/>
              </a:buClr>
              <a:buChar char="•"/>
              <a:defRPr sz="2400">
                <a:solidFill>
                  <a:schemeClr val="bg2"/>
                </a:solidFill>
                <a:latin typeface="+mn-lt"/>
              </a:defRPr>
            </a:lvl3pPr>
            <a:lvl4pPr marL="1776413" indent="-228600" algn="l" rtl="0" eaLnBrk="0" fontAlgn="base" hangingPunct="0">
              <a:spcBef>
                <a:spcPct val="20000"/>
              </a:spcBef>
              <a:spcAft>
                <a:spcPct val="0"/>
              </a:spcAft>
              <a:buClr>
                <a:srgbClr val="003366"/>
              </a:buClr>
              <a:buChar char="–"/>
              <a:defRPr sz="2000">
                <a:solidFill>
                  <a:schemeClr val="bg2"/>
                </a:solidFill>
                <a:latin typeface="+mn-lt"/>
              </a:defRPr>
            </a:lvl4pPr>
            <a:lvl5pPr marL="2119313" indent="-228600" algn="l" rtl="0" eaLnBrk="0" fontAlgn="base" hangingPunct="0">
              <a:spcBef>
                <a:spcPct val="20000"/>
              </a:spcBef>
              <a:spcAft>
                <a:spcPct val="0"/>
              </a:spcAft>
              <a:buClr>
                <a:srgbClr val="003366"/>
              </a:buClr>
              <a:buChar char="»"/>
              <a:defRPr sz="2000">
                <a:solidFill>
                  <a:schemeClr val="bg2"/>
                </a:solidFill>
                <a:latin typeface="+mn-lt"/>
              </a:defRPr>
            </a:lvl5pPr>
            <a:lvl6pPr marL="2576513" indent="-228600" algn="l" rtl="0" fontAlgn="base">
              <a:spcBef>
                <a:spcPct val="20000"/>
              </a:spcBef>
              <a:spcAft>
                <a:spcPct val="0"/>
              </a:spcAft>
              <a:buClr>
                <a:srgbClr val="003366"/>
              </a:buClr>
              <a:buChar char="»"/>
              <a:defRPr sz="2000">
                <a:solidFill>
                  <a:schemeClr val="bg2"/>
                </a:solidFill>
                <a:latin typeface="+mn-lt"/>
              </a:defRPr>
            </a:lvl6pPr>
            <a:lvl7pPr marL="3033713" indent="-228600" algn="l" rtl="0" fontAlgn="base">
              <a:spcBef>
                <a:spcPct val="20000"/>
              </a:spcBef>
              <a:spcAft>
                <a:spcPct val="0"/>
              </a:spcAft>
              <a:buClr>
                <a:srgbClr val="003366"/>
              </a:buClr>
              <a:buChar char="»"/>
              <a:defRPr sz="2000">
                <a:solidFill>
                  <a:schemeClr val="bg2"/>
                </a:solidFill>
                <a:latin typeface="+mn-lt"/>
              </a:defRPr>
            </a:lvl7pPr>
            <a:lvl8pPr marL="3490913" indent="-228600" algn="l" rtl="0" fontAlgn="base">
              <a:spcBef>
                <a:spcPct val="20000"/>
              </a:spcBef>
              <a:spcAft>
                <a:spcPct val="0"/>
              </a:spcAft>
              <a:buClr>
                <a:srgbClr val="003366"/>
              </a:buClr>
              <a:buChar char="»"/>
              <a:defRPr sz="2000">
                <a:solidFill>
                  <a:schemeClr val="bg2"/>
                </a:solidFill>
                <a:latin typeface="+mn-lt"/>
              </a:defRPr>
            </a:lvl8pPr>
            <a:lvl9pPr marL="3948113" indent="-228600" algn="l" rtl="0" fontAlgn="base">
              <a:spcBef>
                <a:spcPct val="20000"/>
              </a:spcBef>
              <a:spcAft>
                <a:spcPct val="0"/>
              </a:spcAft>
              <a:buClr>
                <a:srgbClr val="003366"/>
              </a:buClr>
              <a:buChar char="»"/>
              <a:defRPr sz="2000">
                <a:solidFill>
                  <a:schemeClr val="bg2"/>
                </a:solidFill>
                <a:latin typeface="+mn-lt"/>
              </a:defRPr>
            </a:lvl9pPr>
          </a:lstStyle>
          <a:p>
            <a:pPr>
              <a:lnSpc>
                <a:spcPct val="80000"/>
              </a:lnSpc>
              <a:buFont typeface="Wingdings" pitchFamily="2" charset="2"/>
              <a:buNone/>
              <a:defRPr/>
            </a:pPr>
            <a:r>
              <a:rPr lang="en-US" altLang="en-US" sz="900" kern="0" dirty="0">
                <a:solidFill>
                  <a:schemeClr val="tx1"/>
                </a:solidFill>
              </a:rPr>
              <a:t>WHEREAS,  The Volunteer Fire Department of the Town of  _________  is a</a:t>
            </a:r>
          </a:p>
          <a:p>
            <a:pPr>
              <a:lnSpc>
                <a:spcPct val="80000"/>
              </a:lnSpc>
              <a:buFont typeface="Wingdings" pitchFamily="2" charset="2"/>
              <a:buNone/>
              <a:defRPr/>
            </a:pPr>
            <a:r>
              <a:rPr lang="en-US" altLang="en-US" sz="900" kern="0" dirty="0">
                <a:solidFill>
                  <a:schemeClr val="tx1"/>
                </a:solidFill>
              </a:rPr>
              <a:t>part of the town’s municipal  government and serves as an agency of the town; and</a:t>
            </a:r>
          </a:p>
          <a:p>
            <a:pPr>
              <a:lnSpc>
                <a:spcPct val="80000"/>
              </a:lnSpc>
              <a:buFont typeface="Wingdings" pitchFamily="2" charset="2"/>
              <a:buNone/>
              <a:defRPr/>
            </a:pPr>
            <a:endParaRPr lang="en-US" altLang="en-US" sz="900" kern="0" dirty="0">
              <a:solidFill>
                <a:schemeClr val="tx1"/>
              </a:solidFill>
            </a:endParaRPr>
          </a:p>
          <a:p>
            <a:pPr>
              <a:lnSpc>
                <a:spcPct val="80000"/>
              </a:lnSpc>
              <a:buFont typeface="Wingdings" pitchFamily="2" charset="2"/>
              <a:buNone/>
              <a:defRPr/>
            </a:pPr>
            <a:r>
              <a:rPr lang="en-US" altLang="en-US" sz="900" kern="0" dirty="0">
                <a:solidFill>
                  <a:schemeClr val="tx1"/>
                </a:solidFill>
              </a:rPr>
              <a:t>WHEREAS,  The Volunteer Fire Department of the Town of ________ has</a:t>
            </a:r>
          </a:p>
          <a:p>
            <a:pPr>
              <a:lnSpc>
                <a:spcPct val="80000"/>
              </a:lnSpc>
              <a:buFont typeface="Wingdings" pitchFamily="2" charset="2"/>
              <a:buNone/>
              <a:defRPr/>
            </a:pPr>
            <a:r>
              <a:rPr lang="en-US" altLang="en-US" sz="900" kern="0" dirty="0">
                <a:solidFill>
                  <a:schemeClr val="tx1"/>
                </a:solidFill>
              </a:rPr>
              <a:t>requested confirmation of this Agency relationship; and</a:t>
            </a:r>
          </a:p>
          <a:p>
            <a:pPr>
              <a:lnSpc>
                <a:spcPct val="80000"/>
              </a:lnSpc>
              <a:buFont typeface="Wingdings" pitchFamily="2" charset="2"/>
              <a:buNone/>
              <a:defRPr/>
            </a:pPr>
            <a:endParaRPr lang="en-US" altLang="en-US" sz="900" kern="0" dirty="0">
              <a:solidFill>
                <a:schemeClr val="tx1"/>
              </a:solidFill>
            </a:endParaRPr>
          </a:p>
          <a:p>
            <a:pPr>
              <a:lnSpc>
                <a:spcPct val="80000"/>
              </a:lnSpc>
              <a:buFont typeface="Wingdings" pitchFamily="2" charset="2"/>
              <a:buNone/>
              <a:defRPr/>
            </a:pPr>
            <a:r>
              <a:rPr lang="en-US" altLang="en-US" sz="900" kern="0" dirty="0">
                <a:solidFill>
                  <a:schemeClr val="tx1"/>
                </a:solidFill>
              </a:rPr>
              <a:t>WHEREAS, This Agency’s relationship is longstanding and	 generally</a:t>
            </a:r>
          </a:p>
          <a:p>
            <a:pPr>
              <a:lnSpc>
                <a:spcPct val="80000"/>
              </a:lnSpc>
              <a:buFont typeface="Wingdings" pitchFamily="2" charset="2"/>
              <a:buNone/>
              <a:defRPr/>
            </a:pPr>
            <a:r>
              <a:rPr lang="en-US" altLang="en-US" sz="900" kern="0" dirty="0">
                <a:solidFill>
                  <a:schemeClr val="tx1"/>
                </a:solidFill>
              </a:rPr>
              <a:t>acknowledged.</a:t>
            </a:r>
          </a:p>
          <a:p>
            <a:pPr>
              <a:lnSpc>
                <a:spcPct val="80000"/>
              </a:lnSpc>
              <a:buFont typeface="Wingdings" pitchFamily="2" charset="2"/>
              <a:buNone/>
              <a:defRPr/>
            </a:pPr>
            <a:endParaRPr lang="en-US" altLang="en-US" sz="900" kern="0" dirty="0">
              <a:solidFill>
                <a:schemeClr val="tx1"/>
              </a:solidFill>
            </a:endParaRPr>
          </a:p>
          <a:p>
            <a:pPr>
              <a:lnSpc>
                <a:spcPct val="80000"/>
              </a:lnSpc>
              <a:buFont typeface="Wingdings" pitchFamily="2" charset="2"/>
              <a:buNone/>
              <a:defRPr/>
            </a:pPr>
            <a:r>
              <a:rPr lang="en-US" altLang="en-US" sz="900" kern="0" dirty="0">
                <a:solidFill>
                  <a:schemeClr val="tx1"/>
                </a:solidFill>
              </a:rPr>
              <a:t>NOW THEREFORE, Be it resolved, that the Town of __________ does hereby</a:t>
            </a:r>
          </a:p>
          <a:p>
            <a:pPr>
              <a:lnSpc>
                <a:spcPct val="80000"/>
              </a:lnSpc>
              <a:buFont typeface="Wingdings" pitchFamily="2" charset="2"/>
              <a:buNone/>
              <a:defRPr/>
            </a:pPr>
            <a:r>
              <a:rPr lang="en-US" altLang="en-US" sz="900" kern="0" dirty="0">
                <a:solidFill>
                  <a:schemeClr val="tx1"/>
                </a:solidFill>
              </a:rPr>
              <a:t>confirm this Agency’s relationship and does verify by this Resolution that relationship.</a:t>
            </a:r>
          </a:p>
          <a:p>
            <a:pPr>
              <a:lnSpc>
                <a:spcPct val="80000"/>
              </a:lnSpc>
              <a:buFont typeface="Wingdings" pitchFamily="2" charset="2"/>
              <a:buNone/>
              <a:defRPr/>
            </a:pPr>
            <a:endParaRPr lang="en-US" altLang="en-US" sz="900" kern="0" dirty="0">
              <a:solidFill>
                <a:schemeClr val="tx1"/>
              </a:solidFill>
            </a:endParaRPr>
          </a:p>
          <a:p>
            <a:pPr>
              <a:lnSpc>
                <a:spcPct val="80000"/>
              </a:lnSpc>
              <a:buFont typeface="Wingdings" pitchFamily="2" charset="2"/>
              <a:buNone/>
              <a:defRPr/>
            </a:pPr>
            <a:r>
              <a:rPr lang="en-US" altLang="en-US" sz="900" kern="0" dirty="0">
                <a:solidFill>
                  <a:schemeClr val="tx1"/>
                </a:solidFill>
              </a:rPr>
              <a:t>Adopted this ________ day of ________, 19___.</a:t>
            </a:r>
          </a:p>
          <a:p>
            <a:pPr>
              <a:lnSpc>
                <a:spcPct val="80000"/>
              </a:lnSpc>
              <a:buFont typeface="Wingdings" pitchFamily="2" charset="2"/>
              <a:buNone/>
              <a:defRPr/>
            </a:pPr>
            <a:endParaRPr lang="en-US" altLang="en-US" sz="900" kern="0" dirty="0">
              <a:solidFill>
                <a:schemeClr val="tx1"/>
              </a:solidFill>
            </a:endParaRPr>
          </a:p>
          <a:p>
            <a:pPr>
              <a:lnSpc>
                <a:spcPct val="80000"/>
              </a:lnSpc>
              <a:buFont typeface="Wingdings" pitchFamily="2" charset="2"/>
              <a:buNone/>
              <a:defRPr/>
            </a:pPr>
            <a:r>
              <a:rPr lang="en-US" altLang="en-US" sz="900" kern="0" dirty="0">
                <a:solidFill>
                  <a:schemeClr val="tx1"/>
                </a:solidFill>
              </a:rPr>
              <a:t>ATTEST:</a:t>
            </a:r>
          </a:p>
          <a:p>
            <a:pPr>
              <a:lnSpc>
                <a:spcPct val="80000"/>
              </a:lnSpc>
              <a:buFont typeface="Wingdings" pitchFamily="2" charset="2"/>
              <a:buNone/>
              <a:defRPr/>
            </a:pPr>
            <a:r>
              <a:rPr lang="en-US" altLang="en-US" sz="900" kern="0" dirty="0">
                <a:solidFill>
                  <a:schemeClr val="tx1"/>
                </a:solidFill>
              </a:rPr>
              <a:t>________________________________</a:t>
            </a:r>
          </a:p>
          <a:p>
            <a:pPr>
              <a:lnSpc>
                <a:spcPct val="80000"/>
              </a:lnSpc>
              <a:buFont typeface="Wingdings" pitchFamily="2" charset="2"/>
              <a:buNone/>
              <a:defRPr/>
            </a:pPr>
            <a:r>
              <a:rPr lang="en-US" altLang="en-US" sz="900" kern="0" dirty="0">
                <a:solidFill>
                  <a:schemeClr val="tx1"/>
                </a:solidFill>
              </a:rPr>
              <a:t>Clerk		Mayor</a:t>
            </a:r>
          </a:p>
        </p:txBody>
      </p:sp>
      <p:pic>
        <p:nvPicPr>
          <p:cNvPr id="6" name="Picture 3">
            <a:extLst>
              <a:ext uri="{FF2B5EF4-FFF2-40B4-BE49-F238E27FC236}">
                <a16:creationId xmlns:a16="http://schemas.microsoft.com/office/drawing/2014/main" id="{98A1E198-46A5-481A-83BA-384208A71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928" y="2897056"/>
            <a:ext cx="3305493" cy="3527274"/>
          </a:xfrm>
          <a:prstGeom prst="rect">
            <a:avLst/>
          </a:prstGeom>
          <a:noFill/>
          <a:ln w="28575">
            <a:solidFill>
              <a:srgbClr val="991B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60663E8-E3B4-180A-6B07-ACD6D7B1A74B}"/>
              </a:ext>
            </a:extLst>
          </p:cNvPr>
          <p:cNvSpPr>
            <a:spLocks noGrp="1"/>
          </p:cNvSpPr>
          <p:nvPr>
            <p:ph type="sldNum" sz="quarter" idx="10"/>
          </p:nvPr>
        </p:nvSpPr>
        <p:spPr/>
        <p:txBody>
          <a:bodyPr/>
          <a:lstStyle/>
          <a:p>
            <a:fld id="{DAEBE78A-56B9-48B4-AB1A-9EB87ABE874B}" type="slidenum">
              <a:rPr lang="en-US" smtClean="0"/>
              <a:pPr/>
              <a:t>234</a:t>
            </a:fld>
            <a:endParaRPr lang="en-US" dirty="0"/>
          </a:p>
        </p:txBody>
      </p:sp>
    </p:spTree>
    <p:custDataLst>
      <p:tags r:id="rId1"/>
    </p:custDataLst>
    <p:extLst>
      <p:ext uri="{BB962C8B-B14F-4D97-AF65-F5344CB8AC3E}">
        <p14:creationId xmlns:p14="http://schemas.microsoft.com/office/powerpoint/2010/main" val="173684915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Boundary Extensions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2"/>
          <p:cNvSpPr txBox="1">
            <a:spLocks/>
          </p:cNvSpPr>
          <p:nvPr/>
        </p:nvSpPr>
        <p:spPr>
          <a:xfrm>
            <a:off x="708803" y="1418656"/>
            <a:ext cx="10774393" cy="4705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en-US" sz="2400" dirty="0">
                <a:latin typeface="Calibri" panose="020F0502020204030204" pitchFamily="34" charset="0"/>
                <a:ea typeface="Calibri" panose="020F0502020204030204" pitchFamily="34" charset="0"/>
                <a:cs typeface="Calibri" panose="020F0502020204030204" pitchFamily="34" charset="0"/>
              </a:rPr>
              <a:t>A rural fire district may extend it’s boundaries to more than 5 road miles but no more than 6 road miles from the primary fire department’s Insurance District Lines </a:t>
            </a:r>
            <a:r>
              <a:rPr lang="en-US" altLang="en-US" sz="2400" b="1" dirty="0">
                <a:latin typeface="Calibri" panose="020F0502020204030204" pitchFamily="34" charset="0"/>
                <a:ea typeface="Calibri" panose="020F0502020204030204" pitchFamily="34" charset="0"/>
                <a:cs typeface="Calibri" panose="020F0502020204030204" pitchFamily="34" charset="0"/>
              </a:rPr>
              <a:t>(An established automatic aid agreement for at least one piece of apparatus carrying a minimum of 1000 gallons of water is required to extend the district).</a:t>
            </a:r>
          </a:p>
        </p:txBody>
      </p:sp>
      <p:sp>
        <p:nvSpPr>
          <p:cNvPr id="2" name="Slide Number Placeholder 1">
            <a:extLst>
              <a:ext uri="{FF2B5EF4-FFF2-40B4-BE49-F238E27FC236}">
                <a16:creationId xmlns:a16="http://schemas.microsoft.com/office/drawing/2014/main" id="{7D12FA4B-BAEA-BC31-424F-B4AB48973292}"/>
              </a:ext>
            </a:extLst>
          </p:cNvPr>
          <p:cNvSpPr>
            <a:spLocks noGrp="1"/>
          </p:cNvSpPr>
          <p:nvPr>
            <p:ph type="sldNum" sz="quarter" idx="10"/>
          </p:nvPr>
        </p:nvSpPr>
        <p:spPr/>
        <p:txBody>
          <a:bodyPr/>
          <a:lstStyle/>
          <a:p>
            <a:fld id="{DAEBE78A-56B9-48B4-AB1A-9EB87ABE874B}" type="slidenum">
              <a:rPr lang="en-US" smtClean="0"/>
              <a:pPr/>
              <a:t>235</a:t>
            </a:fld>
            <a:endParaRPr lang="en-US" dirty="0"/>
          </a:p>
        </p:txBody>
      </p:sp>
    </p:spTree>
    <p:custDataLst>
      <p:tags r:id="rId1"/>
    </p:custDataLst>
    <p:extLst>
      <p:ext uri="{BB962C8B-B14F-4D97-AF65-F5344CB8AC3E}">
        <p14:creationId xmlns:p14="http://schemas.microsoft.com/office/powerpoint/2010/main" val="131690416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Department Rosters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Rectangle 68"/>
          <p:cNvSpPr txBox="1">
            <a:spLocks noChangeArrowheads="1"/>
          </p:cNvSpPr>
          <p:nvPr/>
        </p:nvSpPr>
        <p:spPr>
          <a:xfrm>
            <a:off x="502443" y="1769659"/>
            <a:ext cx="11187112" cy="3928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defRPr/>
            </a:pPr>
            <a:r>
              <a:rPr lang="en-US" altLang="en-US" sz="2400" dirty="0">
                <a:latin typeface="Calibri" panose="020F0502020204030204" pitchFamily="34" charset="0"/>
                <a:ea typeface="Calibri" panose="020F0502020204030204" pitchFamily="34" charset="0"/>
                <a:cs typeface="Calibri" panose="020F0502020204030204" pitchFamily="34" charset="0"/>
              </a:rPr>
              <a:t>The inspector will verify the </a:t>
            </a:r>
            <a:r>
              <a:rPr lang="en-US" sz="2400" dirty="0">
                <a:latin typeface="Calibri" panose="020F0502020204030204" pitchFamily="34" charset="0"/>
                <a:ea typeface="Calibri" panose="020F0502020204030204" pitchFamily="34" charset="0"/>
                <a:cs typeface="Calibri" panose="020F0502020204030204" pitchFamily="34" charset="0"/>
              </a:rPr>
              <a:t>Current Fire Department Roster of Members to include the Names and Date of Birth for all “Eligible Firefighters” as defined in G. S. 58-86-2 (5).</a:t>
            </a:r>
          </a:p>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roster submitted to the NCSFA pursuant to G.S. 58-86-25 may be used for this section. </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Each fire department shall provide workers compensation insurance for all eligible firefighters. </a:t>
            </a:r>
          </a:p>
        </p:txBody>
      </p:sp>
      <p:sp>
        <p:nvSpPr>
          <p:cNvPr id="2" name="Slide Number Placeholder 1">
            <a:extLst>
              <a:ext uri="{FF2B5EF4-FFF2-40B4-BE49-F238E27FC236}">
                <a16:creationId xmlns:a16="http://schemas.microsoft.com/office/drawing/2014/main" id="{2D3F497D-186D-C2B0-D9D5-D556D6B15E51}"/>
              </a:ext>
            </a:extLst>
          </p:cNvPr>
          <p:cNvSpPr>
            <a:spLocks noGrp="1"/>
          </p:cNvSpPr>
          <p:nvPr>
            <p:ph type="sldNum" sz="quarter" idx="10"/>
          </p:nvPr>
        </p:nvSpPr>
        <p:spPr/>
        <p:txBody>
          <a:bodyPr/>
          <a:lstStyle/>
          <a:p>
            <a:fld id="{DAEBE78A-56B9-48B4-AB1A-9EB87ABE874B}" type="slidenum">
              <a:rPr lang="en-US" smtClean="0"/>
              <a:pPr/>
              <a:t>236</a:t>
            </a:fld>
            <a:endParaRPr lang="en-US" dirty="0"/>
          </a:p>
        </p:txBody>
      </p:sp>
    </p:spTree>
    <p:custDataLst>
      <p:tags r:id="rId1"/>
    </p:custDataLst>
    <p:extLst>
      <p:ext uri="{BB962C8B-B14F-4D97-AF65-F5344CB8AC3E}">
        <p14:creationId xmlns:p14="http://schemas.microsoft.com/office/powerpoint/2010/main" val="11477700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Personnel Requirements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618226" y="1312536"/>
            <a:ext cx="10955547" cy="4978960"/>
          </a:xfrm>
        </p:spPr>
        <p:txBody>
          <a:bodyPr/>
          <a:lstStyle/>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All creditable personnel must be 18 years of age</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15 “Eligible Firefighters” needed for a single station department</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For each additional station, 4 more “Eligible Firefighters” are required</a:t>
            </a:r>
          </a:p>
          <a:p>
            <a:pPr>
              <a:spcBef>
                <a:spcPts val="0"/>
              </a:spcBef>
              <a:spcAft>
                <a:spcPts val="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department shall provide each “Eligible Firefighter” the following equipment:</a:t>
            </a:r>
          </a:p>
          <a:p>
            <a:pPr lvl="1">
              <a:spcBef>
                <a:spcPts val="0"/>
              </a:spcBef>
              <a:spcAft>
                <a:spcPts val="0"/>
              </a:spcAft>
              <a:buFont typeface="Wingdings" panose="05000000000000000000" pitchFamily="2" charset="2"/>
              <a:buChar char="ü"/>
              <a:defRPr/>
            </a:pPr>
            <a:r>
              <a:rPr lang="en-US" sz="2200" dirty="0">
                <a:latin typeface="Calibri" panose="020F0502020204030204" pitchFamily="34" charset="0"/>
                <a:ea typeface="Calibri" panose="020F0502020204030204" pitchFamily="34" charset="0"/>
                <a:cs typeface="Calibri" panose="020F0502020204030204" pitchFamily="34" charset="0"/>
              </a:rPr>
              <a:t>Pants</a:t>
            </a:r>
          </a:p>
          <a:p>
            <a:pPr lvl="1">
              <a:spcBef>
                <a:spcPts val="0"/>
              </a:spcBef>
              <a:buFont typeface="Wingdings" panose="05000000000000000000" pitchFamily="2" charset="2"/>
              <a:buChar char="ü"/>
              <a:defRPr/>
            </a:pPr>
            <a:r>
              <a:rPr lang="en-US" sz="2200" dirty="0">
                <a:latin typeface="Calibri" panose="020F0502020204030204" pitchFamily="34" charset="0"/>
                <a:ea typeface="Calibri" panose="020F0502020204030204" pitchFamily="34" charset="0"/>
                <a:cs typeface="Calibri" panose="020F0502020204030204" pitchFamily="34" charset="0"/>
              </a:rPr>
              <a:t>Coat</a:t>
            </a:r>
          </a:p>
          <a:p>
            <a:pPr lvl="1">
              <a:spcBef>
                <a:spcPts val="0"/>
              </a:spcBef>
              <a:buFont typeface="Wingdings" panose="05000000000000000000" pitchFamily="2" charset="2"/>
              <a:buChar char="ü"/>
              <a:defRPr/>
            </a:pPr>
            <a:r>
              <a:rPr lang="en-US" sz="2200" dirty="0">
                <a:latin typeface="Calibri" panose="020F0502020204030204" pitchFamily="34" charset="0"/>
                <a:ea typeface="Calibri" panose="020F0502020204030204" pitchFamily="34" charset="0"/>
                <a:cs typeface="Calibri" panose="020F0502020204030204" pitchFamily="34" charset="0"/>
              </a:rPr>
              <a:t>Helmet</a:t>
            </a:r>
          </a:p>
          <a:p>
            <a:pPr lvl="1">
              <a:spcBef>
                <a:spcPts val="0"/>
              </a:spcBef>
              <a:buFont typeface="Wingdings" panose="05000000000000000000" pitchFamily="2" charset="2"/>
              <a:buChar char="ü"/>
              <a:defRPr/>
            </a:pPr>
            <a:r>
              <a:rPr lang="en-US" sz="2200" dirty="0">
                <a:latin typeface="Calibri" panose="020F0502020204030204" pitchFamily="34" charset="0"/>
                <a:ea typeface="Calibri" panose="020F0502020204030204" pitchFamily="34" charset="0"/>
                <a:cs typeface="Calibri" panose="020F0502020204030204" pitchFamily="34" charset="0"/>
              </a:rPr>
              <a:t>Boots</a:t>
            </a:r>
          </a:p>
          <a:p>
            <a:pPr lvl="1">
              <a:spcBef>
                <a:spcPts val="0"/>
              </a:spcBef>
              <a:buFont typeface="Wingdings" panose="05000000000000000000" pitchFamily="2" charset="2"/>
              <a:buChar char="ü"/>
              <a:defRPr/>
            </a:pPr>
            <a:r>
              <a:rPr lang="en-US" sz="2200" dirty="0">
                <a:latin typeface="Calibri" panose="020F0502020204030204" pitchFamily="34" charset="0"/>
                <a:ea typeface="Calibri" panose="020F0502020204030204" pitchFamily="34" charset="0"/>
                <a:cs typeface="Calibri" panose="020F0502020204030204" pitchFamily="34" charset="0"/>
              </a:rPr>
              <a:t>Hood</a:t>
            </a:r>
          </a:p>
          <a:p>
            <a:pPr lvl="1">
              <a:spcBef>
                <a:spcPts val="0"/>
              </a:spcBef>
              <a:buFont typeface="Wingdings" panose="05000000000000000000" pitchFamily="2" charset="2"/>
              <a:buChar char="ü"/>
              <a:defRPr/>
            </a:pPr>
            <a:r>
              <a:rPr lang="en-US" sz="2200" dirty="0">
                <a:latin typeface="Calibri" panose="020F0502020204030204" pitchFamily="34" charset="0"/>
                <a:ea typeface="Calibri" panose="020F0502020204030204" pitchFamily="34" charset="0"/>
                <a:cs typeface="Calibri" panose="020F0502020204030204" pitchFamily="34" charset="0"/>
              </a:rPr>
              <a:t>Gloves</a:t>
            </a:r>
          </a:p>
          <a:p>
            <a:pPr>
              <a:buFont typeface="Arial" panose="020B0604020202020204" pitchFamily="34" charset="0"/>
              <a:buChar char="•"/>
            </a:pPr>
            <a:endParaRPr lang="en-US" sz="2000" dirty="0"/>
          </a:p>
        </p:txBody>
      </p:sp>
      <p:pic>
        <p:nvPicPr>
          <p:cNvPr id="8" name="Picture 6" descr="http://work.chron.com/DM-Resize/photos.demandstudios.com/getty/article/142/241/86504659.jpg?w=600&amp;h=600&amp;keep_rati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640" y="3634890"/>
            <a:ext cx="3978442" cy="2351992"/>
          </a:xfrm>
          <a:prstGeom prst="rect">
            <a:avLst/>
          </a:prstGeom>
          <a:noFill/>
          <a:ln w="47625">
            <a:solidFill>
              <a:srgbClr val="991B1E"/>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6C9DDBC-8208-59B7-37DA-9324B792E818}"/>
              </a:ext>
            </a:extLst>
          </p:cNvPr>
          <p:cNvSpPr>
            <a:spLocks noGrp="1"/>
          </p:cNvSpPr>
          <p:nvPr>
            <p:ph type="sldNum" sz="quarter" idx="10"/>
          </p:nvPr>
        </p:nvSpPr>
        <p:spPr/>
        <p:txBody>
          <a:bodyPr/>
          <a:lstStyle/>
          <a:p>
            <a:fld id="{DAEBE78A-56B9-48B4-AB1A-9EB87ABE874B}" type="slidenum">
              <a:rPr lang="en-US" smtClean="0"/>
              <a:pPr/>
              <a:t>237</a:t>
            </a:fld>
            <a:endParaRPr lang="en-US" dirty="0"/>
          </a:p>
        </p:txBody>
      </p:sp>
    </p:spTree>
    <p:custDataLst>
      <p:tags r:id="rId1"/>
    </p:custDataLst>
    <p:extLst>
      <p:ext uri="{BB962C8B-B14F-4D97-AF65-F5344CB8AC3E}">
        <p14:creationId xmlns:p14="http://schemas.microsoft.com/office/powerpoint/2010/main" val="37192118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s://encrypted-tbn1.gstatic.com/images?q=tbn:ANd9GcTdBF5qIpimtttEsUhPotkj67696eVYxEgbAFFU5VKSTBv-u4cm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622" y="2584169"/>
            <a:ext cx="1839913" cy="30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0" y="222161"/>
            <a:ext cx="12192000" cy="707886"/>
          </a:xfrm>
        </p:spPr>
        <p:txBody>
          <a:bodyPr/>
          <a:lstStyle/>
          <a:p>
            <a:pPr marL="533400" indent="-533400">
              <a:buFont typeface="Wingdings" panose="05000000000000000000" pitchFamily="2" charset="2"/>
              <a:buNone/>
              <a:defRPr/>
            </a:pPr>
            <a:r>
              <a:rPr lang="en-US" altLang="en-US" sz="4000" dirty="0">
                <a:latin typeface="Calibri" panose="020F0502020204030204" pitchFamily="34" charset="0"/>
                <a:ea typeface="Calibri" panose="020F0502020204030204" pitchFamily="34" charset="0"/>
                <a:cs typeface="Calibri" panose="020F0502020204030204" pitchFamily="34" charset="0"/>
              </a:rPr>
              <a:t>Personnel Communications Requirements</a:t>
            </a:r>
            <a:endParaRPr lang="en-US" sz="40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Content Placeholder 1"/>
          <p:cNvSpPr txBox="1">
            <a:spLocks/>
          </p:cNvSpPr>
          <p:nvPr/>
        </p:nvSpPr>
        <p:spPr>
          <a:xfrm>
            <a:off x="618226" y="1215531"/>
            <a:ext cx="10799762" cy="1840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If the department does not use a siren, then each firefighter shall be equipped with a pager, or some type of radio that has paging capabilities, to notify the firefighters of a call.  </a:t>
            </a:r>
          </a:p>
        </p:txBody>
      </p:sp>
      <p:pic>
        <p:nvPicPr>
          <p:cNvPr id="9" name="Picture 2" descr="http://www.pwservice.com/Images/MINITORV_2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834" y="2899269"/>
            <a:ext cx="1830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Vward\Desktop\imagesCATZHHA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936" y="3385044"/>
            <a:ext cx="2016125" cy="1511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87F3AE2-0262-F201-6AC5-7858B5D60A36}"/>
              </a:ext>
            </a:extLst>
          </p:cNvPr>
          <p:cNvSpPr>
            <a:spLocks noGrp="1"/>
          </p:cNvSpPr>
          <p:nvPr>
            <p:ph type="sldNum" sz="quarter" idx="10"/>
          </p:nvPr>
        </p:nvSpPr>
        <p:spPr/>
        <p:txBody>
          <a:bodyPr/>
          <a:lstStyle/>
          <a:p>
            <a:fld id="{DAEBE78A-56B9-48B4-AB1A-9EB87ABE874B}" type="slidenum">
              <a:rPr lang="en-US" smtClean="0"/>
              <a:pPr/>
              <a:t>238</a:t>
            </a:fld>
            <a:endParaRPr lang="en-US" dirty="0"/>
          </a:p>
        </p:txBody>
      </p:sp>
    </p:spTree>
    <p:custDataLst>
      <p:tags r:id="rId1"/>
    </p:custDataLst>
    <p:extLst>
      <p:ext uri="{BB962C8B-B14F-4D97-AF65-F5344CB8AC3E}">
        <p14:creationId xmlns:p14="http://schemas.microsoft.com/office/powerpoint/2010/main" val="8589421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Engine Requirements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1"/>
          <p:cNvSpPr txBox="1">
            <a:spLocks/>
          </p:cNvSpPr>
          <p:nvPr/>
        </p:nvSpPr>
        <p:spPr>
          <a:xfrm>
            <a:off x="334297" y="1095266"/>
            <a:ext cx="7059863" cy="44056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sz="2600" u="sng" dirty="0">
                <a:latin typeface="Calibri" panose="020F0502020204030204" pitchFamily="34" charset="0"/>
                <a:ea typeface="Calibri" panose="020F0502020204030204" pitchFamily="34" charset="0"/>
                <a:cs typeface="Calibri" panose="020F0502020204030204" pitchFamily="34" charset="0"/>
              </a:rPr>
              <a:t>Engine Requirements</a:t>
            </a:r>
          </a:p>
          <a:p>
            <a:pPr lvl="1">
              <a:defRPr/>
            </a:pPr>
            <a:r>
              <a:rPr lang="en-US" sz="2200" dirty="0">
                <a:latin typeface="Calibri" panose="020F0502020204030204" pitchFamily="34" charset="0"/>
                <a:ea typeface="Calibri" panose="020F0502020204030204" pitchFamily="34" charset="0"/>
                <a:cs typeface="Calibri" panose="020F0502020204030204" pitchFamily="34" charset="0"/>
              </a:rPr>
              <a:t>A signed and dated pump test conducted in the last 12 months</a:t>
            </a:r>
          </a:p>
          <a:p>
            <a:pPr lvl="1">
              <a:defRPr/>
            </a:pPr>
            <a:r>
              <a:rPr lang="en-US" sz="2200" dirty="0">
                <a:latin typeface="Calibri" panose="020F0502020204030204" pitchFamily="34" charset="0"/>
                <a:ea typeface="Calibri" panose="020F0502020204030204" pitchFamily="34" charset="0"/>
                <a:cs typeface="Calibri" panose="020F0502020204030204" pitchFamily="34" charset="0"/>
              </a:rPr>
              <a:t>750 GPM UL approved fire pump</a:t>
            </a:r>
          </a:p>
          <a:p>
            <a:pPr lvl="1">
              <a:defRPr/>
            </a:pPr>
            <a:r>
              <a:rPr lang="en-US" sz="2200" dirty="0">
                <a:latin typeface="Calibri" panose="020F0502020204030204" pitchFamily="34" charset="0"/>
                <a:ea typeface="Calibri" panose="020F0502020204030204" pitchFamily="34" charset="0"/>
                <a:cs typeface="Calibri" panose="020F0502020204030204" pitchFamily="34" charset="0"/>
              </a:rPr>
              <a:t>300 gallon water tank (minimum)</a:t>
            </a:r>
          </a:p>
          <a:p>
            <a:pPr lvl="1">
              <a:defRPr/>
            </a:pPr>
            <a:r>
              <a:rPr lang="en-US" sz="2200" dirty="0">
                <a:latin typeface="Calibri" panose="020F0502020204030204" pitchFamily="34" charset="0"/>
                <a:ea typeface="Calibri" panose="020F0502020204030204" pitchFamily="34" charset="0"/>
                <a:cs typeface="Calibri" panose="020F0502020204030204" pitchFamily="34" charset="0"/>
              </a:rPr>
              <a:t>Monthly maintenance check-off sheets</a:t>
            </a:r>
          </a:p>
          <a:p>
            <a:pPr lvl="1"/>
            <a:r>
              <a:rPr lang="en-US" sz="2200" dirty="0">
                <a:latin typeface="Calibri" panose="020F0502020204030204" pitchFamily="34" charset="0"/>
                <a:ea typeface="Calibri" panose="020F0502020204030204" pitchFamily="34" charset="0"/>
                <a:cs typeface="Calibri" panose="020F0502020204030204" pitchFamily="34" charset="0"/>
              </a:rPr>
              <a:t> Monthly inventory of equipment check-off lists</a:t>
            </a:r>
          </a:p>
          <a:p>
            <a:pPr>
              <a:buFont typeface="Wingdings" panose="05000000000000000000" pitchFamily="2" charset="2"/>
              <a:buChar char="Ø"/>
            </a:pPr>
            <a:r>
              <a:rPr lang="en-US" sz="2600" u="sng" dirty="0">
                <a:latin typeface="Calibri" panose="020F0502020204030204" pitchFamily="34" charset="0"/>
                <a:ea typeface="Calibri" panose="020F0502020204030204" pitchFamily="34" charset="0"/>
                <a:cs typeface="Calibri" panose="020F0502020204030204" pitchFamily="34" charset="0"/>
              </a:rPr>
              <a:t>Tanker Requirements</a:t>
            </a:r>
          </a:p>
          <a:p>
            <a:pPr lvl="1"/>
            <a:r>
              <a:rPr lang="en-US" dirty="0">
                <a:latin typeface="Calibri" panose="020F0502020204030204" pitchFamily="34" charset="0"/>
                <a:ea typeface="Calibri" panose="020F0502020204030204" pitchFamily="34" charset="0"/>
                <a:cs typeface="Calibri" panose="020F0502020204030204" pitchFamily="34" charset="0"/>
              </a:rPr>
              <a:t>Minimum 1,000 Gallon Water Capacity </a:t>
            </a:r>
          </a:p>
          <a:p>
            <a:pPr lvl="1"/>
            <a:r>
              <a:rPr lang="en-US" dirty="0">
                <a:latin typeface="Calibri" panose="020F0502020204030204" pitchFamily="34" charset="0"/>
                <a:ea typeface="Calibri" panose="020F0502020204030204" pitchFamily="34" charset="0"/>
                <a:cs typeface="Calibri" panose="020F0502020204030204" pitchFamily="34" charset="0"/>
              </a:rPr>
              <a:t>Adequate Hose for Filling &amp; Dumping</a:t>
            </a:r>
          </a:p>
          <a:p>
            <a:pPr lvl="1"/>
            <a:r>
              <a:rPr lang="en-US" dirty="0">
                <a:latin typeface="Calibri" panose="020F0502020204030204" pitchFamily="34" charset="0"/>
                <a:ea typeface="Calibri" panose="020F0502020204030204" pitchFamily="34" charset="0"/>
                <a:cs typeface="Calibri" panose="020F0502020204030204" pitchFamily="34" charset="0"/>
              </a:rPr>
              <a:t>Properly Baffled per NFPA 1901</a:t>
            </a:r>
          </a:p>
          <a:p>
            <a:pPr lvl="1"/>
            <a:r>
              <a:rPr lang="en-US" dirty="0">
                <a:latin typeface="Calibri" panose="020F0502020204030204" pitchFamily="34" charset="0"/>
                <a:ea typeface="Calibri" panose="020F0502020204030204" pitchFamily="34" charset="0"/>
                <a:cs typeface="Calibri" panose="020F0502020204030204" pitchFamily="34" charset="0"/>
              </a:rPr>
              <a:t>1 – Traffic Vest for each riding position </a:t>
            </a:r>
          </a:p>
          <a:p>
            <a:pPr lvl="1"/>
            <a:r>
              <a:rPr lang="en-US" dirty="0">
                <a:latin typeface="Calibri" panose="020F0502020204030204" pitchFamily="34" charset="0"/>
                <a:ea typeface="Calibri" panose="020F0502020204030204" pitchFamily="34" charset="0"/>
                <a:cs typeface="Calibri" panose="020F0502020204030204" pitchFamily="34" charset="0"/>
              </a:rPr>
              <a:t>Monthly Inventory &amp; Maintenance Check off sheets</a:t>
            </a:r>
          </a:p>
          <a:p>
            <a:pPr marL="0" indent="0">
              <a:defRPr/>
            </a:pPr>
            <a:endParaRPr lang="en-US" sz="2000" dirty="0">
              <a:latin typeface="Articulate" panose="02000503040000020004" pitchFamily="2" charset="0"/>
            </a:endParaRPr>
          </a:p>
          <a:p>
            <a:pPr>
              <a:defRPr/>
            </a:pPr>
            <a:endParaRPr lang="en-US" sz="2000" dirty="0">
              <a:solidFill>
                <a:schemeClr val="bg2">
                  <a:lumMod val="50000"/>
                </a:schemeClr>
              </a:solidFill>
              <a:latin typeface="Articulate" panose="02000503040000020004" pitchFamily="2" charset="0"/>
            </a:endParaRPr>
          </a:p>
        </p:txBody>
      </p:sp>
      <p:pic>
        <p:nvPicPr>
          <p:cNvPr id="13" name="Picture 855" descr="tanker4">
            <a:extLst>
              <a:ext uri="{FF2B5EF4-FFF2-40B4-BE49-F238E27FC236}">
                <a16:creationId xmlns:a16="http://schemas.microsoft.com/office/drawing/2014/main" id="{406B9D76-B7BD-425A-B4A4-19CCAD861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23646" y="4394029"/>
            <a:ext cx="1687272" cy="1615500"/>
          </a:xfrm>
          <a:prstGeom prst="rect">
            <a:avLst/>
          </a:prstGeom>
          <a:ln w="41275">
            <a:solidFill>
              <a:srgbClr val="991B1E"/>
            </a:solidFill>
            <a:miter lim="800000"/>
            <a:headEnd/>
            <a:tailEnd/>
          </a:ln>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3646" y="1095266"/>
            <a:ext cx="2352857" cy="3042171"/>
          </a:xfrm>
          <a:prstGeom prst="rect">
            <a:avLst/>
          </a:prstGeom>
          <a:noFill/>
          <a:ln w="38100">
            <a:solidFill>
              <a:srgbClr val="991B1E"/>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1716" y="3027968"/>
            <a:ext cx="2870548" cy="1462941"/>
          </a:xfrm>
          <a:prstGeom prst="rect">
            <a:avLst/>
          </a:prstGeom>
          <a:noFill/>
          <a:ln w="38100">
            <a:solidFill>
              <a:srgbClr val="991B1E"/>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a:extLst>
              <a:ext uri="{FF2B5EF4-FFF2-40B4-BE49-F238E27FC236}">
                <a16:creationId xmlns:a16="http://schemas.microsoft.com/office/drawing/2014/main" id="{A4371A11-9FEA-C264-B43A-376885D2B035}"/>
              </a:ext>
            </a:extLst>
          </p:cNvPr>
          <p:cNvSpPr>
            <a:spLocks noGrp="1"/>
          </p:cNvSpPr>
          <p:nvPr>
            <p:ph type="sldNum" sz="quarter" idx="10"/>
          </p:nvPr>
        </p:nvSpPr>
        <p:spPr/>
        <p:txBody>
          <a:bodyPr/>
          <a:lstStyle/>
          <a:p>
            <a:fld id="{DAEBE78A-56B9-48B4-AB1A-9EB87ABE874B}" type="slidenum">
              <a:rPr lang="en-US" smtClean="0"/>
              <a:pPr/>
              <a:t>239</a:t>
            </a:fld>
            <a:endParaRPr lang="en-US" dirty="0"/>
          </a:p>
        </p:txBody>
      </p:sp>
    </p:spTree>
    <p:custDataLst>
      <p:tags r:id="rId1"/>
    </p:custDataLst>
    <p:extLst>
      <p:ext uri="{BB962C8B-B14F-4D97-AF65-F5344CB8AC3E}">
        <p14:creationId xmlns:p14="http://schemas.microsoft.com/office/powerpoint/2010/main" val="1979155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EA3A-3E87-ED58-36A7-06C0FE834F64}"/>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Personnel Beneficiary Designation Form </a:t>
            </a:r>
          </a:p>
        </p:txBody>
      </p:sp>
      <p:sp>
        <p:nvSpPr>
          <p:cNvPr id="3" name="Content Placeholder 2">
            <a:extLst>
              <a:ext uri="{FF2B5EF4-FFF2-40B4-BE49-F238E27FC236}">
                <a16:creationId xmlns:a16="http://schemas.microsoft.com/office/drawing/2014/main" id="{1FAF07FA-86A9-0E1C-3666-4F3917A6C9F7}"/>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You can find the Personnel Beneficiary Designation Form on the NCSFA website under “Forms.”</a:t>
            </a:r>
          </a:p>
          <a:p>
            <a:pPr>
              <a:buFont typeface="Wingdings" panose="05000000000000000000" pitchFamily="2" charset="2"/>
              <a:buChar char="Ø"/>
            </a:pPr>
            <a:r>
              <a:rPr lang="en-US" sz="2400" kern="100" dirty="0">
                <a:effectLst/>
                <a:latin typeface="Calibri" panose="020F0502020204030204" pitchFamily="34" charset="0"/>
                <a:ea typeface="Calibri" panose="020F0502020204030204" pitchFamily="34" charset="0"/>
                <a:cs typeface="Calibri" panose="020F0502020204030204" pitchFamily="34" charset="0"/>
              </a:rPr>
              <a:t>This form may be used for multiple Policies when designating the same beneficiary or beneficiaries. </a:t>
            </a:r>
          </a:p>
          <a:p>
            <a:pPr marR="0">
              <a:spcBef>
                <a:spcPts val="0"/>
              </a:spcBef>
              <a:buFont typeface="Wingdings" panose="05000000000000000000" pitchFamily="2" charset="2"/>
              <a:buChar char="Ø"/>
            </a:pPr>
            <a:r>
              <a:rPr lang="en-US" sz="2400" kern="100" dirty="0">
                <a:effectLst/>
                <a:latin typeface="Calibri" panose="020F0502020204030204" pitchFamily="34" charset="0"/>
                <a:ea typeface="Calibri" panose="020F0502020204030204" pitchFamily="34" charset="0"/>
                <a:cs typeface="Calibri" panose="020F0502020204030204" pitchFamily="34" charset="0"/>
              </a:rPr>
              <a:t>Use a separate form when designating different beneficiaries for each Policy.</a:t>
            </a:r>
          </a:p>
          <a:p>
            <a:pPr lvl="1">
              <a:spcBef>
                <a:spcPts val="0"/>
              </a:spcBef>
              <a:buFont typeface="Wingdings" panose="05000000000000000000" pitchFamily="2" charset="2"/>
              <a:buChar char="ü"/>
            </a:pPr>
            <a:r>
              <a:rPr lang="en-US" sz="2200" b="1" u="sng" kern="100" dirty="0">
                <a:effectLst/>
                <a:latin typeface="Calibri" panose="020F0502020204030204" pitchFamily="34" charset="0"/>
                <a:ea typeface="Calibri" panose="020F0502020204030204" pitchFamily="34" charset="0"/>
                <a:cs typeface="Calibri" panose="020F0502020204030204" pitchFamily="34" charset="0"/>
              </a:rPr>
              <a:t>Encourage members to review and update the form annually. </a:t>
            </a:r>
          </a:p>
          <a:p>
            <a:pPr>
              <a:spcBef>
                <a:spcPts val="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This form should be retained by the fire department with a copy to the insured member.</a:t>
            </a: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r>
              <a:rPr lang="en-US" sz="2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457200" marR="0" indent="-457200">
              <a:spcBef>
                <a:spcPts val="0"/>
              </a:spcBef>
              <a:buFont typeface="Arial" panose="020B0604020202020204" pitchFamily="34" charset="0"/>
              <a:buChar char="•"/>
            </a:pPr>
            <a:endParaRPr lang="en-US" sz="2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8212C05-243C-D396-146A-0205408CFD03}"/>
              </a:ext>
            </a:extLst>
          </p:cNvPr>
          <p:cNvSpPr>
            <a:spLocks noGrp="1"/>
          </p:cNvSpPr>
          <p:nvPr>
            <p:ph type="sldNum" sz="quarter" idx="10"/>
          </p:nvPr>
        </p:nvSpPr>
        <p:spPr/>
        <p:txBody>
          <a:bodyPr/>
          <a:lstStyle/>
          <a:p>
            <a:fld id="{DAEBE78A-56B9-48B4-AB1A-9EB87ABE874B}" type="slidenum">
              <a:rPr lang="en-US" smtClean="0"/>
              <a:pPr/>
              <a:t>24</a:t>
            </a:fld>
            <a:endParaRPr lang="en-US" dirty="0"/>
          </a:p>
        </p:txBody>
      </p:sp>
    </p:spTree>
    <p:extLst>
      <p:ext uri="{BB962C8B-B14F-4D97-AF65-F5344CB8AC3E}">
        <p14:creationId xmlns:p14="http://schemas.microsoft.com/office/powerpoint/2010/main" val="413154892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pPr marL="0" indent="0">
              <a:buFont typeface="Wingdings" panose="05000000000000000000" pitchFamily="2" charset="2"/>
              <a:buNone/>
              <a:tabLst>
                <a:tab pos="236538" algn="l"/>
                <a:tab pos="1031875" algn="l"/>
              </a:tabLst>
              <a:defRPr/>
            </a:pPr>
            <a:r>
              <a:rPr lang="en-US" sz="4000" dirty="0">
                <a:latin typeface="Calibri" panose="020F0502020204030204" pitchFamily="34" charset="0"/>
                <a:ea typeface="Calibri" panose="020F0502020204030204" pitchFamily="34" charset="0"/>
                <a:cs typeface="Calibri" panose="020F0502020204030204" pitchFamily="34" charset="0"/>
              </a:rPr>
              <a:t>Engine Equipment Requirements</a:t>
            </a:r>
          </a:p>
        </p:txBody>
      </p:sp>
      <p:sp>
        <p:nvSpPr>
          <p:cNvPr id="8" name="Rectangle 73"/>
          <p:cNvSpPr txBox="1">
            <a:spLocks noChangeArrowheads="1"/>
          </p:cNvSpPr>
          <p:nvPr/>
        </p:nvSpPr>
        <p:spPr>
          <a:xfrm>
            <a:off x="839178" y="3532766"/>
            <a:ext cx="8277432" cy="201192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Portable Radio</a:t>
            </a:r>
          </a:p>
          <a:p>
            <a:pPr marL="2889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Traffic Vest for each riding position</a:t>
            </a:r>
          </a:p>
          <a:p>
            <a:pPr marL="2889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100’ Utility Rope at least ½” in diameter </a:t>
            </a:r>
          </a:p>
          <a:p>
            <a:pPr marL="2889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(2) 200’ 1 1/2” or 1 3/4” pre-connected attack line with nozzle attached</a:t>
            </a:r>
          </a:p>
          <a:p>
            <a:pPr marL="2889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(2) 10’ sections of ‘suction’ hose or 15’ of soft suction hose at least 4”in diameter   </a:t>
            </a:r>
          </a:p>
          <a:p>
            <a:pPr lvl="2">
              <a:spcAft>
                <a:spcPts val="300"/>
              </a:spcAft>
              <a:tabLst>
                <a:tab pos="1031875" algn="l"/>
              </a:tabLst>
              <a:defRPr/>
            </a:pPr>
            <a:endParaRPr lang="en-US" sz="1600" dirty="0">
              <a:latin typeface="Articulate" panose="02000503040000020004" pitchFamily="2" charset="0"/>
              <a:ea typeface="Kozuka Gothic Pr6N H" panose="020B0800000000000000" pitchFamily="34" charset="-128"/>
              <a:cs typeface="Arial" panose="020B0604020202020204" pitchFamily="34" charset="0"/>
            </a:endParaRPr>
          </a:p>
        </p:txBody>
      </p:sp>
      <p:sp>
        <p:nvSpPr>
          <p:cNvPr id="3" name="TextBox 2">
            <a:extLst>
              <a:ext uri="{FF2B5EF4-FFF2-40B4-BE49-F238E27FC236}">
                <a16:creationId xmlns:a16="http://schemas.microsoft.com/office/drawing/2014/main" id="{E6E24886-EB0B-44ED-ABFD-ADDBB28D3927}"/>
              </a:ext>
            </a:extLst>
          </p:cNvPr>
          <p:cNvSpPr txBox="1"/>
          <p:nvPr/>
        </p:nvSpPr>
        <p:spPr>
          <a:xfrm>
            <a:off x="1115260" y="930047"/>
            <a:ext cx="8719516" cy="2900794"/>
          </a:xfrm>
          <a:prstGeom prst="rect">
            <a:avLst/>
          </a:prstGeom>
          <a:noFill/>
        </p:spPr>
        <p:txBody>
          <a:bodyPr wrap="square" rtlCol="0">
            <a:spAutoFit/>
          </a:bodyPr>
          <a:lstStyle/>
          <a:p>
            <a:pPr marL="0" lvl="2" indent="0" defTabSz="858838">
              <a:spcBef>
                <a:spcPts val="0"/>
              </a:spcBef>
              <a:spcAft>
                <a:spcPts val="300"/>
              </a:spcAft>
              <a:buNone/>
              <a:tabLst>
                <a:tab pos="236538" algn="l"/>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Pick Head Axe</a:t>
            </a:r>
          </a:p>
          <a:p>
            <a:pPr marL="0" lvl="2" indent="0" defTabSz="858838">
              <a:spcBef>
                <a:spcPts val="0"/>
              </a:spcBef>
              <a:spcAft>
                <a:spcPts val="300"/>
              </a:spcAft>
              <a:buNone/>
              <a:tabLst>
                <a:tab pos="236538" algn="l"/>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Flat Head Axe  </a:t>
            </a:r>
          </a:p>
          <a:p>
            <a:pPr marL="0" lvl="2" indent="0" defTabSz="858838">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Forcible Entry Tool</a:t>
            </a:r>
          </a:p>
          <a:p>
            <a:pPr marL="0" lvl="2" indent="0" defTabSz="858838">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6’ Pike Pole or Plaster Hook</a:t>
            </a:r>
          </a:p>
          <a:p>
            <a:pPr marL="0" lvl="2" indent="0" defTabSz="858838">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(2) Hand Light (rechargeable)</a:t>
            </a:r>
          </a:p>
          <a:p>
            <a:pPr marL="0" lvl="2" indent="0" defTabSz="858838">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(2) Class BC Portable Extinguishers @ 20 lb. minimum</a:t>
            </a:r>
          </a:p>
          <a:p>
            <a:pPr marL="0" lvl="2" indent="0" defTabSz="858838">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2.5 Gallon Water Extinguisher</a:t>
            </a:r>
          </a:p>
          <a:p>
            <a:pPr marL="0" lvl="2" indent="0" defTabSz="858838">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First Aid Kit</a:t>
            </a:r>
          </a:p>
          <a:p>
            <a:pPr marL="0" lvl="2" indent="0" defTabSz="858838">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Bolt Cutter (min 14” handles) </a:t>
            </a:r>
          </a:p>
          <a:p>
            <a:pPr>
              <a:spcAft>
                <a:spcPts val="300"/>
              </a:spcAft>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845ABD4-9E62-450E-96D0-54C3C422E646}"/>
              </a:ext>
            </a:extLst>
          </p:cNvPr>
          <p:cNvSpPr/>
          <p:nvPr/>
        </p:nvSpPr>
        <p:spPr>
          <a:xfrm>
            <a:off x="403250" y="4839965"/>
            <a:ext cx="4236499" cy="1192634"/>
          </a:xfrm>
          <a:prstGeom prst="rect">
            <a:avLst/>
          </a:prstGeom>
        </p:spPr>
        <p:txBody>
          <a:bodyPr wrap="square">
            <a:spAutoFit/>
          </a:bodyPr>
          <a:lstStyle/>
          <a:p>
            <a:pPr marL="7461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(4) SCBAs &amp; (4) spare cylinders</a:t>
            </a:r>
          </a:p>
          <a:p>
            <a:pPr marL="7461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Roof Ladder at least 12’ </a:t>
            </a:r>
          </a:p>
          <a:p>
            <a:pPr marL="7461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Extension Ladder at least 24’</a:t>
            </a:r>
          </a:p>
          <a:p>
            <a:pPr marL="746125" lvl="2" indent="0">
              <a:spcBef>
                <a:spcPts val="0"/>
              </a:spcBef>
              <a:spcAft>
                <a:spcPts val="300"/>
              </a:spcAft>
              <a:buNone/>
              <a:tabLst>
                <a:tab pos="1031875" algn="l"/>
              </a:tabLst>
              <a:defRPr/>
            </a:pPr>
            <a:r>
              <a:rPr lang="en-US" sz="1600" dirty="0">
                <a:latin typeface="Calibri" panose="020F0502020204030204" pitchFamily="34" charset="0"/>
                <a:ea typeface="Calibri" panose="020F0502020204030204" pitchFamily="34" charset="0"/>
                <a:cs typeface="Calibri" panose="020F0502020204030204" pitchFamily="34" charset="0"/>
              </a:rPr>
              <a:t>(1) Folding Ladder</a:t>
            </a:r>
          </a:p>
        </p:txBody>
      </p:sp>
      <p:sp>
        <p:nvSpPr>
          <p:cNvPr id="2" name="Slide Number Placeholder 1">
            <a:extLst>
              <a:ext uri="{FF2B5EF4-FFF2-40B4-BE49-F238E27FC236}">
                <a16:creationId xmlns:a16="http://schemas.microsoft.com/office/drawing/2014/main" id="{A0833677-3D26-6B78-29E4-9FD435C75FF9}"/>
              </a:ext>
            </a:extLst>
          </p:cNvPr>
          <p:cNvSpPr>
            <a:spLocks noGrp="1"/>
          </p:cNvSpPr>
          <p:nvPr>
            <p:ph type="sldNum" sz="quarter" idx="10"/>
          </p:nvPr>
        </p:nvSpPr>
        <p:spPr/>
        <p:txBody>
          <a:bodyPr/>
          <a:lstStyle/>
          <a:p>
            <a:fld id="{DAEBE78A-56B9-48B4-AB1A-9EB87ABE874B}" type="slidenum">
              <a:rPr lang="en-US" smtClean="0"/>
              <a:pPr/>
              <a:t>240</a:t>
            </a:fld>
            <a:endParaRPr lang="en-US" dirty="0"/>
          </a:p>
        </p:txBody>
      </p:sp>
    </p:spTree>
    <p:custDataLst>
      <p:tags r:id="rId1"/>
    </p:custDataLst>
    <p:extLst>
      <p:ext uri="{BB962C8B-B14F-4D97-AF65-F5344CB8AC3E}">
        <p14:creationId xmlns:p14="http://schemas.microsoft.com/office/powerpoint/2010/main" val="97350520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Fire Station Requirements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25"/>
          <p:cNvSpPr txBox="1">
            <a:spLocks noChangeArrowheads="1"/>
          </p:cNvSpPr>
          <p:nvPr/>
        </p:nvSpPr>
        <p:spPr>
          <a:xfrm>
            <a:off x="794285" y="1455786"/>
            <a:ext cx="10465778" cy="3366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tabLst>
                <a:tab pos="579438" algn="l"/>
              </a:tabLst>
              <a:defRPr/>
            </a:pPr>
            <a:r>
              <a:rPr lang="en-US" sz="2400" dirty="0">
                <a:latin typeface="Calibri" panose="020F0502020204030204" pitchFamily="34" charset="0"/>
                <a:ea typeface="Calibri" panose="020F0502020204030204" pitchFamily="34" charset="0"/>
                <a:cs typeface="Calibri" panose="020F0502020204030204" pitchFamily="34" charset="0"/>
              </a:rPr>
              <a:t>The Fire Station building shall provide suitable heating, as well as all weather protection, of the department’s response equipment.</a:t>
            </a:r>
          </a:p>
          <a:p>
            <a:pPr>
              <a:buFont typeface="Wingdings" panose="05000000000000000000" pitchFamily="2" charset="2"/>
              <a:buChar char="Ø"/>
              <a:tabLst>
                <a:tab pos="579438" algn="l"/>
              </a:tabLst>
              <a:defRPr/>
            </a:pPr>
            <a:r>
              <a:rPr lang="en-US" sz="2400" dirty="0">
                <a:latin typeface="Calibri" panose="020F0502020204030204" pitchFamily="34" charset="0"/>
                <a:ea typeface="Calibri" panose="020F0502020204030204" pitchFamily="34" charset="0"/>
                <a:cs typeface="Calibri" panose="020F0502020204030204" pitchFamily="34" charset="0"/>
              </a:rPr>
              <a:t>Before the inspection of a </a:t>
            </a:r>
            <a:r>
              <a:rPr lang="en-US" sz="2400" i="1" dirty="0">
                <a:latin typeface="Calibri" panose="020F0502020204030204" pitchFamily="34" charset="0"/>
                <a:ea typeface="Calibri" panose="020F0502020204030204" pitchFamily="34" charset="0"/>
                <a:cs typeface="Calibri" panose="020F0502020204030204" pitchFamily="34" charset="0"/>
              </a:rPr>
              <a:t>new</a:t>
            </a:r>
            <a:r>
              <a:rPr lang="en-US" sz="2400" dirty="0">
                <a:latin typeface="Calibri" panose="020F0502020204030204" pitchFamily="34" charset="0"/>
                <a:ea typeface="Calibri" panose="020F0502020204030204" pitchFamily="34" charset="0"/>
                <a:cs typeface="Calibri" panose="020F0502020204030204" pitchFamily="34" charset="0"/>
              </a:rPr>
              <a:t> fire station can be conducted, the fire department must provide the following:</a:t>
            </a:r>
          </a:p>
          <a:p>
            <a:pPr lvl="1">
              <a:buFont typeface="Wingdings" panose="05000000000000000000" pitchFamily="2" charset="2"/>
              <a:buChar char="§"/>
              <a:tabLst>
                <a:tab pos="579438" algn="l"/>
              </a:tabLst>
              <a:defRPr/>
            </a:pPr>
            <a:r>
              <a:rPr lang="en-US" sz="1800" dirty="0">
                <a:latin typeface="Calibri" panose="020F0502020204030204" pitchFamily="34" charset="0"/>
                <a:ea typeface="Calibri" panose="020F0502020204030204" pitchFamily="34" charset="0"/>
                <a:cs typeface="Calibri" panose="020F0502020204030204" pitchFamily="34" charset="0"/>
              </a:rPr>
              <a:t>Proof of Certificate of Occupancy</a:t>
            </a:r>
          </a:p>
          <a:p>
            <a:pPr lvl="1">
              <a:spcAft>
                <a:spcPts val="600"/>
              </a:spcAft>
              <a:buFont typeface="Wingdings" panose="05000000000000000000" pitchFamily="2" charset="2"/>
              <a:buChar char="§"/>
              <a:tabLst>
                <a:tab pos="579438" algn="l"/>
              </a:tabLst>
              <a:defRPr/>
            </a:pPr>
            <a:r>
              <a:rPr lang="en-US" sz="1800" dirty="0">
                <a:latin typeface="Calibri" panose="020F0502020204030204" pitchFamily="34" charset="0"/>
                <a:ea typeface="Calibri" panose="020F0502020204030204" pitchFamily="34" charset="0"/>
                <a:cs typeface="Calibri" panose="020F0502020204030204" pitchFamily="34" charset="0"/>
              </a:rPr>
              <a:t>New maps with insurance district lines and county resolution.</a:t>
            </a:r>
          </a:p>
          <a:p>
            <a:pPr>
              <a:buFont typeface="Wingdings" panose="05000000000000000000" pitchFamily="2" charset="2"/>
              <a:buChar char="Ø"/>
              <a:tabLst>
                <a:tab pos="579438" algn="l"/>
              </a:tabLst>
              <a:defRPr/>
            </a:pPr>
            <a:r>
              <a:rPr lang="en-US" sz="2400" dirty="0">
                <a:latin typeface="Calibri" panose="020F0502020204030204" pitchFamily="34" charset="0"/>
                <a:ea typeface="Calibri" panose="020F0502020204030204" pitchFamily="34" charset="0"/>
                <a:cs typeface="Calibri" panose="020F0502020204030204" pitchFamily="34" charset="0"/>
              </a:rPr>
              <a:t>A fire department that has multiple fire stations, each fire station cannot be more than 10 road miles from another fire station within the fire district. </a:t>
            </a:r>
          </a:p>
          <a:p>
            <a:pPr>
              <a:tabLst>
                <a:tab pos="579438" algn="l"/>
              </a:tabLst>
              <a:defRPr/>
            </a:pPr>
            <a:endParaRPr lang="en-US" sz="2000" dirty="0">
              <a:latin typeface="Articulate" panose="02000503040000020004" pitchFamily="2" charset="0"/>
              <a:cs typeface="Arial" panose="020B0604020202020204" pitchFamily="34" charset="0"/>
            </a:endParaRPr>
          </a:p>
          <a:p>
            <a:pPr marL="457200" lvl="1" indent="0">
              <a:buNone/>
              <a:tabLst>
                <a:tab pos="579438" algn="l"/>
              </a:tabLst>
              <a:defRPr/>
            </a:pPr>
            <a:endParaRPr lang="en-US" sz="2000" dirty="0">
              <a:latin typeface="Articulate" panose="02000503040000020004" pitchFamily="2" charset="0"/>
              <a:cs typeface="Arial" panose="020B0604020202020204" pitchFamily="34" charset="0"/>
            </a:endParaRPr>
          </a:p>
          <a:p>
            <a:pPr marL="457200" lvl="1" indent="0">
              <a:buNone/>
              <a:tabLst>
                <a:tab pos="579438" algn="l"/>
              </a:tabLst>
              <a:defRPr/>
            </a:pPr>
            <a:endParaRPr lang="en-US" sz="2000" dirty="0">
              <a:latin typeface="Articulate" panose="02000503040000020004" pitchFamily="2" charset="0"/>
              <a:cs typeface="Arial" panose="020B0604020202020204" pitchFamily="34" charset="0"/>
            </a:endParaRPr>
          </a:p>
          <a:p>
            <a:pPr marL="457200" lvl="1" indent="0">
              <a:buNone/>
              <a:tabLst>
                <a:tab pos="579438" algn="l"/>
              </a:tabLst>
              <a:defRPr/>
            </a:pPr>
            <a:endParaRPr lang="en-US" sz="2000" dirty="0">
              <a:latin typeface="Articulate" panose="02000503040000020004" pitchFamily="2" charset="0"/>
              <a:cs typeface="Arial" panose="020B0604020202020204" pitchFamily="34" charset="0"/>
            </a:endParaRPr>
          </a:p>
          <a:p>
            <a:pPr marL="457200" lvl="1" indent="0">
              <a:buNone/>
              <a:tabLst>
                <a:tab pos="579438" algn="l"/>
              </a:tabLst>
              <a:defRPr/>
            </a:pPr>
            <a:endParaRPr lang="en-US" sz="2000" dirty="0">
              <a:latin typeface="Articulate" panose="02000503040000020004" pitchFamily="2" charset="0"/>
              <a:cs typeface="Arial" panose="020B0604020202020204" pitchFamily="34" charset="0"/>
            </a:endParaRPr>
          </a:p>
          <a:p>
            <a:pPr>
              <a:tabLst>
                <a:tab pos="579438" algn="l"/>
              </a:tabLst>
              <a:defRPr/>
            </a:pPr>
            <a:endParaRPr lang="en-US" sz="2000" dirty="0">
              <a:latin typeface="Articulate" panose="02000503040000020004" pitchFamily="2" charset="0"/>
              <a:cs typeface="Arial" panose="020B0604020202020204" pitchFamily="34" charset="0"/>
            </a:endParaRPr>
          </a:p>
          <a:p>
            <a:pPr marL="0" indent="0" algn="ctr">
              <a:defRPr/>
            </a:pPr>
            <a:endParaRPr lang="en-US" sz="2000" dirty="0">
              <a:latin typeface="Articulate" panose="02000503040000020004" pitchFamily="2" charset="0"/>
              <a:cs typeface="Arial" panose="020B0604020202020204" pitchFamily="34" charset="0"/>
            </a:endParaRPr>
          </a:p>
        </p:txBody>
      </p:sp>
      <p:sp>
        <p:nvSpPr>
          <p:cNvPr id="2" name="Slide Number Placeholder 1">
            <a:extLst>
              <a:ext uri="{FF2B5EF4-FFF2-40B4-BE49-F238E27FC236}">
                <a16:creationId xmlns:a16="http://schemas.microsoft.com/office/drawing/2014/main" id="{08E70702-B51F-DB1D-10CE-22D535D842F9}"/>
              </a:ext>
            </a:extLst>
          </p:cNvPr>
          <p:cNvSpPr>
            <a:spLocks noGrp="1"/>
          </p:cNvSpPr>
          <p:nvPr>
            <p:ph type="sldNum" sz="quarter" idx="10"/>
          </p:nvPr>
        </p:nvSpPr>
        <p:spPr/>
        <p:txBody>
          <a:bodyPr/>
          <a:lstStyle/>
          <a:p>
            <a:fld id="{DAEBE78A-56B9-48B4-AB1A-9EB87ABE874B}" type="slidenum">
              <a:rPr lang="en-US" smtClean="0"/>
              <a:pPr/>
              <a:t>241</a:t>
            </a:fld>
            <a:endParaRPr lang="en-US" dirty="0"/>
          </a:p>
        </p:txBody>
      </p:sp>
    </p:spTree>
    <p:custDataLst>
      <p:tags r:id="rId1"/>
    </p:custDataLst>
    <p:extLst>
      <p:ext uri="{BB962C8B-B14F-4D97-AF65-F5344CB8AC3E}">
        <p14:creationId xmlns:p14="http://schemas.microsoft.com/office/powerpoint/2010/main" val="8765252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Training</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Content Placeholder 1"/>
          <p:cNvSpPr txBox="1">
            <a:spLocks/>
          </p:cNvSpPr>
          <p:nvPr/>
        </p:nvSpPr>
        <p:spPr>
          <a:xfrm>
            <a:off x="605287" y="1610704"/>
            <a:ext cx="10981425"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Fire departments shall provide at least 4 hours of training per month, for a total of 48 hours per year.</a:t>
            </a:r>
          </a:p>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All “Eligible Firefighter” of fire departments shall comply with the training requirements of G.S. 58-86-2 as a minimum.</a:t>
            </a:r>
            <a:r>
              <a:rPr lang="en-US" sz="2400" b="1" dirty="0">
                <a:latin typeface="Calibri" panose="020F0502020204030204" pitchFamily="34" charset="0"/>
                <a:ea typeface="Calibri" panose="020F0502020204030204" pitchFamily="34" charset="0"/>
                <a:cs typeface="Calibri" panose="020F0502020204030204" pitchFamily="34" charset="0"/>
              </a:rPr>
              <a:t>(effective 12/01/2013).  </a:t>
            </a:r>
            <a:r>
              <a:rPr lang="en-US" sz="2400" dirty="0">
                <a:latin typeface="Calibri" panose="020F0502020204030204" pitchFamily="34" charset="0"/>
                <a:ea typeface="Calibri" panose="020F0502020204030204" pitchFamily="34" charset="0"/>
                <a:cs typeface="Calibri" panose="020F0502020204030204" pitchFamily="34" charset="0"/>
              </a:rPr>
              <a:t> </a:t>
            </a:r>
          </a:p>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fire departments shall provide training records to verify that the “Eligible Firefighters” obtained the required 36 hours of training.  No more than 12 hours of Medical training may be counted toward the 36 hours.</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a:t>
            </a:r>
            <a:r>
              <a:rPr lang="en-US" sz="2400" b="1" u="sng" dirty="0">
                <a:latin typeface="Calibri" panose="020F0502020204030204" pitchFamily="34" charset="0"/>
                <a:ea typeface="Calibri" panose="020F0502020204030204" pitchFamily="34" charset="0"/>
                <a:cs typeface="Calibri" panose="020F0502020204030204" pitchFamily="34" charset="0"/>
              </a:rPr>
              <a:t>Fire Chief </a:t>
            </a:r>
            <a:r>
              <a:rPr lang="en-US" sz="2400" dirty="0">
                <a:latin typeface="Calibri" panose="020F0502020204030204" pitchFamily="34" charset="0"/>
                <a:ea typeface="Calibri" panose="020F0502020204030204" pitchFamily="34" charset="0"/>
                <a:cs typeface="Calibri" panose="020F0502020204030204" pitchFamily="34" charset="0"/>
              </a:rPr>
              <a:t>shall have attended the Chief 101 class within 12 months of becoming chief.</a:t>
            </a:r>
            <a:endPar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endParaRPr lang="en-US" sz="2000" dirty="0">
              <a:latin typeface="Articulate" panose="02000503040000020004" pitchFamily="2" charset="0"/>
              <a:cs typeface="Arial" panose="020B0604020202020204" pitchFamily="34" charset="0"/>
            </a:endParaRPr>
          </a:p>
        </p:txBody>
      </p:sp>
      <p:sp>
        <p:nvSpPr>
          <p:cNvPr id="2" name="Slide Number Placeholder 1">
            <a:extLst>
              <a:ext uri="{FF2B5EF4-FFF2-40B4-BE49-F238E27FC236}">
                <a16:creationId xmlns:a16="http://schemas.microsoft.com/office/drawing/2014/main" id="{0D3D64D7-8D9E-516D-07C5-5307D734BBD1}"/>
              </a:ext>
            </a:extLst>
          </p:cNvPr>
          <p:cNvSpPr>
            <a:spLocks noGrp="1"/>
          </p:cNvSpPr>
          <p:nvPr>
            <p:ph type="sldNum" sz="quarter" idx="10"/>
          </p:nvPr>
        </p:nvSpPr>
        <p:spPr/>
        <p:txBody>
          <a:bodyPr/>
          <a:lstStyle/>
          <a:p>
            <a:fld id="{DAEBE78A-56B9-48B4-AB1A-9EB87ABE874B}" type="slidenum">
              <a:rPr lang="en-US" smtClean="0"/>
              <a:pPr/>
              <a:t>242</a:t>
            </a:fld>
            <a:endParaRPr lang="en-US" dirty="0"/>
          </a:p>
        </p:txBody>
      </p:sp>
    </p:spTree>
    <p:custDataLst>
      <p:tags r:id="rId1"/>
    </p:custDataLst>
    <p:extLst>
      <p:ext uri="{BB962C8B-B14F-4D97-AF65-F5344CB8AC3E}">
        <p14:creationId xmlns:p14="http://schemas.microsoft.com/office/powerpoint/2010/main" val="143411865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pPr marL="533400" indent="-533400">
              <a:buFont typeface="Wingdings" panose="05000000000000000000" pitchFamily="2" charset="2"/>
              <a:buNone/>
              <a:defRPr/>
            </a:pPr>
            <a:r>
              <a:rPr lang="en-US" sz="4000" dirty="0">
                <a:latin typeface="Calibri" panose="020F0502020204030204" pitchFamily="34" charset="0"/>
                <a:ea typeface="Calibri" panose="020F0502020204030204" pitchFamily="34" charset="0"/>
                <a:cs typeface="Calibri" panose="020F0502020204030204" pitchFamily="34" charset="0"/>
              </a:rPr>
              <a:t>Recognized – National Reporting System</a:t>
            </a: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Content Placeholder 1"/>
          <p:cNvSpPr txBox="1">
            <a:spLocks/>
          </p:cNvSpPr>
          <p:nvPr/>
        </p:nvSpPr>
        <p:spPr>
          <a:xfrm>
            <a:off x="605286" y="1610704"/>
            <a:ext cx="10981425" cy="4563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When a fire department responds to a fire, a chief of that fire department shall complete or cause to be completed a fire incident report on the current electronic version of the NFIRS/NERIS in accordance with G.S 58-79-45</a:t>
            </a:r>
          </a:p>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A fire department shall keep records on dates, times, and locations of all fires. </a:t>
            </a:r>
          </a:p>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All reports shall be submitted to OSFM within 120 days of the occurrence.  </a:t>
            </a:r>
          </a:p>
          <a:p>
            <a:pPr>
              <a:spcAft>
                <a:spcPts val="600"/>
              </a:spcAft>
              <a:buFont typeface="Wingdings" panose="05000000000000000000" pitchFamily="2" charset="2"/>
              <a:buChar char="Ø"/>
              <a:defRP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When a fire department responds to a fire involving fatalities, an initial report shall be filed by the district fire chief or fire marshal within 48 hours of the incident to the N.C. Office of State Fire Marshal. </a:t>
            </a:r>
          </a:p>
          <a:p>
            <a:pPr>
              <a:buFont typeface="Wingdings" panose="05000000000000000000" pitchFamily="2" charset="2"/>
              <a:buChar char="Ø"/>
              <a:defRP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Report Civilian Fire Causality Form is located on OSFM 24. </a:t>
            </a:r>
          </a:p>
          <a:p>
            <a:pPr>
              <a:defRPr/>
            </a:pPr>
            <a:endParaRPr lang="en-US" sz="2000" dirty="0"/>
          </a:p>
          <a:p>
            <a:pPr marL="0" indent="0">
              <a:buFont typeface="Wingdings" panose="05000000000000000000" pitchFamily="2" charset="2"/>
              <a:buNone/>
              <a:defRPr/>
            </a:pPr>
            <a:endParaRPr lang="en-US" sz="2000" dirty="0">
              <a:solidFill>
                <a:schemeClr val="bg2">
                  <a:lumMod val="50000"/>
                </a:schemeClr>
              </a:solidFill>
            </a:endParaRPr>
          </a:p>
        </p:txBody>
      </p:sp>
      <p:sp>
        <p:nvSpPr>
          <p:cNvPr id="2" name="Slide Number Placeholder 1">
            <a:extLst>
              <a:ext uri="{FF2B5EF4-FFF2-40B4-BE49-F238E27FC236}">
                <a16:creationId xmlns:a16="http://schemas.microsoft.com/office/drawing/2014/main" id="{F394178B-581C-A5C8-EFEB-AE0BB8BC1BB9}"/>
              </a:ext>
            </a:extLst>
          </p:cNvPr>
          <p:cNvSpPr>
            <a:spLocks noGrp="1"/>
          </p:cNvSpPr>
          <p:nvPr>
            <p:ph type="sldNum" sz="quarter" idx="10"/>
          </p:nvPr>
        </p:nvSpPr>
        <p:spPr/>
        <p:txBody>
          <a:bodyPr/>
          <a:lstStyle/>
          <a:p>
            <a:fld id="{DAEBE78A-56B9-48B4-AB1A-9EB87ABE874B}" type="slidenum">
              <a:rPr lang="en-US" smtClean="0"/>
              <a:pPr/>
              <a:t>243</a:t>
            </a:fld>
            <a:endParaRPr lang="en-US" dirty="0"/>
          </a:p>
        </p:txBody>
      </p:sp>
    </p:spTree>
    <p:custDataLst>
      <p:tags r:id="rId1"/>
    </p:custDataLst>
    <p:extLst>
      <p:ext uri="{BB962C8B-B14F-4D97-AF65-F5344CB8AC3E}">
        <p14:creationId xmlns:p14="http://schemas.microsoft.com/office/powerpoint/2010/main" val="147227194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Response to Structure Fires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Rectangle 25"/>
          <p:cNvSpPr txBox="1">
            <a:spLocks noChangeArrowheads="1"/>
          </p:cNvSpPr>
          <p:nvPr/>
        </p:nvSpPr>
        <p:spPr>
          <a:xfrm>
            <a:off x="605287" y="1610704"/>
            <a:ext cx="10981425" cy="441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primary fire department shall ensure the response of four “Eligible Firefighters” and one engine to all structure fires and fire alarms in structures with fire damage. Firefighters responding from an automatic department </a:t>
            </a:r>
            <a:r>
              <a:rPr lang="en-US" sz="2400" b="1" u="sng" dirty="0">
                <a:latin typeface="Calibri" panose="020F0502020204030204" pitchFamily="34" charset="0"/>
                <a:ea typeface="Calibri" panose="020F0502020204030204" pitchFamily="34" charset="0"/>
                <a:cs typeface="Calibri" panose="020F0502020204030204" pitchFamily="34" charset="0"/>
              </a:rPr>
              <a:t>cannot</a:t>
            </a:r>
            <a:r>
              <a:rPr lang="en-US" sz="2400" dirty="0">
                <a:latin typeface="Calibri" panose="020F0502020204030204" pitchFamily="34" charset="0"/>
                <a:ea typeface="Calibri" panose="020F0502020204030204" pitchFamily="34" charset="0"/>
                <a:cs typeface="Calibri" panose="020F0502020204030204" pitchFamily="34" charset="0"/>
              </a:rPr>
              <a:t> be counted as one of the four. </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fire department responding to a structure fire shall have a plan to provide a minimum flow of 200 GPM for 20 minutes within 5 minutes of the first arriving engine. </a:t>
            </a:r>
          </a:p>
          <a:p>
            <a:pPr marL="0" indent="0">
              <a:buFont typeface="Wingdings" panose="05000000000000000000" pitchFamily="2" charset="2"/>
              <a:buNone/>
              <a:defRPr/>
            </a:pPr>
            <a:r>
              <a:rPr lang="en-US" sz="2000" dirty="0"/>
              <a:t> </a:t>
            </a:r>
          </a:p>
        </p:txBody>
      </p:sp>
      <p:sp>
        <p:nvSpPr>
          <p:cNvPr id="2" name="Slide Number Placeholder 1">
            <a:extLst>
              <a:ext uri="{FF2B5EF4-FFF2-40B4-BE49-F238E27FC236}">
                <a16:creationId xmlns:a16="http://schemas.microsoft.com/office/drawing/2014/main" id="{0812225C-5E02-DBC3-7CDD-1097173873A2}"/>
              </a:ext>
            </a:extLst>
          </p:cNvPr>
          <p:cNvSpPr>
            <a:spLocks noGrp="1"/>
          </p:cNvSpPr>
          <p:nvPr>
            <p:ph type="sldNum" sz="quarter" idx="10"/>
          </p:nvPr>
        </p:nvSpPr>
        <p:spPr/>
        <p:txBody>
          <a:bodyPr/>
          <a:lstStyle/>
          <a:p>
            <a:fld id="{DAEBE78A-56B9-48B4-AB1A-9EB87ABE874B}" type="slidenum">
              <a:rPr lang="en-US" smtClean="0"/>
              <a:pPr/>
              <a:t>244</a:t>
            </a:fld>
            <a:endParaRPr lang="en-US" dirty="0"/>
          </a:p>
        </p:txBody>
      </p:sp>
    </p:spTree>
    <p:custDataLst>
      <p:tags r:id="rId1"/>
    </p:custDataLst>
    <p:extLst>
      <p:ext uri="{BB962C8B-B14F-4D97-AF65-F5344CB8AC3E}">
        <p14:creationId xmlns:p14="http://schemas.microsoft.com/office/powerpoint/2010/main" val="129161388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Electronic Records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8" name="Rectangle 25"/>
          <p:cNvSpPr txBox="1">
            <a:spLocks noChangeArrowheads="1"/>
          </p:cNvSpPr>
          <p:nvPr/>
        </p:nvSpPr>
        <p:spPr>
          <a:xfrm>
            <a:off x="618226" y="1195604"/>
            <a:ext cx="10981426" cy="2286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department must have a policy in place ensuring documentation cannot be tampered with or edited by unauthorized personnel</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department must have a policy describing the method in which they back up the documentation</a:t>
            </a:r>
          </a:p>
          <a:p>
            <a:pPr>
              <a:defRPr/>
            </a:pPr>
            <a:endParaRPr lang="en-US" sz="20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4800"/>
          <a:stretch>
            <a:fillRect/>
          </a:stretch>
        </p:blipFill>
        <p:spPr bwMode="auto">
          <a:xfrm>
            <a:off x="3600741" y="3143664"/>
            <a:ext cx="4990515" cy="1712913"/>
          </a:xfrm>
          <a:prstGeom prst="rect">
            <a:avLst/>
          </a:prstGeom>
          <a:noFill/>
          <a:ln w="38100">
            <a:solidFill>
              <a:srgbClr val="991B1E"/>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a:extLst>
              <a:ext uri="{FF2B5EF4-FFF2-40B4-BE49-F238E27FC236}">
                <a16:creationId xmlns:a16="http://schemas.microsoft.com/office/drawing/2014/main" id="{75E3FB7F-AA14-BA27-B4E5-204F2E7C1145}"/>
              </a:ext>
            </a:extLst>
          </p:cNvPr>
          <p:cNvSpPr>
            <a:spLocks noGrp="1"/>
          </p:cNvSpPr>
          <p:nvPr>
            <p:ph type="sldNum" sz="quarter" idx="10"/>
          </p:nvPr>
        </p:nvSpPr>
        <p:spPr/>
        <p:txBody>
          <a:bodyPr/>
          <a:lstStyle/>
          <a:p>
            <a:fld id="{DAEBE78A-56B9-48B4-AB1A-9EB87ABE874B}" type="slidenum">
              <a:rPr lang="en-US" smtClean="0"/>
              <a:pPr/>
              <a:t>245</a:t>
            </a:fld>
            <a:endParaRPr lang="en-US" dirty="0"/>
          </a:p>
        </p:txBody>
      </p:sp>
    </p:spTree>
    <p:custDataLst>
      <p:tags r:id="rId1"/>
    </p:custDataLst>
    <p:extLst>
      <p:ext uri="{BB962C8B-B14F-4D97-AF65-F5344CB8AC3E}">
        <p14:creationId xmlns:p14="http://schemas.microsoft.com/office/powerpoint/2010/main" val="37213426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Non-Compliance Procedure</a:t>
            </a:r>
          </a:p>
        </p:txBody>
      </p:sp>
      <p:sp>
        <p:nvSpPr>
          <p:cNvPr id="4" name="Content Placeholder 3"/>
          <p:cNvSpPr>
            <a:spLocks noGrp="1"/>
          </p:cNvSpPr>
          <p:nvPr>
            <p:ph idx="1"/>
          </p:nvPr>
        </p:nvSpPr>
        <p:spPr/>
        <p:txBody>
          <a:bodyPr/>
          <a:lstStyle/>
          <a:p>
            <a:endParaRPr lang="en-US" altLang="en-US" dirty="0"/>
          </a:p>
          <a:p>
            <a:endParaRPr lang="en-US" altLang="en-US" dirty="0"/>
          </a:p>
          <a:p>
            <a:endParaRPr lang="en-US" dirty="0"/>
          </a:p>
        </p:txBody>
      </p:sp>
      <p:sp>
        <p:nvSpPr>
          <p:cNvPr id="9" name="Content Placeholder 2"/>
          <p:cNvSpPr txBox="1">
            <a:spLocks/>
          </p:cNvSpPr>
          <p:nvPr/>
        </p:nvSpPr>
        <p:spPr>
          <a:xfrm>
            <a:off x="618226" y="1235241"/>
            <a:ext cx="10981426" cy="4898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department must submit a corrective action plan within 30 days of the day of the inspection</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Upon receipt of the corrective action plan the department will have 6 months to become compliant </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If, after 6 months and the department is still in non-compliance OSFM will consult with the governing body of the fire department and place the fire department on probation for a period not to exceed 6 months </a:t>
            </a:r>
            <a:r>
              <a:rPr lang="en-US" sz="2400" dirty="0"/>
              <a:t>	</a:t>
            </a:r>
            <a:endParaRPr lang="en-US" sz="2400" dirty="0">
              <a:solidFill>
                <a:srgbClr val="FF0000"/>
              </a:solidFill>
            </a:endParaRPr>
          </a:p>
        </p:txBody>
      </p:sp>
      <p:sp>
        <p:nvSpPr>
          <p:cNvPr id="2" name="Slide Number Placeholder 1">
            <a:extLst>
              <a:ext uri="{FF2B5EF4-FFF2-40B4-BE49-F238E27FC236}">
                <a16:creationId xmlns:a16="http://schemas.microsoft.com/office/drawing/2014/main" id="{6EF3EFC6-396D-7E7B-7C9E-AA46DECEFD6D}"/>
              </a:ext>
            </a:extLst>
          </p:cNvPr>
          <p:cNvSpPr>
            <a:spLocks noGrp="1"/>
          </p:cNvSpPr>
          <p:nvPr>
            <p:ph type="sldNum" sz="quarter" idx="10"/>
          </p:nvPr>
        </p:nvSpPr>
        <p:spPr/>
        <p:txBody>
          <a:bodyPr/>
          <a:lstStyle/>
          <a:p>
            <a:fld id="{DAEBE78A-56B9-48B4-AB1A-9EB87ABE874B}" type="slidenum">
              <a:rPr lang="en-US" smtClean="0"/>
              <a:pPr/>
              <a:t>246</a:t>
            </a:fld>
            <a:endParaRPr lang="en-US" dirty="0"/>
          </a:p>
        </p:txBody>
      </p:sp>
    </p:spTree>
    <p:custDataLst>
      <p:tags r:id="rId1"/>
    </p:custDataLst>
    <p:extLst>
      <p:ext uri="{BB962C8B-B14F-4D97-AF65-F5344CB8AC3E}">
        <p14:creationId xmlns:p14="http://schemas.microsoft.com/office/powerpoint/2010/main" val="659535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2C0A-823A-EEB3-DCA6-BD59F364120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DD8BBF8-23B5-9663-11C9-3C4DEE5E31D9}"/>
              </a:ext>
            </a:extLst>
          </p:cNvPr>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Non-Compliance Procedure</a:t>
            </a:r>
          </a:p>
        </p:txBody>
      </p:sp>
      <p:sp>
        <p:nvSpPr>
          <p:cNvPr id="4" name="Content Placeholder 3">
            <a:extLst>
              <a:ext uri="{FF2B5EF4-FFF2-40B4-BE49-F238E27FC236}">
                <a16:creationId xmlns:a16="http://schemas.microsoft.com/office/drawing/2014/main" id="{2B115317-29D7-8C8A-0BD8-AEF7A40D0D9E}"/>
              </a:ext>
            </a:extLst>
          </p:cNvPr>
          <p:cNvSpPr>
            <a:spLocks noGrp="1"/>
          </p:cNvSpPr>
          <p:nvPr>
            <p:ph idx="1"/>
          </p:nvPr>
        </p:nvSpPr>
        <p:spPr/>
        <p:txBody>
          <a:bodyPr/>
          <a:lstStyle/>
          <a:p>
            <a:endParaRPr lang="en-US" altLang="en-US" dirty="0"/>
          </a:p>
          <a:p>
            <a:endParaRPr lang="en-US" altLang="en-US" dirty="0"/>
          </a:p>
          <a:p>
            <a:endParaRPr lang="en-US" dirty="0"/>
          </a:p>
        </p:txBody>
      </p:sp>
      <p:sp>
        <p:nvSpPr>
          <p:cNvPr id="9" name="Content Placeholder 2">
            <a:extLst>
              <a:ext uri="{FF2B5EF4-FFF2-40B4-BE49-F238E27FC236}">
                <a16:creationId xmlns:a16="http://schemas.microsoft.com/office/drawing/2014/main" id="{D6A6A582-2520-C97D-9401-9C44A22D9288}"/>
              </a:ext>
            </a:extLst>
          </p:cNvPr>
          <p:cNvSpPr txBox="1">
            <a:spLocks/>
          </p:cNvSpPr>
          <p:nvPr/>
        </p:nvSpPr>
        <p:spPr>
          <a:xfrm>
            <a:off x="618226" y="1235241"/>
            <a:ext cx="10981426" cy="4898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Upon completion of the probation period OSFM will re-inspect the fire department for compliance </a:t>
            </a:r>
          </a:p>
          <a:p>
            <a:pPr>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If a fire department remains non-compliant, OSFM shall designate the department a PPC 10 (non-certified)</a:t>
            </a:r>
          </a:p>
          <a:p>
            <a:pPr marL="0" indent="0">
              <a:buFont typeface="Wingdings" panose="05000000000000000000" pitchFamily="2" charset="2"/>
              <a:buNone/>
              <a:defRPr/>
            </a:pPr>
            <a:r>
              <a:rPr lang="en-US" sz="2400" dirty="0"/>
              <a:t>				</a:t>
            </a:r>
            <a:endParaRPr lang="en-US" sz="2400" dirty="0">
              <a:solidFill>
                <a:srgbClr val="FF0000"/>
              </a:solidFill>
            </a:endParaRPr>
          </a:p>
        </p:txBody>
      </p:sp>
      <p:sp>
        <p:nvSpPr>
          <p:cNvPr id="2" name="Slide Number Placeholder 1">
            <a:extLst>
              <a:ext uri="{FF2B5EF4-FFF2-40B4-BE49-F238E27FC236}">
                <a16:creationId xmlns:a16="http://schemas.microsoft.com/office/drawing/2014/main" id="{43A6E21C-6FE9-2847-F857-508429A51007}"/>
              </a:ext>
            </a:extLst>
          </p:cNvPr>
          <p:cNvSpPr>
            <a:spLocks noGrp="1"/>
          </p:cNvSpPr>
          <p:nvPr>
            <p:ph type="sldNum" sz="quarter" idx="10"/>
          </p:nvPr>
        </p:nvSpPr>
        <p:spPr/>
        <p:txBody>
          <a:bodyPr/>
          <a:lstStyle/>
          <a:p>
            <a:fld id="{DAEBE78A-56B9-48B4-AB1A-9EB87ABE874B}" type="slidenum">
              <a:rPr lang="en-US" smtClean="0"/>
              <a:pPr/>
              <a:t>247</a:t>
            </a:fld>
            <a:endParaRPr lang="en-US" dirty="0"/>
          </a:p>
        </p:txBody>
      </p:sp>
    </p:spTree>
    <p:custDataLst>
      <p:tags r:id="rId1"/>
    </p:custDataLst>
    <p:extLst>
      <p:ext uri="{BB962C8B-B14F-4D97-AF65-F5344CB8AC3E}">
        <p14:creationId xmlns:p14="http://schemas.microsoft.com/office/powerpoint/2010/main" val="3922718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707886"/>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Certification of Fire Districts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618226" y="1268383"/>
            <a:ext cx="10955547" cy="4978960"/>
          </a:xfrm>
        </p:spPr>
        <p:txBody>
          <a:bodyPr/>
          <a:lstStyle/>
          <a:p>
            <a:pPr marL="0" indent="0">
              <a:buNone/>
            </a:pPr>
            <a:r>
              <a:rPr lang="en-US" altLang="en-US" sz="2400" dirty="0">
                <a:latin typeface="Calibri" panose="020F0502020204030204" pitchFamily="34" charset="0"/>
                <a:ea typeface="Calibri" panose="020F0502020204030204" pitchFamily="34" charset="0"/>
                <a:cs typeface="Calibri" panose="020F0502020204030204" pitchFamily="34" charset="0"/>
              </a:rPr>
              <a:t>Helpful Documents for departments</a:t>
            </a:r>
          </a:p>
          <a:p>
            <a:pPr marL="0" indent="0">
              <a:buNone/>
            </a:pP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9S Rating Requirements </a:t>
            </a:r>
          </a:p>
          <a:p>
            <a:pPr marL="342900" lvl="1" indent="0">
              <a:buNone/>
            </a:pPr>
            <a:r>
              <a:rPr lang="en-US" sz="2400" dirty="0">
                <a:latin typeface="Calibri" panose="020F0502020204030204" pitchFamily="34" charset="0"/>
                <a:ea typeface="Calibri" panose="020F0502020204030204" pitchFamily="34" charset="0"/>
                <a:cs typeface="Calibri" panose="020F0502020204030204" pitchFamily="34" charset="0"/>
                <a:hlinkClick r:id="rId4"/>
              </a:rPr>
              <a:t>https://www.ncosfm.gov/nc-administrative-code/open</a:t>
            </a:r>
            <a:r>
              <a:rPr lang="en-US" sz="2400" dirty="0">
                <a:latin typeface="Calibri" panose="020F0502020204030204" pitchFamily="34" charset="0"/>
                <a:ea typeface="Calibri" panose="020F0502020204030204" pitchFamily="34" charset="0"/>
                <a:cs typeface="Calibri" panose="020F0502020204030204" pitchFamily="34" charset="0"/>
              </a:rPr>
              <a:t>	</a:t>
            </a:r>
          </a:p>
          <a:p>
            <a:pPr lvl="1">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Fire Suppression Rating Schedule</a:t>
            </a:r>
          </a:p>
          <a:p>
            <a:pPr lvl="1">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Contact your inspector on how to obtain a copy</a:t>
            </a:r>
          </a:p>
          <a:p>
            <a:pPr lvl="1">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Pre-Survey Worksheets </a:t>
            </a:r>
          </a:p>
          <a:p>
            <a:pPr marL="342900" lvl="1" indent="0">
              <a:buNone/>
            </a:pPr>
            <a:r>
              <a:rPr lang="en-US" sz="2400" dirty="0">
                <a:latin typeface="Calibri" panose="020F0502020204030204" pitchFamily="34" charset="0"/>
                <a:ea typeface="Calibri" panose="020F0502020204030204" pitchFamily="34" charset="0"/>
                <a:cs typeface="Calibri" panose="020F0502020204030204" pitchFamily="34" charset="0"/>
                <a:hlinkClick r:id="rId5"/>
              </a:rPr>
              <a:t>https://www.ncosfm.gov/ratings-pre-survey-workbook</a:t>
            </a:r>
            <a:r>
              <a:rPr lang="en-US" sz="2400" dirty="0">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68"/>
          <p:cNvSpPr txBox="1">
            <a:spLocks noChangeArrowheads="1"/>
          </p:cNvSpPr>
          <p:nvPr/>
        </p:nvSpPr>
        <p:spPr>
          <a:xfrm>
            <a:off x="457199" y="1524000"/>
            <a:ext cx="10142621" cy="4467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defRPr/>
            </a:pP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33E4535-00F8-F25E-141E-D4FE75532C8E}"/>
              </a:ext>
            </a:extLst>
          </p:cNvPr>
          <p:cNvSpPr>
            <a:spLocks noGrp="1"/>
          </p:cNvSpPr>
          <p:nvPr>
            <p:ph type="sldNum" sz="quarter" idx="10"/>
          </p:nvPr>
        </p:nvSpPr>
        <p:spPr/>
        <p:txBody>
          <a:bodyPr/>
          <a:lstStyle/>
          <a:p>
            <a:fld id="{DAEBE78A-56B9-48B4-AB1A-9EB87ABE874B}" type="slidenum">
              <a:rPr lang="en-US" smtClean="0"/>
              <a:pPr/>
              <a:t>248</a:t>
            </a:fld>
            <a:endParaRPr lang="en-US" dirty="0"/>
          </a:p>
        </p:txBody>
      </p:sp>
    </p:spTree>
    <p:custDataLst>
      <p:tags r:id="rId1"/>
    </p:custDataLst>
    <p:extLst>
      <p:ext uri="{BB962C8B-B14F-4D97-AF65-F5344CB8AC3E}">
        <p14:creationId xmlns:p14="http://schemas.microsoft.com/office/powerpoint/2010/main" val="1726478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0" y="222161"/>
            <a:ext cx="12192000" cy="1323439"/>
          </a:xfrm>
        </p:spPr>
        <p:txBody>
          <a:bodyPr/>
          <a:lstStyle/>
          <a:p>
            <a:r>
              <a:rPr lang="en-US" altLang="en-US" sz="4000" dirty="0">
                <a:latin typeface="Calibri" panose="020F0502020204030204" pitchFamily="34" charset="0"/>
                <a:ea typeface="Calibri" panose="020F0502020204030204" pitchFamily="34" charset="0"/>
                <a:cs typeface="Calibri" panose="020F0502020204030204" pitchFamily="34" charset="0"/>
              </a:rPr>
              <a:t>Office of State Fire Marshal</a:t>
            </a:r>
            <a:br>
              <a:rPr lang="en-US" altLang="en-US" sz="4000" dirty="0">
                <a:latin typeface="Calibri" panose="020F0502020204030204" pitchFamily="34" charset="0"/>
                <a:ea typeface="Calibri" panose="020F0502020204030204" pitchFamily="34" charset="0"/>
                <a:cs typeface="Calibri" panose="020F0502020204030204" pitchFamily="34" charset="0"/>
              </a:rPr>
            </a:br>
            <a:r>
              <a:rPr lang="en-US" altLang="en-US" sz="4000" dirty="0">
                <a:latin typeface="Calibri" panose="020F0502020204030204" pitchFamily="34" charset="0"/>
                <a:ea typeface="Calibri" panose="020F0502020204030204" pitchFamily="34" charset="0"/>
                <a:cs typeface="Calibri" panose="020F0502020204030204" pitchFamily="34" charset="0"/>
              </a:rPr>
              <a:t>Fire Rating  Staff</a:t>
            </a:r>
          </a:p>
        </p:txBody>
      </p:sp>
      <p:sp>
        <p:nvSpPr>
          <p:cNvPr id="13" name="Rectangle 3"/>
          <p:cNvSpPr txBox="1">
            <a:spLocks noChangeArrowheads="1"/>
          </p:cNvSpPr>
          <p:nvPr/>
        </p:nvSpPr>
        <p:spPr>
          <a:xfrm>
            <a:off x="1103244" y="2044944"/>
            <a:ext cx="9225169" cy="4375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0"/>
              </a:spcBef>
              <a:spcAft>
                <a:spcPts val="1200"/>
              </a:spcAft>
              <a:buFont typeface="Wingdings" panose="05000000000000000000" pitchFamily="2" charset="2"/>
              <a:buNone/>
              <a:defRPr/>
            </a:pPr>
            <a:r>
              <a:rPr lang="en-US" sz="2400" b="1" dirty="0">
                <a:latin typeface="Calibri" panose="020F0502020204030204" pitchFamily="34" charset="0"/>
                <a:ea typeface="Calibri" panose="020F0502020204030204" pitchFamily="34" charset="0"/>
                <a:cs typeface="Calibri" panose="020F0502020204030204" pitchFamily="34" charset="0"/>
              </a:rPr>
              <a:t>Tony Bailey</a:t>
            </a:r>
            <a:r>
              <a:rPr lang="en-US" sz="2400" dirty="0">
                <a:latin typeface="Calibri" panose="020F0502020204030204" pitchFamily="34" charset="0"/>
                <a:ea typeface="Calibri" panose="020F0502020204030204" pitchFamily="34" charset="0"/>
                <a:cs typeface="Calibri" panose="020F0502020204030204" pitchFamily="34" charset="0"/>
              </a:rPr>
              <a:t>(Inspections Supervisor) </a:t>
            </a:r>
            <a:r>
              <a:rPr lang="en-US" sz="2400"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tony.bailey@ncdoi.gov</a:t>
            </a:r>
            <a:endParaRPr lang="en-US" sz="2400" u="sng"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80000"/>
              </a:lnSpc>
              <a:spcBef>
                <a:spcPts val="0"/>
              </a:spcBef>
              <a:spcAft>
                <a:spcPts val="1200"/>
              </a:spcAft>
              <a:buNone/>
              <a:defRPr/>
            </a:pPr>
            <a:r>
              <a:rPr lang="en-US" sz="2400" b="1" dirty="0">
                <a:latin typeface="Calibri" panose="020F0502020204030204" pitchFamily="34" charset="0"/>
                <a:ea typeface="Calibri" panose="020F0502020204030204" pitchFamily="34" charset="0"/>
                <a:cs typeface="Calibri" panose="020F0502020204030204" pitchFamily="34" charset="0"/>
              </a:rPr>
              <a:t>Vernon Ward </a:t>
            </a:r>
            <a:r>
              <a:rPr lang="en-US" sz="2400" dirty="0">
                <a:latin typeface="Calibri" panose="020F0502020204030204" pitchFamily="34" charset="0"/>
                <a:ea typeface="Calibri" panose="020F0502020204030204" pitchFamily="34" charset="0"/>
                <a:cs typeface="Calibri" panose="020F0502020204030204" pitchFamily="34" charset="0"/>
              </a:rPr>
              <a:t>(Senior Field Inspector) </a:t>
            </a:r>
            <a:r>
              <a:rPr lang="en-US" sz="24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vernon.ward@ncdoi.gov</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80000"/>
              </a:lnSpc>
              <a:spcBef>
                <a:spcPts val="0"/>
              </a:spcBef>
              <a:spcAft>
                <a:spcPts val="1200"/>
              </a:spcAft>
              <a:buFont typeface="Wingdings" panose="05000000000000000000" pitchFamily="2" charset="2"/>
              <a:buNone/>
              <a:defRPr/>
            </a:pPr>
            <a:r>
              <a:rPr lang="en-US" sz="2400" b="1" dirty="0">
                <a:latin typeface="Calibri" panose="020F0502020204030204" pitchFamily="34" charset="0"/>
                <a:ea typeface="Calibri" panose="020F0502020204030204" pitchFamily="34" charset="0"/>
                <a:cs typeface="Calibri" panose="020F0502020204030204" pitchFamily="34" charset="0"/>
              </a:rPr>
              <a:t>Deral Raynor </a:t>
            </a:r>
            <a:r>
              <a:rPr lang="en-US" sz="2400" u="sng"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deral.raynor@ncdoi.gov</a:t>
            </a:r>
            <a:endParaRPr lang="en-US" sz="2400" u="sng"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80000"/>
              </a:lnSpc>
              <a:spcBef>
                <a:spcPts val="0"/>
              </a:spcBef>
              <a:spcAft>
                <a:spcPts val="1200"/>
              </a:spcAft>
              <a:buFont typeface="Wingdings" panose="05000000000000000000" pitchFamily="2" charset="2"/>
              <a:buNone/>
              <a:defRPr/>
            </a:pPr>
            <a:r>
              <a:rPr lang="en-US" sz="2400" b="1" dirty="0">
                <a:latin typeface="Calibri" panose="020F0502020204030204" pitchFamily="34" charset="0"/>
                <a:ea typeface="Calibri" panose="020F0502020204030204" pitchFamily="34" charset="0"/>
                <a:cs typeface="Calibri" panose="020F0502020204030204" pitchFamily="34" charset="0"/>
              </a:rPr>
              <a:t>Terry Young </a:t>
            </a:r>
            <a:r>
              <a:rPr lang="en-US" sz="2400" u="sng" dirty="0">
                <a:latin typeface="Calibri" panose="020F0502020204030204" pitchFamily="34" charset="0"/>
                <a:ea typeface="Calibri" panose="020F0502020204030204" pitchFamily="34" charset="0"/>
                <a:cs typeface="Calibri" panose="020F0502020204030204" pitchFamily="34" charset="0"/>
              </a:rPr>
              <a:t>t</a:t>
            </a:r>
            <a:r>
              <a:rPr lang="en-US" sz="2400" u="sng" dirty="0">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erry.young@ncdoi.gov</a:t>
            </a:r>
            <a:endParaRPr lang="en-US" sz="2400" u="sng"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80000"/>
              </a:lnSpc>
              <a:spcBef>
                <a:spcPts val="0"/>
              </a:spcBef>
              <a:spcAft>
                <a:spcPts val="1200"/>
              </a:spcAft>
              <a:buFont typeface="Wingdings" panose="05000000000000000000" pitchFamily="2" charset="2"/>
              <a:buNone/>
              <a:defRPr/>
            </a:pPr>
            <a:r>
              <a:rPr lang="en-US" sz="2400" b="1" dirty="0">
                <a:latin typeface="Calibri" panose="020F0502020204030204" pitchFamily="34" charset="0"/>
                <a:ea typeface="Calibri" panose="020F0502020204030204" pitchFamily="34" charset="0"/>
                <a:cs typeface="Calibri" panose="020F0502020204030204" pitchFamily="34" charset="0"/>
              </a:rPr>
              <a:t>Jeremy Hunt </a:t>
            </a:r>
            <a:r>
              <a:rPr lang="en-US" sz="2400" u="sng" dirty="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jeremy.hunt@ncdoi.gov</a:t>
            </a:r>
            <a:endParaRPr lang="en-US" sz="2400" u="sng"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80000"/>
              </a:lnSpc>
              <a:spcBef>
                <a:spcPts val="0"/>
              </a:spcBef>
              <a:spcAft>
                <a:spcPts val="1200"/>
              </a:spcAft>
              <a:buFont typeface="Wingdings" panose="05000000000000000000" pitchFamily="2" charset="2"/>
              <a:buNone/>
              <a:defRPr/>
            </a:pPr>
            <a:r>
              <a:rPr lang="en-US" sz="2400" b="1" dirty="0">
                <a:latin typeface="Calibri" panose="020F0502020204030204" pitchFamily="34" charset="0"/>
                <a:ea typeface="Calibri" panose="020F0502020204030204" pitchFamily="34" charset="0"/>
                <a:cs typeface="Calibri" panose="020F0502020204030204" pitchFamily="34" charset="0"/>
              </a:rPr>
              <a:t>Brian Cox </a:t>
            </a:r>
            <a:r>
              <a:rPr lang="en-US" sz="2400" u="sng" dirty="0">
                <a:latin typeface="Calibri" panose="020F0502020204030204" pitchFamily="34" charset="0"/>
                <a:ea typeface="Calibri" panose="020F0502020204030204" pitchFamily="34" charset="0"/>
                <a:cs typeface="Calibri" panose="020F0502020204030204" pitchFamily="34" charset="0"/>
              </a:rPr>
              <a:t>b</a:t>
            </a:r>
            <a:r>
              <a:rPr lang="en-US" sz="2400" u="sng" dirty="0">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rian.cox@ncdoi.gov</a:t>
            </a:r>
            <a:endParaRPr lang="en-US" sz="2400" u="sng"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80000"/>
              </a:lnSpc>
              <a:spcBef>
                <a:spcPts val="0"/>
              </a:spcBef>
              <a:spcAft>
                <a:spcPts val="1200"/>
              </a:spcAft>
              <a:buFont typeface="Wingdings" panose="05000000000000000000" pitchFamily="2" charset="2"/>
              <a:buNone/>
              <a:defRPr/>
            </a:pPr>
            <a:r>
              <a:rPr lang="en-US" sz="2400" b="1" dirty="0">
                <a:latin typeface="Calibri" panose="020F0502020204030204" pitchFamily="34" charset="0"/>
                <a:ea typeface="Calibri" panose="020F0502020204030204" pitchFamily="34" charset="0"/>
                <a:cs typeface="Calibri" panose="020F0502020204030204" pitchFamily="34" charset="0"/>
              </a:rPr>
              <a:t>Lee Kennedy </a:t>
            </a:r>
            <a:r>
              <a:rPr lang="en-US" sz="2400" dirty="0">
                <a:latin typeface="Calibri" panose="020F0502020204030204" pitchFamily="34" charset="0"/>
                <a:ea typeface="Calibri" panose="020F0502020204030204" pitchFamily="34" charset="0"/>
                <a:cs typeface="Calibri" panose="020F0502020204030204" pitchFamily="34" charset="0"/>
              </a:rPr>
              <a:t>l</a:t>
            </a:r>
            <a:r>
              <a:rPr lang="en-US" sz="2400" dirty="0">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ee.kennedy@ncdoi.gov</a:t>
            </a:r>
            <a:r>
              <a:rPr lang="en-US" sz="2400" dirty="0">
                <a:latin typeface="Calibri" panose="020F0502020204030204" pitchFamily="34" charset="0"/>
                <a:ea typeface="Calibri" panose="020F0502020204030204" pitchFamily="34" charset="0"/>
                <a:cs typeface="Calibri" panose="020F0502020204030204" pitchFamily="34" charset="0"/>
              </a:rPr>
              <a:t> </a:t>
            </a:r>
          </a:p>
          <a:p>
            <a:pPr marL="0" indent="0" algn="ctr">
              <a:lnSpc>
                <a:spcPct val="80000"/>
              </a:lnSpc>
              <a:spcBef>
                <a:spcPts val="0"/>
              </a:spcBef>
              <a:spcAft>
                <a:spcPts val="1200"/>
              </a:spcAft>
              <a:buFont typeface="Wingdings" panose="05000000000000000000" pitchFamily="2" charset="2"/>
              <a:buNone/>
              <a:defRPr/>
            </a:pPr>
            <a:r>
              <a:rPr lang="en-US" sz="2400" b="1" dirty="0">
                <a:latin typeface="Calibri" panose="020F0502020204030204" pitchFamily="34" charset="0"/>
                <a:ea typeface="Calibri" panose="020F0502020204030204" pitchFamily="34" charset="0"/>
                <a:cs typeface="Calibri" panose="020F0502020204030204" pitchFamily="34" charset="0"/>
              </a:rPr>
              <a:t>John Whitfield </a:t>
            </a:r>
            <a:r>
              <a:rPr lang="en-US" sz="2400" u="sng" dirty="0">
                <a:latin typeface="Calibri" panose="020F0502020204030204" pitchFamily="34" charset="0"/>
                <a:ea typeface="Calibri" panose="020F0502020204030204" pitchFamily="34" charset="0"/>
                <a:cs typeface="Calibri" panose="020F0502020204030204" pitchFamily="34" charset="0"/>
              </a:rPr>
              <a:t>john.whitfield@ncdoi.gov</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u="sng" dirty="0">
                <a:latin typeface="Calibri" panose="020F0502020204030204" pitchFamily="34" charset="0"/>
                <a:ea typeface="Calibri" panose="020F0502020204030204" pitchFamily="34" charset="0"/>
                <a:cs typeface="Calibri" panose="020F0502020204030204" pitchFamily="34" charset="0"/>
              </a:rPr>
              <a:t>  </a:t>
            </a:r>
          </a:p>
          <a:p>
            <a:pPr algn="ctr">
              <a:lnSpc>
                <a:spcPct val="80000"/>
              </a:lnSpc>
              <a:spcBef>
                <a:spcPts val="0"/>
              </a:spcBef>
              <a:defRPr/>
            </a:pPr>
            <a:endParaRPr lang="en-US" sz="1800" b="1" u="sng" dirty="0">
              <a:latin typeface="Articulate" panose="02000503040000020004" pitchFamily="2" charset="0"/>
            </a:endParaRPr>
          </a:p>
          <a:p>
            <a:pPr algn="ctr">
              <a:lnSpc>
                <a:spcPct val="80000"/>
              </a:lnSpc>
              <a:spcBef>
                <a:spcPts val="0"/>
              </a:spcBef>
              <a:defRPr/>
            </a:pPr>
            <a:endParaRPr lang="en-US" sz="1800" b="1" u="sng" dirty="0">
              <a:latin typeface="Articulate" panose="02000503040000020004" pitchFamily="2" charset="0"/>
            </a:endParaRPr>
          </a:p>
          <a:p>
            <a:pPr algn="ctr">
              <a:lnSpc>
                <a:spcPct val="80000"/>
              </a:lnSpc>
              <a:spcBef>
                <a:spcPts val="0"/>
              </a:spcBef>
              <a:defRPr/>
            </a:pPr>
            <a:endParaRPr lang="en-US" sz="1800" b="1" dirty="0">
              <a:latin typeface="Articulate" panose="02000503040000020004" pitchFamily="2" charset="0"/>
            </a:endParaRPr>
          </a:p>
          <a:p>
            <a:pPr algn="ctr">
              <a:lnSpc>
                <a:spcPct val="80000"/>
              </a:lnSpc>
              <a:spcBef>
                <a:spcPts val="0"/>
              </a:spcBef>
              <a:defRPr/>
            </a:pPr>
            <a:endParaRPr lang="en-US" sz="1800" b="1" dirty="0">
              <a:latin typeface="Articulate" panose="02000503040000020004" pitchFamily="2" charset="0"/>
            </a:endParaRPr>
          </a:p>
          <a:p>
            <a:pPr algn="ctr">
              <a:lnSpc>
                <a:spcPct val="80000"/>
              </a:lnSpc>
              <a:spcBef>
                <a:spcPts val="0"/>
              </a:spcBef>
              <a:defRPr/>
            </a:pPr>
            <a:endParaRPr lang="en-US" sz="2400" b="1" dirty="0">
              <a:latin typeface="Articulate" panose="02000503040000020004" pitchFamily="2" charset="0"/>
            </a:endParaRPr>
          </a:p>
        </p:txBody>
      </p:sp>
      <p:sp>
        <p:nvSpPr>
          <p:cNvPr id="2" name="Slide Number Placeholder 1">
            <a:extLst>
              <a:ext uri="{FF2B5EF4-FFF2-40B4-BE49-F238E27FC236}">
                <a16:creationId xmlns:a16="http://schemas.microsoft.com/office/drawing/2014/main" id="{F7057904-2333-73DE-1B1D-4F79514EFA99}"/>
              </a:ext>
            </a:extLst>
          </p:cNvPr>
          <p:cNvSpPr>
            <a:spLocks noGrp="1"/>
          </p:cNvSpPr>
          <p:nvPr>
            <p:ph type="sldNum" sz="quarter" idx="10"/>
          </p:nvPr>
        </p:nvSpPr>
        <p:spPr/>
        <p:txBody>
          <a:bodyPr/>
          <a:lstStyle/>
          <a:p>
            <a:fld id="{DAEBE78A-56B9-48B4-AB1A-9EB87ABE874B}" type="slidenum">
              <a:rPr lang="en-US" smtClean="0"/>
              <a:pPr/>
              <a:t>249</a:t>
            </a:fld>
            <a:endParaRPr lang="en-US" dirty="0"/>
          </a:p>
        </p:txBody>
      </p:sp>
    </p:spTree>
    <p:custDataLst>
      <p:tags r:id="rId1"/>
    </p:custDataLst>
    <p:extLst>
      <p:ext uri="{BB962C8B-B14F-4D97-AF65-F5344CB8AC3E}">
        <p14:creationId xmlns:p14="http://schemas.microsoft.com/office/powerpoint/2010/main" val="1505487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5AE9-A0C9-7705-1E3E-66EE305900E9}"/>
              </a:ext>
            </a:extLst>
          </p:cNvPr>
          <p:cNvSpPr>
            <a:spLocks noGrp="1"/>
          </p:cNvSpPr>
          <p:nvPr>
            <p:ph type="title"/>
          </p:nvPr>
        </p:nvSpPr>
        <p:spPr>
          <a:xfrm>
            <a:off x="839788" y="712648"/>
            <a:ext cx="3932237" cy="1754326"/>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Personnel Beneficiary Designation Form </a:t>
            </a:r>
          </a:p>
        </p:txBody>
      </p:sp>
      <p:sp>
        <p:nvSpPr>
          <p:cNvPr id="4" name="Text Placeholder 3">
            <a:extLst>
              <a:ext uri="{FF2B5EF4-FFF2-40B4-BE49-F238E27FC236}">
                <a16:creationId xmlns:a16="http://schemas.microsoft.com/office/drawing/2014/main" id="{A6D950B9-77AB-DAA5-54E8-453E985FF494}"/>
              </a:ext>
            </a:extLst>
          </p:cNvPr>
          <p:cNvSpPr>
            <a:spLocks noGrp="1"/>
          </p:cNvSpPr>
          <p:nvPr>
            <p:ph type="body" sz="half" idx="2"/>
          </p:nvPr>
        </p:nvSpPr>
        <p:spPr/>
        <p:txBody>
          <a:bodyPr/>
          <a:lstStyle/>
          <a:p>
            <a:endParaRPr lang="en-US" sz="3200" i="1" dirty="0"/>
          </a:p>
          <a:p>
            <a:pPr algn="ctr"/>
            <a:r>
              <a:rPr lang="en-US" sz="3200" i="1" dirty="0">
                <a:latin typeface="Calibri" panose="020F0502020204030204" pitchFamily="34" charset="0"/>
                <a:ea typeface="Calibri" panose="020F0502020204030204" pitchFamily="34" charset="0"/>
                <a:cs typeface="Calibri" panose="020F0502020204030204" pitchFamily="34" charset="0"/>
              </a:rPr>
              <a:t>Beneficiary Form can be Download at NCSFA.com Under “Forms”</a:t>
            </a:r>
          </a:p>
          <a:p>
            <a:endParaRPr lang="en-US" dirty="0"/>
          </a:p>
        </p:txBody>
      </p:sp>
      <p:sp>
        <p:nvSpPr>
          <p:cNvPr id="5" name="Slide Number Placeholder 4">
            <a:extLst>
              <a:ext uri="{FF2B5EF4-FFF2-40B4-BE49-F238E27FC236}">
                <a16:creationId xmlns:a16="http://schemas.microsoft.com/office/drawing/2014/main" id="{68C01C0A-B397-3C30-15A3-24C2DA617D26}"/>
              </a:ext>
            </a:extLst>
          </p:cNvPr>
          <p:cNvSpPr>
            <a:spLocks noGrp="1"/>
          </p:cNvSpPr>
          <p:nvPr>
            <p:ph type="sldNum" sz="quarter" idx="12"/>
          </p:nvPr>
        </p:nvSpPr>
        <p:spPr/>
        <p:txBody>
          <a:bodyPr/>
          <a:lstStyle/>
          <a:p>
            <a:fld id="{CAA78E8F-7C06-43EB-B1B8-4249B32EE845}" type="slidenum">
              <a:rPr lang="en-US" smtClean="0"/>
              <a:t>25</a:t>
            </a:fld>
            <a:endParaRPr lang="en-US" dirty="0"/>
          </a:p>
        </p:txBody>
      </p:sp>
      <p:pic>
        <p:nvPicPr>
          <p:cNvPr id="9" name="Picture 8">
            <a:extLst>
              <a:ext uri="{FF2B5EF4-FFF2-40B4-BE49-F238E27FC236}">
                <a16:creationId xmlns:a16="http://schemas.microsoft.com/office/drawing/2014/main" id="{AC08FB8F-EA09-D0C2-42D2-168D97FC6A7E}"/>
              </a:ext>
            </a:extLst>
          </p:cNvPr>
          <p:cNvPicPr>
            <a:picLocks noChangeAspect="1"/>
          </p:cNvPicPr>
          <p:nvPr/>
        </p:nvPicPr>
        <p:blipFill>
          <a:blip r:embed="rId2"/>
          <a:stretch>
            <a:fillRect/>
          </a:stretch>
        </p:blipFill>
        <p:spPr>
          <a:xfrm>
            <a:off x="6351684" y="457200"/>
            <a:ext cx="4011516" cy="5627096"/>
          </a:xfrm>
          <a:prstGeom prst="rect">
            <a:avLst/>
          </a:prstGeom>
        </p:spPr>
      </p:pic>
    </p:spTree>
    <p:extLst>
      <p:ext uri="{BB962C8B-B14F-4D97-AF65-F5344CB8AC3E}">
        <p14:creationId xmlns:p14="http://schemas.microsoft.com/office/powerpoint/2010/main" val="146843867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2A387-6E5E-A61A-A7D0-2B817B1A6A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0B5505-0399-A821-7034-91B5E8405111}"/>
              </a:ext>
            </a:extLst>
          </p:cNvPr>
          <p:cNvSpPr>
            <a:spLocks noGrp="1"/>
          </p:cNvSpPr>
          <p:nvPr>
            <p:ph type="sldNum" sz="quarter" idx="10"/>
          </p:nvPr>
        </p:nvSpPr>
        <p:spPr/>
        <p:txBody>
          <a:bodyPr/>
          <a:lstStyle/>
          <a:p>
            <a:fld id="{DAEBE78A-56B9-48B4-AB1A-9EB87ABE874B}" type="slidenum">
              <a:rPr lang="en-US" smtClean="0"/>
              <a:pPr/>
              <a:t>250</a:t>
            </a:fld>
            <a:endParaRPr lang="en-US" dirty="0"/>
          </a:p>
        </p:txBody>
      </p:sp>
    </p:spTree>
    <p:custDataLst>
      <p:tags r:id="rId1"/>
    </p:custDataLst>
    <p:extLst>
      <p:ext uri="{BB962C8B-B14F-4D97-AF65-F5344CB8AC3E}">
        <p14:creationId xmlns:p14="http://schemas.microsoft.com/office/powerpoint/2010/main" val="320947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226" y="1201211"/>
            <a:ext cx="10955547" cy="5757764"/>
          </a:xfrm>
        </p:spPr>
        <p:txBody>
          <a:bodyPr/>
          <a:lstStyle/>
          <a:p>
            <a:pPr marL="0" indent="0">
              <a:buSzPct val="100000"/>
              <a:buNone/>
            </a:pPr>
            <a:r>
              <a:rPr lang="en-US" sz="2400" b="1" dirty="0">
                <a:latin typeface="Calibri" panose="020F0502020204030204" pitchFamily="34" charset="0"/>
                <a:ea typeface="Calibri" panose="020F0502020204030204" pitchFamily="34" charset="0"/>
                <a:cs typeface="Calibri" panose="020F0502020204030204" pitchFamily="34" charset="0"/>
              </a:rPr>
              <a:t>I’ve already had Chief 101, do I have to take this course every five years?</a:t>
            </a:r>
          </a:p>
          <a:p>
            <a:pPr lvl="1">
              <a:spcBef>
                <a:spcPts val="0"/>
              </a:spcBef>
              <a:spcAft>
                <a:spcPts val="600"/>
              </a:spcAft>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Yes, it is in the 9S requirements for Fire Chief’s</a:t>
            </a:r>
            <a:r>
              <a:rPr lang="en-US" sz="1600" i="1"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ct val="100000"/>
              <a:buNone/>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ct val="100000"/>
              <a:buNone/>
            </a:pPr>
            <a:r>
              <a:rPr lang="en-US" sz="2400" b="1" dirty="0">
                <a:latin typeface="Calibri" panose="020F0502020204030204" pitchFamily="34" charset="0"/>
                <a:ea typeface="Calibri" panose="020F0502020204030204" pitchFamily="34" charset="0"/>
                <a:cs typeface="Calibri" panose="020F0502020204030204" pitchFamily="34" charset="0"/>
              </a:rPr>
              <a:t>Will our NCRRS rating be revoked if “the chief” doesn’t take this course?</a:t>
            </a:r>
          </a:p>
          <a:p>
            <a:pPr lvl="1">
              <a:spcBef>
                <a:spcPts val="0"/>
              </a:spcBef>
              <a:spcAft>
                <a:spcPts val="600"/>
              </a:spcAft>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No, but before getting your next inspection, “the chief” will have to complete the course and until they do your department will be in non-compliance and can move to probationary status if not completed.</a:t>
            </a:r>
          </a:p>
          <a:p>
            <a:pPr marL="342900" lvl="1" indent="0">
              <a:spcBef>
                <a:spcPts val="0"/>
              </a:spcBef>
              <a:spcAft>
                <a:spcPts val="600"/>
              </a:spcAft>
              <a:buNone/>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I prefer to delegate these responsibilities to others in the department, is that acceptable?</a:t>
            </a:r>
          </a:p>
          <a:p>
            <a:pPr lvl="1">
              <a:spcBef>
                <a:spcPts val="0"/>
              </a:spcBef>
              <a:spcAft>
                <a:spcPts val="600"/>
              </a:spcAft>
              <a:buFont typeface="Wingdings" panose="05000000000000000000" pitchFamily="2" charset="2"/>
              <a:buChar char="ü"/>
            </a:pPr>
            <a:r>
              <a:rPr lang="en-US" sz="2000" i="1" dirty="0">
                <a:latin typeface="Calibri" panose="020F0502020204030204" pitchFamily="34" charset="0"/>
                <a:ea typeface="Calibri" panose="020F0502020204030204" pitchFamily="34" charset="0"/>
                <a:cs typeface="Calibri" panose="020F0502020204030204" pitchFamily="34" charset="0"/>
              </a:rPr>
              <a:t>Great idea, but “the chief” is still responsible.</a:t>
            </a:r>
          </a:p>
          <a:p>
            <a:pPr lvl="1">
              <a:spcBef>
                <a:spcPts val="0"/>
              </a:spcBef>
              <a:spcAft>
                <a:spcPts val="600"/>
              </a:spcAft>
              <a:buFont typeface="Wingdings" panose="05000000000000000000" pitchFamily="2" charset="2"/>
              <a:buChar char="ü"/>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i="1" dirty="0"/>
          </a:p>
        </p:txBody>
      </p:sp>
      <p:sp>
        <p:nvSpPr>
          <p:cNvPr id="5" name="Title 4">
            <a:extLst>
              <a:ext uri="{FF2B5EF4-FFF2-40B4-BE49-F238E27FC236}">
                <a16:creationId xmlns:a16="http://schemas.microsoft.com/office/drawing/2014/main" id="{14B79D0A-641A-44F1-AF5E-8AF16415311A}"/>
              </a:ext>
            </a:extLst>
          </p:cNvPr>
          <p:cNvSpPr>
            <a:spLocks noGrp="1"/>
          </p:cNvSpPr>
          <p:nvPr>
            <p:ph type="title"/>
          </p:nvPr>
        </p:nvSpPr>
        <p:spPr>
          <a:xfrm>
            <a:off x="0" y="361307"/>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FAQ’s</a:t>
            </a:r>
          </a:p>
        </p:txBody>
      </p:sp>
      <p:sp>
        <p:nvSpPr>
          <p:cNvPr id="2" name="Slide Number Placeholder 1">
            <a:extLst>
              <a:ext uri="{FF2B5EF4-FFF2-40B4-BE49-F238E27FC236}">
                <a16:creationId xmlns:a16="http://schemas.microsoft.com/office/drawing/2014/main" id="{4629A80B-EC1D-0777-86D0-F162D48704BB}"/>
              </a:ext>
            </a:extLst>
          </p:cNvPr>
          <p:cNvSpPr>
            <a:spLocks noGrp="1"/>
          </p:cNvSpPr>
          <p:nvPr>
            <p:ph type="sldNum" sz="quarter" idx="10"/>
          </p:nvPr>
        </p:nvSpPr>
        <p:spPr/>
        <p:txBody>
          <a:bodyPr/>
          <a:lstStyle/>
          <a:p>
            <a:fld id="{DAEBE78A-56B9-48B4-AB1A-9EB87ABE874B}" type="slidenum">
              <a:rPr lang="en-US" smtClean="0"/>
              <a:pPr/>
              <a:t>26</a:t>
            </a:fld>
            <a:endParaRPr lang="en-US" dirty="0"/>
          </a:p>
        </p:txBody>
      </p:sp>
    </p:spTree>
    <p:custDataLst>
      <p:tags r:id="rId1"/>
    </p:custDataLst>
    <p:extLst>
      <p:ext uri="{BB962C8B-B14F-4D97-AF65-F5344CB8AC3E}">
        <p14:creationId xmlns:p14="http://schemas.microsoft.com/office/powerpoint/2010/main" val="417097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6100" y="2108200"/>
            <a:ext cx="6019800" cy="1107996"/>
          </a:xfrm>
          <a:prstGeom prst="rect">
            <a:avLst/>
          </a:prstGeom>
        </p:spPr>
        <p:txBody>
          <a:bodyPr wrap="square">
            <a:spAutoFit/>
          </a:bodyPr>
          <a:lstStyle/>
          <a:p>
            <a:pPr algn="ctr" eaLnBrk="1" hangingPunct="1">
              <a:buFont typeface="Wingdings" charset="0"/>
              <a:buNone/>
            </a:pPr>
            <a:r>
              <a:rPr lang="en-US" sz="6600" b="1" dirty="0">
                <a:latin typeface="Calibri" panose="020F0502020204030204" pitchFamily="34" charset="0"/>
                <a:ea typeface="Calibri" panose="020F0502020204030204" pitchFamily="34" charset="0"/>
                <a:cs typeface="Calibri" panose="020F0502020204030204" pitchFamily="34" charset="0"/>
              </a:rPr>
              <a:t>Questions?</a:t>
            </a:r>
          </a:p>
        </p:txBody>
      </p:sp>
      <p:sp>
        <p:nvSpPr>
          <p:cNvPr id="2" name="Slide Number Placeholder 1">
            <a:extLst>
              <a:ext uri="{FF2B5EF4-FFF2-40B4-BE49-F238E27FC236}">
                <a16:creationId xmlns:a16="http://schemas.microsoft.com/office/drawing/2014/main" id="{7EAC5F5D-8F6F-52DC-9B37-00330E7BB501}"/>
              </a:ext>
            </a:extLst>
          </p:cNvPr>
          <p:cNvSpPr>
            <a:spLocks noGrp="1"/>
          </p:cNvSpPr>
          <p:nvPr>
            <p:ph type="sldNum" sz="quarter" idx="10"/>
          </p:nvPr>
        </p:nvSpPr>
        <p:spPr/>
        <p:txBody>
          <a:bodyPr/>
          <a:lstStyle/>
          <a:p>
            <a:fld id="{DAEBE78A-56B9-48B4-AB1A-9EB87ABE874B}" type="slidenum">
              <a:rPr lang="en-US" smtClean="0"/>
              <a:pPr/>
              <a:t>27</a:t>
            </a:fld>
            <a:endParaRPr lang="en-US" dirty="0"/>
          </a:p>
        </p:txBody>
      </p:sp>
    </p:spTree>
    <p:custDataLst>
      <p:tags r:id="rId1"/>
    </p:custDataLst>
    <p:extLst>
      <p:ext uri="{BB962C8B-B14F-4D97-AF65-F5344CB8AC3E}">
        <p14:creationId xmlns:p14="http://schemas.microsoft.com/office/powerpoint/2010/main" val="268942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8"/>
          <p:cNvSpPr>
            <a:spLocks noGrp="1" noChangeArrowheads="1"/>
          </p:cNvSpPr>
          <p:nvPr>
            <p:ph idx="1"/>
          </p:nvPr>
        </p:nvSpPr>
        <p:spPr>
          <a:xfrm>
            <a:off x="0" y="2123211"/>
            <a:ext cx="12192000" cy="2174054"/>
          </a:xfrm>
        </p:spPr>
        <p:txBody>
          <a:bodyPr/>
          <a:lstStyle/>
          <a:p>
            <a:pPr marL="0" indent="0" algn="ctr" eaLnBrk="1" hangingPunct="1">
              <a:spcBef>
                <a:spcPts val="600"/>
              </a:spcBef>
              <a:buNone/>
            </a:pPr>
            <a:r>
              <a:rPr lang="en-US" sz="6600" b="1" dirty="0">
                <a:latin typeface="Calibri" panose="020F0502020204030204" pitchFamily="34" charset="0"/>
                <a:ea typeface="Calibri" panose="020F0502020204030204" pitchFamily="34" charset="0"/>
                <a:cs typeface="Calibri" panose="020F0502020204030204" pitchFamily="34" charset="0"/>
              </a:rPr>
              <a:t>NC State Firefighters’ Association - Rosters</a:t>
            </a:r>
            <a:endParaRPr lang="en-US" sz="2400" b="1" dirty="0">
              <a:solidFill>
                <a:srgbClr val="9933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0A9CF04-2A0A-120B-802D-067B98A433BA}"/>
              </a:ext>
            </a:extLst>
          </p:cNvPr>
          <p:cNvSpPr>
            <a:spLocks noGrp="1"/>
          </p:cNvSpPr>
          <p:nvPr>
            <p:ph type="sldNum" sz="quarter" idx="10"/>
          </p:nvPr>
        </p:nvSpPr>
        <p:spPr/>
        <p:txBody>
          <a:bodyPr/>
          <a:lstStyle/>
          <a:p>
            <a:fld id="{DAEBE78A-56B9-48B4-AB1A-9EB87ABE874B}" type="slidenum">
              <a:rPr lang="en-US" smtClean="0"/>
              <a:pPr/>
              <a:t>28</a:t>
            </a:fld>
            <a:endParaRPr lang="en-US" dirty="0"/>
          </a:p>
        </p:txBody>
      </p:sp>
    </p:spTree>
    <p:custDataLst>
      <p:tags r:id="rId1"/>
    </p:custDataLst>
    <p:extLst>
      <p:ext uri="{BB962C8B-B14F-4D97-AF65-F5344CB8AC3E}">
        <p14:creationId xmlns:p14="http://schemas.microsoft.com/office/powerpoint/2010/main" val="675326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88FABB-23E6-BF62-215B-32E0BD029426}"/>
              </a:ext>
            </a:extLst>
          </p:cNvPr>
          <p:cNvSpPr/>
          <p:nvPr/>
        </p:nvSpPr>
        <p:spPr>
          <a:xfrm>
            <a:off x="0" y="0"/>
            <a:ext cx="10485072" cy="960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       </a:t>
            </a: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NCSFA Membership Roster – The Anchor to Ensure Benefits</a:t>
            </a:r>
            <a:endParaRPr lang="en-US" sz="11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FA2A0BF-EF85-74CE-4EC4-29AC09367CE2}"/>
              </a:ext>
            </a:extLst>
          </p:cNvPr>
          <p:cNvSpPr/>
          <p:nvPr/>
        </p:nvSpPr>
        <p:spPr>
          <a:xfrm>
            <a:off x="10485072" y="0"/>
            <a:ext cx="1706927" cy="6858000"/>
          </a:xfrm>
          <a:prstGeom prst="rect">
            <a:avLst/>
          </a:prstGeom>
          <a:solidFill>
            <a:srgbClr val="B4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695683B-2B5D-22CF-4617-5BC093BD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72" y="5897853"/>
            <a:ext cx="1706927" cy="942852"/>
          </a:xfrm>
          <a:prstGeom prst="rect">
            <a:avLst/>
          </a:prstGeom>
        </p:spPr>
      </p:pic>
      <p:sp>
        <p:nvSpPr>
          <p:cNvPr id="8" name="Rectangle 7">
            <a:extLst>
              <a:ext uri="{FF2B5EF4-FFF2-40B4-BE49-F238E27FC236}">
                <a16:creationId xmlns:a16="http://schemas.microsoft.com/office/drawing/2014/main" id="{003DF53D-4FFE-CF7D-0344-F7DEDBD80438}"/>
              </a:ext>
            </a:extLst>
          </p:cNvPr>
          <p:cNvSpPr/>
          <p:nvPr/>
        </p:nvSpPr>
        <p:spPr>
          <a:xfrm>
            <a:off x="701099" y="960147"/>
            <a:ext cx="9783973" cy="5897853"/>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69B293C-7BF6-19F4-7DCD-C9145A0C7691}"/>
              </a:ext>
            </a:extLst>
          </p:cNvPr>
          <p:cNvSpPr txBox="1"/>
          <p:nvPr/>
        </p:nvSpPr>
        <p:spPr>
          <a:xfrm>
            <a:off x="5623599" y="1668474"/>
            <a:ext cx="4510923" cy="4832092"/>
          </a:xfrm>
          <a:prstGeom prst="rect">
            <a:avLst/>
          </a:prstGeom>
          <a:noFill/>
        </p:spPr>
        <p:txBody>
          <a:bodyPr wrap="squar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The NCSFA Roster and Board of Trustees Report completed each year by January 15</a:t>
            </a:r>
            <a:r>
              <a:rPr lang="en-US" sz="2800" b="1" baseline="30000" dirty="0">
                <a:latin typeface="Calibri" panose="020F0502020204030204" pitchFamily="34" charset="0"/>
                <a:ea typeface="Calibri" panose="020F0502020204030204" pitchFamily="34" charset="0"/>
                <a:cs typeface="Calibri" panose="020F0502020204030204" pitchFamily="34" charset="0"/>
              </a:rPr>
              <a:t>th</a:t>
            </a:r>
            <a:r>
              <a:rPr lang="en-US" sz="2800" b="1" dirty="0">
                <a:latin typeface="Calibri" panose="020F0502020204030204" pitchFamily="34" charset="0"/>
                <a:ea typeface="Calibri" panose="020F0502020204030204" pitchFamily="34" charset="0"/>
                <a:cs typeface="Calibri" panose="020F0502020204030204" pitchFamily="34" charset="0"/>
              </a:rPr>
              <a:t>, is the anchor to most benefits and service requirements for your firefighters. Failure to complete and submit it on time, and correctly, can jeopardize benefits and service credit. </a:t>
            </a:r>
          </a:p>
        </p:txBody>
      </p:sp>
      <p:sp>
        <p:nvSpPr>
          <p:cNvPr id="3" name="Flowchart: Delay 2">
            <a:extLst>
              <a:ext uri="{FF2B5EF4-FFF2-40B4-BE49-F238E27FC236}">
                <a16:creationId xmlns:a16="http://schemas.microsoft.com/office/drawing/2014/main" id="{3EAAF8D5-0AA7-9FF2-F810-8F8082A2A997}"/>
              </a:ext>
            </a:extLst>
          </p:cNvPr>
          <p:cNvSpPr/>
          <p:nvPr/>
        </p:nvSpPr>
        <p:spPr>
          <a:xfrm>
            <a:off x="703026" y="942852"/>
            <a:ext cx="4480511" cy="5897853"/>
          </a:xfrm>
          <a:prstGeom prst="flowChartDelay">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252A"/>
              </a:solidFill>
            </a:endParaRPr>
          </a:p>
        </p:txBody>
      </p:sp>
      <p:pic>
        <p:nvPicPr>
          <p:cNvPr id="4" name="Picture 3" descr="A firefighter helmet with axes&#10;&#10;Description automatically generated">
            <a:extLst>
              <a:ext uri="{FF2B5EF4-FFF2-40B4-BE49-F238E27FC236}">
                <a16:creationId xmlns:a16="http://schemas.microsoft.com/office/drawing/2014/main" id="{57462A76-2AD5-325C-9BA2-B4CB5CC8A54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57478" y="1039490"/>
            <a:ext cx="2400315" cy="2182105"/>
          </a:xfrm>
          <a:prstGeom prst="rect">
            <a:avLst/>
          </a:prstGeom>
        </p:spPr>
      </p:pic>
      <p:sp>
        <p:nvSpPr>
          <p:cNvPr id="12" name="Arrow: Down 11">
            <a:extLst>
              <a:ext uri="{FF2B5EF4-FFF2-40B4-BE49-F238E27FC236}">
                <a16:creationId xmlns:a16="http://schemas.microsoft.com/office/drawing/2014/main" id="{602EFD91-0421-67C7-47BD-A903EE307FE7}"/>
              </a:ext>
            </a:extLst>
          </p:cNvPr>
          <p:cNvSpPr/>
          <p:nvPr/>
        </p:nvSpPr>
        <p:spPr>
          <a:xfrm>
            <a:off x="2236515" y="3356912"/>
            <a:ext cx="484632" cy="97840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red anchor with a rope around it&#10;&#10;Description automatically generated">
            <a:extLst>
              <a:ext uri="{FF2B5EF4-FFF2-40B4-BE49-F238E27FC236}">
                <a16:creationId xmlns:a16="http://schemas.microsoft.com/office/drawing/2014/main" id="{449CBDC4-4745-ABB9-4640-581A723D512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3977" y="4488474"/>
            <a:ext cx="2182105" cy="2182105"/>
          </a:xfrm>
          <a:prstGeom prst="rect">
            <a:avLst/>
          </a:prstGeom>
        </p:spPr>
      </p:pic>
      <p:sp>
        <p:nvSpPr>
          <p:cNvPr id="9" name="Slide Number Placeholder 8">
            <a:extLst>
              <a:ext uri="{FF2B5EF4-FFF2-40B4-BE49-F238E27FC236}">
                <a16:creationId xmlns:a16="http://schemas.microsoft.com/office/drawing/2014/main" id="{3FAEE62A-221D-B009-435C-A3FA89CC3D6A}"/>
              </a:ext>
            </a:extLst>
          </p:cNvPr>
          <p:cNvSpPr>
            <a:spLocks noGrp="1"/>
          </p:cNvSpPr>
          <p:nvPr>
            <p:ph type="sldNum" sz="quarter" idx="10"/>
          </p:nvPr>
        </p:nvSpPr>
        <p:spPr/>
        <p:txBody>
          <a:bodyPr/>
          <a:lstStyle/>
          <a:p>
            <a:fld id="{DAEBE78A-56B9-48B4-AB1A-9EB87ABE874B}" type="slidenum">
              <a:rPr lang="en-US" smtClean="0"/>
              <a:pPr/>
              <a:t>29</a:t>
            </a:fld>
            <a:endParaRPr lang="en-US" dirty="0"/>
          </a:p>
        </p:txBody>
      </p:sp>
    </p:spTree>
    <p:extLst>
      <p:ext uri="{BB962C8B-B14F-4D97-AF65-F5344CB8AC3E}">
        <p14:creationId xmlns:p14="http://schemas.microsoft.com/office/powerpoint/2010/main" val="294935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EC234DC-E467-280B-1022-3BCA8860F0C7}"/>
              </a:ext>
            </a:extLst>
          </p:cNvPr>
          <p:cNvSpPr txBox="1"/>
          <p:nvPr/>
        </p:nvSpPr>
        <p:spPr>
          <a:xfrm>
            <a:off x="61026" y="6347119"/>
            <a:ext cx="548634" cy="369332"/>
          </a:xfrm>
          <a:prstGeom prst="rect">
            <a:avLst/>
          </a:prstGeom>
          <a:noFill/>
        </p:spPr>
        <p:txBody>
          <a:bodyPr wrap="square" rtlCol="0">
            <a:spAutoFit/>
          </a:bodyPr>
          <a:lstStyle/>
          <a:p>
            <a:fld id="{D9D4CDBF-FB7C-468F-A252-ED33CC8700A1}" type="slidenum">
              <a:rPr lang="en-US" smtClean="0"/>
              <a:t>3</a:t>
            </a:fld>
            <a:endParaRPr lang="en-US" dirty="0"/>
          </a:p>
        </p:txBody>
      </p:sp>
      <p:sp>
        <p:nvSpPr>
          <p:cNvPr id="10" name="Title 9">
            <a:extLst>
              <a:ext uri="{FF2B5EF4-FFF2-40B4-BE49-F238E27FC236}">
                <a16:creationId xmlns:a16="http://schemas.microsoft.com/office/drawing/2014/main" id="{8E5763F0-E913-ED87-557A-EA1EDBE10D1A}"/>
              </a:ext>
            </a:extLst>
          </p:cNvPr>
          <p:cNvSpPr>
            <a:spLocks noGrp="1"/>
          </p:cNvSpPr>
          <p:nvPr>
            <p:ph type="title"/>
          </p:nvPr>
        </p:nvSpPr>
        <p:spPr>
          <a:xfrm>
            <a:off x="0" y="225653"/>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Chief 101 Course</a:t>
            </a:r>
          </a:p>
        </p:txBody>
      </p:sp>
      <p:sp>
        <p:nvSpPr>
          <p:cNvPr id="13" name="Content Placeholder 12">
            <a:extLst>
              <a:ext uri="{FF2B5EF4-FFF2-40B4-BE49-F238E27FC236}">
                <a16:creationId xmlns:a16="http://schemas.microsoft.com/office/drawing/2014/main" id="{A21FA7ED-645E-3DDC-D9AC-6884533348BE}"/>
              </a:ext>
            </a:extLst>
          </p:cNvPr>
          <p:cNvSpPr>
            <a:spLocks noGrp="1"/>
          </p:cNvSpPr>
          <p:nvPr>
            <p:ph idx="1"/>
          </p:nvPr>
        </p:nvSpPr>
        <p:spPr>
          <a:xfrm>
            <a:off x="382988" y="1118325"/>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 requirement of becoming a fire chief in North Carolina is that you complete the Chief 101 class within one year of appointment as defined in NC Administrative Code. </a:t>
            </a:r>
          </a:p>
          <a:p>
            <a:pPr lvl="1">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11 NCAC 05A .0907 TRAINING (c)</a:t>
            </a: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Your department is rated by OSFM. A requirement to remain rated requires you to complete a Chief 101 course, provided by OSFM and the community college system, within a year of your appointment and then required upgrades.  </a:t>
            </a:r>
          </a:p>
          <a:p>
            <a:endParaRPr lang="en-US" dirty="0"/>
          </a:p>
        </p:txBody>
      </p:sp>
      <p:sp>
        <p:nvSpPr>
          <p:cNvPr id="2" name="Slide Number Placeholder 1">
            <a:extLst>
              <a:ext uri="{FF2B5EF4-FFF2-40B4-BE49-F238E27FC236}">
                <a16:creationId xmlns:a16="http://schemas.microsoft.com/office/drawing/2014/main" id="{22252EA8-DEE0-8B37-4E24-47B072944C17}"/>
              </a:ext>
            </a:extLst>
          </p:cNvPr>
          <p:cNvSpPr>
            <a:spLocks noGrp="1"/>
          </p:cNvSpPr>
          <p:nvPr>
            <p:ph type="sldNum" sz="quarter" idx="10"/>
          </p:nvPr>
        </p:nvSpPr>
        <p:spPr/>
        <p:txBody>
          <a:bodyPr/>
          <a:lstStyle/>
          <a:p>
            <a:fld id="{DAEBE78A-56B9-48B4-AB1A-9EB87ABE874B}" type="slidenum">
              <a:rPr lang="en-US" smtClean="0"/>
              <a:pPr/>
              <a:t>3</a:t>
            </a:fld>
            <a:endParaRPr lang="en-US" dirty="0"/>
          </a:p>
        </p:txBody>
      </p:sp>
    </p:spTree>
    <p:extLst>
      <p:ext uri="{BB962C8B-B14F-4D97-AF65-F5344CB8AC3E}">
        <p14:creationId xmlns:p14="http://schemas.microsoft.com/office/powerpoint/2010/main" val="4037210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88FABB-23E6-BF62-215B-32E0BD029426}"/>
              </a:ext>
            </a:extLst>
          </p:cNvPr>
          <p:cNvSpPr/>
          <p:nvPr/>
        </p:nvSpPr>
        <p:spPr>
          <a:xfrm>
            <a:off x="0" y="0"/>
            <a:ext cx="10485072" cy="960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ea typeface="Calibri" panose="020F0502020204030204" pitchFamily="34" charset="0"/>
                <a:cs typeface="Calibri" panose="020F0502020204030204" pitchFamily="34" charset="0"/>
              </a:rPr>
              <a:t>        </a:t>
            </a:r>
            <a:r>
              <a:rPr lang="en-US" sz="4000" b="1" dirty="0">
                <a:latin typeface="Calibri" panose="020F0502020204030204" pitchFamily="34" charset="0"/>
                <a:ea typeface="Calibri" panose="020F0502020204030204" pitchFamily="34" charset="0"/>
                <a:cs typeface="Calibri" panose="020F0502020204030204" pitchFamily="34" charset="0"/>
              </a:rPr>
              <a:t>Roster Renewal by January 15</a:t>
            </a:r>
            <a:r>
              <a:rPr lang="en-US" sz="4000" b="1" baseline="30000" dirty="0">
                <a:latin typeface="Calibri" panose="020F0502020204030204" pitchFamily="34" charset="0"/>
                <a:ea typeface="Calibri" panose="020F0502020204030204" pitchFamily="34" charset="0"/>
                <a:cs typeface="Calibri" panose="020F0502020204030204" pitchFamily="34" charset="0"/>
              </a:rPr>
              <a:t>th</a:t>
            </a:r>
            <a:r>
              <a:rPr lang="en-US" sz="4000" b="1" dirty="0">
                <a:latin typeface="Calibri" panose="020F0502020204030204" pitchFamily="34" charset="0"/>
                <a:ea typeface="Calibri" panose="020F0502020204030204" pitchFamily="34" charset="0"/>
                <a:cs typeface="Calibri" panose="020F0502020204030204" pitchFamily="34" charset="0"/>
              </a:rPr>
              <a:t> - </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Critical</a:t>
            </a:r>
            <a:endPar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FA2A0BF-EF85-74CE-4EC4-29AC09367CE2}"/>
              </a:ext>
            </a:extLst>
          </p:cNvPr>
          <p:cNvSpPr/>
          <p:nvPr/>
        </p:nvSpPr>
        <p:spPr>
          <a:xfrm>
            <a:off x="10485072" y="0"/>
            <a:ext cx="1706927" cy="6858000"/>
          </a:xfrm>
          <a:prstGeom prst="rect">
            <a:avLst/>
          </a:prstGeom>
          <a:solidFill>
            <a:srgbClr val="B4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695683B-2B5D-22CF-4617-5BC093BD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72" y="5897853"/>
            <a:ext cx="1706927" cy="942852"/>
          </a:xfrm>
          <a:prstGeom prst="rect">
            <a:avLst/>
          </a:prstGeom>
        </p:spPr>
      </p:pic>
      <p:sp>
        <p:nvSpPr>
          <p:cNvPr id="8" name="Rectangle 7">
            <a:extLst>
              <a:ext uri="{FF2B5EF4-FFF2-40B4-BE49-F238E27FC236}">
                <a16:creationId xmlns:a16="http://schemas.microsoft.com/office/drawing/2014/main" id="{003DF53D-4FFE-CF7D-0344-F7DEDBD80438}"/>
              </a:ext>
            </a:extLst>
          </p:cNvPr>
          <p:cNvSpPr/>
          <p:nvPr/>
        </p:nvSpPr>
        <p:spPr>
          <a:xfrm>
            <a:off x="691354" y="977442"/>
            <a:ext cx="9783973" cy="5880558"/>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BBBDF9-B971-4D29-9B46-FB75B74EA221}"/>
              </a:ext>
            </a:extLst>
          </p:cNvPr>
          <p:cNvSpPr txBox="1">
            <a:spLocks/>
          </p:cNvSpPr>
          <p:nvPr/>
        </p:nvSpPr>
        <p:spPr>
          <a:xfrm>
            <a:off x="1706885" y="1014179"/>
            <a:ext cx="7772400" cy="13118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u="sng" dirty="0">
                <a:latin typeface="Calibri" panose="020F0502020204030204" pitchFamily="34" charset="0"/>
                <a:cs typeface="Calibri" panose="020F0502020204030204" pitchFamily="34" charset="0"/>
              </a:rPr>
              <a:t>Annual Roster Due Date</a:t>
            </a:r>
            <a:br>
              <a:rPr lang="en-US" sz="3200" u="sng" dirty="0">
                <a:latin typeface="Calibri" panose="020F0502020204030204" pitchFamily="34" charset="0"/>
                <a:cs typeface="Calibri" panose="020F0502020204030204" pitchFamily="34" charset="0"/>
              </a:rPr>
            </a:br>
            <a:r>
              <a:rPr lang="en-US" sz="3200" u="sng" dirty="0">
                <a:latin typeface="Calibri" panose="020F0502020204030204" pitchFamily="34" charset="0"/>
                <a:cs typeface="Calibri" panose="020F0502020204030204" pitchFamily="34" charset="0"/>
              </a:rPr>
              <a:t>January 15</a:t>
            </a:r>
            <a:r>
              <a:rPr lang="en-US" sz="3200" u="sng" baseline="30000" dirty="0">
                <a:latin typeface="Calibri" panose="020F0502020204030204" pitchFamily="34" charset="0"/>
                <a:cs typeface="Calibri" panose="020F0502020204030204" pitchFamily="34" charset="0"/>
              </a:rPr>
              <a:t>th</a:t>
            </a:r>
            <a:r>
              <a:rPr lang="en-US" sz="3200" u="sng" dirty="0">
                <a:latin typeface="Calibri" panose="020F0502020204030204" pitchFamily="34" charset="0"/>
                <a:cs typeface="Calibri" panose="020F0502020204030204" pitchFamily="34" charset="0"/>
              </a:rPr>
              <a:t> of Each Year</a:t>
            </a:r>
          </a:p>
        </p:txBody>
      </p:sp>
      <p:sp>
        <p:nvSpPr>
          <p:cNvPr id="3" name="Subtitle 2">
            <a:extLst>
              <a:ext uri="{FF2B5EF4-FFF2-40B4-BE49-F238E27FC236}">
                <a16:creationId xmlns:a16="http://schemas.microsoft.com/office/drawing/2014/main" id="{C8D8A990-B71E-2F1F-CD4C-A55050EF2E21}"/>
              </a:ext>
            </a:extLst>
          </p:cNvPr>
          <p:cNvSpPr txBox="1">
            <a:spLocks/>
          </p:cNvSpPr>
          <p:nvPr/>
        </p:nvSpPr>
        <p:spPr>
          <a:xfrm>
            <a:off x="2881787" y="2307813"/>
            <a:ext cx="6400800" cy="4003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Calibri" panose="020F0502020204030204" pitchFamily="34" charset="0"/>
                <a:ea typeface="Calibri" panose="020F0502020204030204" pitchFamily="34" charset="0"/>
                <a:cs typeface="Calibri" panose="020F0502020204030204" pitchFamily="34" charset="0"/>
              </a:rPr>
              <a:t>Includes Roster and Board of Trustees Report (BTR)</a:t>
            </a:r>
          </a:p>
          <a:p>
            <a:r>
              <a:rPr lang="en-US" b="1" dirty="0">
                <a:latin typeface="Calibri" panose="020F0502020204030204" pitchFamily="34" charset="0"/>
                <a:ea typeface="Calibri" panose="020F0502020204030204" pitchFamily="34" charset="0"/>
                <a:cs typeface="Calibri" panose="020F0502020204030204" pitchFamily="34" charset="0"/>
              </a:rPr>
              <a:t>Roster and BTR reporting opens December 1</a:t>
            </a:r>
            <a:r>
              <a:rPr lang="en-US" b="1" baseline="30000" dirty="0">
                <a:latin typeface="Calibri" panose="020F0502020204030204" pitchFamily="34" charset="0"/>
                <a:ea typeface="Calibri" panose="020F0502020204030204" pitchFamily="34" charset="0"/>
                <a:cs typeface="Calibri" panose="020F0502020204030204" pitchFamily="34" charset="0"/>
              </a:rPr>
              <a:t>st</a:t>
            </a: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Note: If your Relief Fund Treasurer is a non-member, they must still be added to your department roster.  You do not have to pay dues for a non-member.</a:t>
            </a:r>
          </a:p>
        </p:txBody>
      </p:sp>
      <p:sp>
        <p:nvSpPr>
          <p:cNvPr id="4" name="Slide Number Placeholder 3">
            <a:extLst>
              <a:ext uri="{FF2B5EF4-FFF2-40B4-BE49-F238E27FC236}">
                <a16:creationId xmlns:a16="http://schemas.microsoft.com/office/drawing/2014/main" id="{C3F03862-A904-29B3-2A8A-FED3E2FAB437}"/>
              </a:ext>
            </a:extLst>
          </p:cNvPr>
          <p:cNvSpPr>
            <a:spLocks noGrp="1"/>
          </p:cNvSpPr>
          <p:nvPr>
            <p:ph type="sldNum" sz="quarter" idx="10"/>
          </p:nvPr>
        </p:nvSpPr>
        <p:spPr/>
        <p:txBody>
          <a:bodyPr/>
          <a:lstStyle/>
          <a:p>
            <a:fld id="{DAEBE78A-56B9-48B4-AB1A-9EB87ABE874B}" type="slidenum">
              <a:rPr lang="en-US" smtClean="0"/>
              <a:pPr/>
              <a:t>30</a:t>
            </a:fld>
            <a:endParaRPr lang="en-US" dirty="0"/>
          </a:p>
        </p:txBody>
      </p:sp>
    </p:spTree>
    <p:extLst>
      <p:ext uri="{BB962C8B-B14F-4D97-AF65-F5344CB8AC3E}">
        <p14:creationId xmlns:p14="http://schemas.microsoft.com/office/powerpoint/2010/main" val="246681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88FABB-23E6-BF62-215B-32E0BD029426}"/>
              </a:ext>
            </a:extLst>
          </p:cNvPr>
          <p:cNvSpPr/>
          <p:nvPr/>
        </p:nvSpPr>
        <p:spPr>
          <a:xfrm>
            <a:off x="0" y="0"/>
            <a:ext cx="10485072" cy="960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ea typeface="Calibri" panose="020F0502020204030204" pitchFamily="34" charset="0"/>
                <a:cs typeface="Calibri" panose="020F0502020204030204" pitchFamily="34" charset="0"/>
              </a:rPr>
              <a:t>        </a:t>
            </a:r>
            <a:r>
              <a:rPr lang="en-US" sz="4000" b="1" dirty="0">
                <a:latin typeface="Calibri" panose="020F0502020204030204" pitchFamily="34" charset="0"/>
                <a:ea typeface="Calibri" panose="020F0502020204030204" pitchFamily="34" charset="0"/>
                <a:cs typeface="Calibri" panose="020F0502020204030204" pitchFamily="34" charset="0"/>
              </a:rPr>
              <a:t>NCSFA Roster Example</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FA2A0BF-EF85-74CE-4EC4-29AC09367CE2}"/>
              </a:ext>
            </a:extLst>
          </p:cNvPr>
          <p:cNvSpPr/>
          <p:nvPr/>
        </p:nvSpPr>
        <p:spPr>
          <a:xfrm>
            <a:off x="10485072" y="0"/>
            <a:ext cx="1706927" cy="6858000"/>
          </a:xfrm>
          <a:prstGeom prst="rect">
            <a:avLst/>
          </a:prstGeom>
          <a:solidFill>
            <a:srgbClr val="B4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695683B-2B5D-22CF-4617-5BC093BD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72" y="5897853"/>
            <a:ext cx="1706927" cy="942852"/>
          </a:xfrm>
          <a:prstGeom prst="rect">
            <a:avLst/>
          </a:prstGeom>
        </p:spPr>
      </p:pic>
      <p:sp>
        <p:nvSpPr>
          <p:cNvPr id="8" name="Rectangle 7">
            <a:extLst>
              <a:ext uri="{FF2B5EF4-FFF2-40B4-BE49-F238E27FC236}">
                <a16:creationId xmlns:a16="http://schemas.microsoft.com/office/drawing/2014/main" id="{003DF53D-4FFE-CF7D-0344-F7DEDBD80438}"/>
              </a:ext>
            </a:extLst>
          </p:cNvPr>
          <p:cNvSpPr/>
          <p:nvPr/>
        </p:nvSpPr>
        <p:spPr>
          <a:xfrm>
            <a:off x="701099" y="960147"/>
            <a:ext cx="9783973" cy="5897853"/>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 action="ppaction://noaction"/>
            <a:extLst>
              <a:ext uri="{FF2B5EF4-FFF2-40B4-BE49-F238E27FC236}">
                <a16:creationId xmlns:a16="http://schemas.microsoft.com/office/drawing/2014/main" id="{54BD9E68-68E4-EC70-33A4-89CAC32D2B25}"/>
              </a:ext>
            </a:extLst>
          </p:cNvPr>
          <p:cNvSpPr txBox="1"/>
          <p:nvPr/>
        </p:nvSpPr>
        <p:spPr>
          <a:xfrm>
            <a:off x="8107658" y="6347590"/>
            <a:ext cx="1554463" cy="369332"/>
          </a:xfrm>
          <a:prstGeom prst="rect">
            <a:avLst/>
          </a:prstGeom>
          <a:noFill/>
        </p:spPr>
        <p:txBody>
          <a:bodyPr wrap="square" rtlCol="0">
            <a:spAutoFit/>
          </a:bodyPr>
          <a:lstStyle/>
          <a:p>
            <a:r>
              <a:rPr lang="en-US" dirty="0"/>
              <a:t>Back to Index</a:t>
            </a:r>
          </a:p>
        </p:txBody>
      </p:sp>
      <p:sp>
        <p:nvSpPr>
          <p:cNvPr id="10" name="TextBox 9">
            <a:hlinkClick r:id="" action="ppaction://noaction"/>
            <a:extLst>
              <a:ext uri="{FF2B5EF4-FFF2-40B4-BE49-F238E27FC236}">
                <a16:creationId xmlns:a16="http://schemas.microsoft.com/office/drawing/2014/main" id="{2A158573-A9B1-B7F3-1420-A7A68110B466}"/>
              </a:ext>
            </a:extLst>
          </p:cNvPr>
          <p:cNvSpPr txBox="1"/>
          <p:nvPr/>
        </p:nvSpPr>
        <p:spPr>
          <a:xfrm>
            <a:off x="8107658" y="6347119"/>
            <a:ext cx="1554463" cy="369332"/>
          </a:xfrm>
          <a:prstGeom prst="rect">
            <a:avLst/>
          </a:prstGeom>
          <a:noFill/>
        </p:spPr>
        <p:txBody>
          <a:bodyPr wrap="square" rtlCol="0">
            <a:spAutoFit/>
          </a:bodyPr>
          <a:lstStyle/>
          <a:p>
            <a:r>
              <a:rPr lang="en-US" dirty="0"/>
              <a:t>Back to Index</a:t>
            </a:r>
          </a:p>
        </p:txBody>
      </p:sp>
      <p:pic>
        <p:nvPicPr>
          <p:cNvPr id="2" name="Picture 1" descr="image001">
            <a:extLst>
              <a:ext uri="{FF2B5EF4-FFF2-40B4-BE49-F238E27FC236}">
                <a16:creationId xmlns:a16="http://schemas.microsoft.com/office/drawing/2014/main" id="{821A0A0D-24D4-5ED3-4DDF-CB11E9B5810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22" t="12204" r="16667"/>
          <a:stretch/>
        </p:blipFill>
        <p:spPr bwMode="auto">
          <a:xfrm>
            <a:off x="1158294" y="1051586"/>
            <a:ext cx="8961022" cy="566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peech Bubble: Rectangle 11">
            <a:extLst>
              <a:ext uri="{FF2B5EF4-FFF2-40B4-BE49-F238E27FC236}">
                <a16:creationId xmlns:a16="http://schemas.microsoft.com/office/drawing/2014/main" id="{65F8A830-2F22-9069-AA19-4875FBF4F496}"/>
              </a:ext>
            </a:extLst>
          </p:cNvPr>
          <p:cNvSpPr/>
          <p:nvPr/>
        </p:nvSpPr>
        <p:spPr>
          <a:xfrm>
            <a:off x="7802828" y="2761683"/>
            <a:ext cx="1554463" cy="625113"/>
          </a:xfrm>
          <a:prstGeom prst="wedgeRect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End of active service or record change date</a:t>
            </a:r>
          </a:p>
        </p:txBody>
      </p:sp>
      <p:sp>
        <p:nvSpPr>
          <p:cNvPr id="13" name="Speech Bubble: Rectangle 12">
            <a:extLst>
              <a:ext uri="{FF2B5EF4-FFF2-40B4-BE49-F238E27FC236}">
                <a16:creationId xmlns:a16="http://schemas.microsoft.com/office/drawing/2014/main" id="{7AF9B704-DF43-1C3E-9918-FCD7182353F1}"/>
              </a:ext>
            </a:extLst>
          </p:cNvPr>
          <p:cNvSpPr/>
          <p:nvPr/>
        </p:nvSpPr>
        <p:spPr>
          <a:xfrm>
            <a:off x="2712756" y="3602749"/>
            <a:ext cx="1474851" cy="612648"/>
          </a:xfrm>
          <a:prstGeom prst="wedgeRect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Member Type</a:t>
            </a:r>
          </a:p>
        </p:txBody>
      </p:sp>
      <p:sp>
        <p:nvSpPr>
          <p:cNvPr id="14" name="Speech Bubble: Rectangle 13">
            <a:extLst>
              <a:ext uri="{FF2B5EF4-FFF2-40B4-BE49-F238E27FC236}">
                <a16:creationId xmlns:a16="http://schemas.microsoft.com/office/drawing/2014/main" id="{F96AAA75-8730-2814-223C-A4FF7B957D68}"/>
              </a:ext>
            </a:extLst>
          </p:cNvPr>
          <p:cNvSpPr/>
          <p:nvPr/>
        </p:nvSpPr>
        <p:spPr>
          <a:xfrm>
            <a:off x="1975331" y="5193766"/>
            <a:ext cx="1474851" cy="612648"/>
          </a:xfrm>
          <a:prstGeom prst="wedgeRect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Individual has completed 36 hrs of Training</a:t>
            </a:r>
          </a:p>
        </p:txBody>
      </p:sp>
      <p:sp>
        <p:nvSpPr>
          <p:cNvPr id="3" name="Slide Number Placeholder 2">
            <a:extLst>
              <a:ext uri="{FF2B5EF4-FFF2-40B4-BE49-F238E27FC236}">
                <a16:creationId xmlns:a16="http://schemas.microsoft.com/office/drawing/2014/main" id="{C199560C-FE0F-D42E-104D-7909548AEE6B}"/>
              </a:ext>
            </a:extLst>
          </p:cNvPr>
          <p:cNvSpPr>
            <a:spLocks noGrp="1"/>
          </p:cNvSpPr>
          <p:nvPr>
            <p:ph type="sldNum" sz="quarter" idx="10"/>
          </p:nvPr>
        </p:nvSpPr>
        <p:spPr/>
        <p:txBody>
          <a:bodyPr/>
          <a:lstStyle/>
          <a:p>
            <a:fld id="{DAEBE78A-56B9-48B4-AB1A-9EB87ABE874B}" type="slidenum">
              <a:rPr lang="en-US" smtClean="0"/>
              <a:pPr/>
              <a:t>31</a:t>
            </a:fld>
            <a:endParaRPr lang="en-US" dirty="0"/>
          </a:p>
        </p:txBody>
      </p:sp>
    </p:spTree>
    <p:extLst>
      <p:ext uri="{BB962C8B-B14F-4D97-AF65-F5344CB8AC3E}">
        <p14:creationId xmlns:p14="http://schemas.microsoft.com/office/powerpoint/2010/main" val="288201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88FABB-23E6-BF62-215B-32E0BD029426}"/>
              </a:ext>
            </a:extLst>
          </p:cNvPr>
          <p:cNvSpPr/>
          <p:nvPr/>
        </p:nvSpPr>
        <p:spPr>
          <a:xfrm>
            <a:off x="0" y="0"/>
            <a:ext cx="10485072" cy="960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ea typeface="Calibri" panose="020F0502020204030204" pitchFamily="34" charset="0"/>
                <a:cs typeface="Calibri" panose="020F0502020204030204" pitchFamily="34" charset="0"/>
              </a:rPr>
              <a:t>        </a:t>
            </a:r>
            <a:r>
              <a:rPr lang="en-US" sz="4000" b="1" dirty="0">
                <a:latin typeface="Calibri" panose="020F0502020204030204" pitchFamily="34" charset="0"/>
                <a:ea typeface="Calibri" panose="020F0502020204030204" pitchFamily="34" charset="0"/>
                <a:cs typeface="Calibri" panose="020F0502020204030204" pitchFamily="34" charset="0"/>
              </a:rPr>
              <a:t>Roster Categories</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FA2A0BF-EF85-74CE-4EC4-29AC09367CE2}"/>
              </a:ext>
            </a:extLst>
          </p:cNvPr>
          <p:cNvSpPr/>
          <p:nvPr/>
        </p:nvSpPr>
        <p:spPr>
          <a:xfrm>
            <a:off x="10485072" y="0"/>
            <a:ext cx="1706927" cy="6858000"/>
          </a:xfrm>
          <a:prstGeom prst="rect">
            <a:avLst/>
          </a:prstGeom>
          <a:solidFill>
            <a:srgbClr val="B4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695683B-2B5D-22CF-4617-5BC093BD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72" y="5897853"/>
            <a:ext cx="1706927" cy="942852"/>
          </a:xfrm>
          <a:prstGeom prst="rect">
            <a:avLst/>
          </a:prstGeom>
        </p:spPr>
      </p:pic>
      <p:sp>
        <p:nvSpPr>
          <p:cNvPr id="8" name="Rectangle 7">
            <a:extLst>
              <a:ext uri="{FF2B5EF4-FFF2-40B4-BE49-F238E27FC236}">
                <a16:creationId xmlns:a16="http://schemas.microsoft.com/office/drawing/2014/main" id="{003DF53D-4FFE-CF7D-0344-F7DEDBD80438}"/>
              </a:ext>
            </a:extLst>
          </p:cNvPr>
          <p:cNvSpPr/>
          <p:nvPr/>
        </p:nvSpPr>
        <p:spPr>
          <a:xfrm>
            <a:off x="701099" y="960147"/>
            <a:ext cx="9783973" cy="5897853"/>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569D3BB-A6F6-0B68-6CFE-FCB9614C0003}"/>
              </a:ext>
            </a:extLst>
          </p:cNvPr>
          <p:cNvSpPr txBox="1"/>
          <p:nvPr/>
        </p:nvSpPr>
        <p:spPr>
          <a:xfrm>
            <a:off x="975416" y="1051876"/>
            <a:ext cx="9418217" cy="5570499"/>
          </a:xfrm>
          <a:prstGeom prst="rect">
            <a:avLst/>
          </a:prstGeom>
          <a:noFill/>
        </p:spPr>
        <p:txBody>
          <a:bodyPr wrap="square" rtlCol="0">
            <a:spAutoFit/>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Junior</a:t>
            </a:r>
            <a:r>
              <a:rPr lang="en-US" sz="1600" b="1" kern="100" dirty="0">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Junior Firefighter</a:t>
            </a:r>
            <a:r>
              <a:rPr lang="en-US" sz="1600" kern="100" dirty="0">
                <a:effectLst/>
                <a:latin typeface="Calibri" panose="020F0502020204030204" pitchFamily="34" charset="0"/>
                <a:ea typeface="Calibri" panose="020F0502020204030204" pitchFamily="34" charset="0"/>
                <a:cs typeface="Calibri" panose="020F0502020204030204" pitchFamily="34" charset="0"/>
              </a:rPr>
              <a:t>. A member that is under the age of 18 and 14 years of age or older. 			   They are not eligible for retirement benefits until they reach the age of 18.</a:t>
            </a:r>
          </a:p>
          <a:p>
            <a:pPr marL="914400" marR="0">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Life                </a:t>
            </a:r>
            <a:r>
              <a:rPr lang="en-US" sz="1600" b="1" u="sng" kern="100" dirty="0">
                <a:effectLst/>
                <a:latin typeface="Calibri" panose="020F0502020204030204" pitchFamily="34" charset="0"/>
                <a:ea typeface="Calibri" panose="020F0502020204030204" pitchFamily="34" charset="0"/>
                <a:cs typeface="Calibri" panose="020F0502020204030204" pitchFamily="34" charset="0"/>
              </a:rPr>
              <a:t>DO NOT USE</a:t>
            </a:r>
            <a:r>
              <a:rPr lang="en-US" sz="1600" kern="100" dirty="0">
                <a:effectLst/>
                <a:latin typeface="Calibri" panose="020F0502020204030204" pitchFamily="34" charset="0"/>
                <a:ea typeface="Calibri" panose="020F0502020204030204" pitchFamily="34" charset="0"/>
                <a:cs typeface="Calibri" panose="020F0502020204030204" pitchFamily="34" charset="0"/>
              </a:rPr>
              <a:t>. This designation is for internal purposes only. </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Member </a:t>
            </a: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Roster member who is not serving as a firefighter</a:t>
            </a:r>
            <a:r>
              <a:rPr lang="en-US" sz="1600" kern="100" dirty="0">
                <a:effectLst/>
                <a:latin typeface="Calibri" panose="020F0502020204030204" pitchFamily="34" charset="0"/>
                <a:ea typeface="Calibri" panose="020F0502020204030204" pitchFamily="34" charset="0"/>
                <a:cs typeface="Calibri" panose="020F0502020204030204" pitchFamily="34" charset="0"/>
              </a:rPr>
              <a:t> - not eligible for training certification. </a:t>
            </a:r>
          </a:p>
          <a:p>
            <a:pPr marL="0" marR="0" algn="just">
              <a:lnSpc>
                <a:spcPct val="107000"/>
              </a:lnSpc>
              <a:spcBef>
                <a:spcPts val="0"/>
              </a:spcBef>
              <a:spcAft>
                <a:spcPts val="0"/>
              </a:spcAft>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When designating someone as a member, the department will pay dues for that person, and that  </a:t>
            </a:r>
          </a:p>
          <a:p>
            <a:pPr marL="914400" marR="0" algn="just">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person will be eligible for AD&amp;D benefits. </a:t>
            </a:r>
          </a:p>
          <a:p>
            <a:pPr marL="914400" marR="0" algn="just">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Calibri" panose="020F0502020204030204" pitchFamily="34" charset="0"/>
              </a:rPr>
              <a:t>  Non-Mem</a:t>
            </a: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Non-Member</a:t>
            </a:r>
            <a:r>
              <a:rPr lang="en-US" sz="1600" kern="100" dirty="0">
                <a:effectLst/>
                <a:latin typeface="Calibri" panose="020F0502020204030204" pitchFamily="34" charset="0"/>
                <a:ea typeface="Calibri" panose="020F0502020204030204" pitchFamily="34" charset="0"/>
                <a:cs typeface="Calibri" panose="020F0502020204030204" pitchFamily="34" charset="0"/>
              </a:rPr>
              <a:t> - not a firefighter and not participating in training certification. Departments will </a:t>
            </a:r>
          </a:p>
          <a:p>
            <a:pPr marL="0" marR="0">
              <a:lnSpc>
                <a:spcPct val="107000"/>
              </a:lnSpc>
              <a:spcBef>
                <a:spcPts val="0"/>
              </a:spcBef>
              <a:spcAft>
                <a:spcPts val="0"/>
              </a:spcAft>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often have a Relief Fund </a:t>
            </a:r>
            <a:r>
              <a:rPr lang="en-US" sz="1600" kern="100" dirty="0">
                <a:latin typeface="Calibri" panose="020F0502020204030204" pitchFamily="34" charset="0"/>
                <a:ea typeface="Calibri" panose="020F0502020204030204" pitchFamily="34" charset="0"/>
                <a:cs typeface="Calibri" panose="020F0502020204030204" pitchFamily="34" charset="0"/>
              </a:rPr>
              <a:t>T</a:t>
            </a:r>
            <a:r>
              <a:rPr lang="en-US" sz="1600" kern="100" dirty="0">
                <a:effectLst/>
                <a:latin typeface="Calibri" panose="020F0502020204030204" pitchFamily="34" charset="0"/>
                <a:ea typeface="Calibri" panose="020F0502020204030204" pitchFamily="34" charset="0"/>
                <a:cs typeface="Calibri" panose="020F0502020204030204" pitchFamily="34" charset="0"/>
              </a:rPr>
              <a:t>reasurer who is not a member.</a:t>
            </a:r>
          </a:p>
          <a:p>
            <a:pPr marL="914400" marR="0" algn="just">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NM FF</a:t>
            </a:r>
            <a:r>
              <a:rPr lang="en-US" sz="1600" b="1"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Non-Member Firefighter</a:t>
            </a:r>
            <a:r>
              <a:rPr lang="en-US" sz="1600" kern="100" dirty="0">
                <a:effectLst/>
                <a:latin typeface="Calibri" panose="020F0502020204030204" pitchFamily="34" charset="0"/>
                <a:ea typeface="Calibri" panose="020F0502020204030204" pitchFamily="34" charset="0"/>
                <a:cs typeface="Calibri" panose="020F0502020204030204" pitchFamily="34" charset="0"/>
              </a:rPr>
              <a:t> - not eligible for training certification, pension, Cancer, or LODD benefits</a:t>
            </a:r>
            <a:r>
              <a:rPr lang="en-US" sz="1600" kern="100" dirty="0">
                <a:latin typeface="Calibri" panose="020F0502020204030204" pitchFamily="34" charset="0"/>
                <a:ea typeface="Calibri" panose="020F0502020204030204" pitchFamily="34" charset="0"/>
                <a:cs typeface="Calibri" panose="020F0502020204030204" pitchFamily="34" charset="0"/>
              </a:rPr>
              <a:t>     </a:t>
            </a:r>
          </a:p>
          <a:p>
            <a:pPr marL="0" marR="0" indent="457200">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Most NCSFA benefits require membership to the Association and dues are required to be paid no later than March 31 of each year.  If a member is added to the roster during the year, the chief has 30-days to pay their dues after being added to the roster. Dues are $25 annually/member.   </a:t>
            </a:r>
          </a:p>
          <a:p>
            <a:pPr marL="0" marR="0" indent="45720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dirty="0"/>
          </a:p>
        </p:txBody>
      </p:sp>
      <p:sp>
        <p:nvSpPr>
          <p:cNvPr id="3" name="Slide Number Placeholder 2">
            <a:extLst>
              <a:ext uri="{FF2B5EF4-FFF2-40B4-BE49-F238E27FC236}">
                <a16:creationId xmlns:a16="http://schemas.microsoft.com/office/drawing/2014/main" id="{CFF1E824-0F30-6901-3A43-6FBBFE011EEC}"/>
              </a:ext>
            </a:extLst>
          </p:cNvPr>
          <p:cNvSpPr>
            <a:spLocks noGrp="1"/>
          </p:cNvSpPr>
          <p:nvPr>
            <p:ph type="sldNum" sz="quarter" idx="10"/>
          </p:nvPr>
        </p:nvSpPr>
        <p:spPr/>
        <p:txBody>
          <a:bodyPr/>
          <a:lstStyle/>
          <a:p>
            <a:fld id="{DAEBE78A-56B9-48B4-AB1A-9EB87ABE874B}" type="slidenum">
              <a:rPr lang="en-US" smtClean="0"/>
              <a:pPr/>
              <a:t>32</a:t>
            </a:fld>
            <a:endParaRPr lang="en-US" dirty="0"/>
          </a:p>
        </p:txBody>
      </p:sp>
    </p:spTree>
    <p:extLst>
      <p:ext uri="{BB962C8B-B14F-4D97-AF65-F5344CB8AC3E}">
        <p14:creationId xmlns:p14="http://schemas.microsoft.com/office/powerpoint/2010/main" val="3974739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88FABB-23E6-BF62-215B-32E0BD029426}"/>
              </a:ext>
            </a:extLst>
          </p:cNvPr>
          <p:cNvSpPr/>
          <p:nvPr/>
        </p:nvSpPr>
        <p:spPr>
          <a:xfrm>
            <a:off x="0" y="0"/>
            <a:ext cx="10485072" cy="960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4000" b="1" dirty="0">
                <a:latin typeface="Calibri" panose="020F0502020204030204" pitchFamily="34" charset="0"/>
                <a:ea typeface="Calibri" panose="020F0502020204030204" pitchFamily="34" charset="0"/>
                <a:cs typeface="Calibri" panose="020F0502020204030204" pitchFamily="34" charset="0"/>
              </a:rPr>
              <a:t>Roster Categories</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FA2A0BF-EF85-74CE-4EC4-29AC09367CE2}"/>
              </a:ext>
            </a:extLst>
          </p:cNvPr>
          <p:cNvSpPr/>
          <p:nvPr/>
        </p:nvSpPr>
        <p:spPr>
          <a:xfrm>
            <a:off x="10485072" y="0"/>
            <a:ext cx="1706927" cy="6858000"/>
          </a:xfrm>
          <a:prstGeom prst="rect">
            <a:avLst/>
          </a:prstGeom>
          <a:solidFill>
            <a:srgbClr val="B4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695683B-2B5D-22CF-4617-5BC093BD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72" y="5897853"/>
            <a:ext cx="1706927" cy="942852"/>
          </a:xfrm>
          <a:prstGeom prst="rect">
            <a:avLst/>
          </a:prstGeom>
        </p:spPr>
      </p:pic>
      <p:sp>
        <p:nvSpPr>
          <p:cNvPr id="8" name="Rectangle 7">
            <a:extLst>
              <a:ext uri="{FF2B5EF4-FFF2-40B4-BE49-F238E27FC236}">
                <a16:creationId xmlns:a16="http://schemas.microsoft.com/office/drawing/2014/main" id="{003DF53D-4FFE-CF7D-0344-F7DEDBD80438}"/>
              </a:ext>
            </a:extLst>
          </p:cNvPr>
          <p:cNvSpPr/>
          <p:nvPr/>
        </p:nvSpPr>
        <p:spPr>
          <a:xfrm>
            <a:off x="701099" y="960147"/>
            <a:ext cx="9783973" cy="5897853"/>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B137F3A-EFF9-0C71-C96A-8B30ED9B1C3C}"/>
              </a:ext>
            </a:extLst>
          </p:cNvPr>
          <p:cNvSpPr txBox="1"/>
          <p:nvPr/>
        </p:nvSpPr>
        <p:spPr>
          <a:xfrm>
            <a:off x="609660" y="1143025"/>
            <a:ext cx="9447600" cy="5381281"/>
          </a:xfrm>
          <a:prstGeom prst="rect">
            <a:avLst/>
          </a:prstGeom>
          <a:noFill/>
        </p:spPr>
        <p:txBody>
          <a:bodyPr wrap="square" rtlCol="0">
            <a:spAutoFit/>
          </a:bodyPr>
          <a:lstStyle/>
          <a:p>
            <a:pPr lvl="1">
              <a:lnSpc>
                <a:spcPct val="107000"/>
              </a:lnSpc>
            </a:pPr>
            <a:r>
              <a:rPr lang="en-US" sz="1600" b="1" kern="100" dirty="0">
                <a:effectLst/>
                <a:latin typeface="Calibri" panose="020F0502020204030204" pitchFamily="34" charset="0"/>
                <a:ea typeface="Calibri" panose="020F0502020204030204" pitchFamily="34" charset="0"/>
                <a:cs typeface="Calibri" panose="020F0502020204030204" pitchFamily="34" charset="0"/>
              </a:rPr>
              <a:t>  Paid</a:t>
            </a:r>
            <a:r>
              <a:rPr lang="en-US" sz="1600" b="1"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A career firefighter</a:t>
            </a:r>
            <a:r>
              <a:rPr lang="en-US" sz="1600" kern="100" dirty="0">
                <a:effectLst/>
                <a:latin typeface="Calibri" panose="020F0502020204030204" pitchFamily="34" charset="0"/>
                <a:ea typeface="Calibri" panose="020F0502020204030204" pitchFamily="34" charset="0"/>
                <a:cs typeface="Calibri" panose="020F0502020204030204" pitchFamily="34" charset="0"/>
              </a:rPr>
              <a:t> or a firefighter who is paid by the department.  This includes                                    		anyone that receives hourly monetary compensation, such as part-time or </a:t>
            </a:r>
          </a:p>
          <a:p>
            <a:pPr lvl="2">
              <a:lnSpc>
                <a:spcPct val="107000"/>
              </a:lnSpc>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hourly per call. Stipends do not apply.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Must receive 36 hours of training   </a:t>
            </a:r>
            <a:endParaRPr lang="en-US" sz="1600" kern="100" dirty="0">
              <a:latin typeface="Calibri" panose="020F0502020204030204" pitchFamily="34" charset="0"/>
              <a:ea typeface="Calibri" panose="020F0502020204030204" pitchFamily="34" charset="0"/>
              <a:cs typeface="Calibri" panose="020F0502020204030204" pitchFamily="34" charset="0"/>
            </a:endParaRPr>
          </a:p>
          <a:p>
            <a:pPr lvl="2">
              <a:lnSpc>
                <a:spcPct val="107000"/>
              </a:lnSpc>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annually.</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p>
            <a:pPr lvl="1">
              <a:lnSpc>
                <a:spcPct val="107000"/>
              </a:lnSpc>
            </a:pPr>
            <a:r>
              <a:rPr lang="en-US" sz="1600" b="1" kern="100" dirty="0">
                <a:effectLst/>
                <a:latin typeface="Calibri" panose="020F0502020204030204" pitchFamily="34" charset="0"/>
                <a:ea typeface="Calibri" panose="020F0502020204030204" pitchFamily="34" charset="0"/>
                <a:cs typeface="Calibri" panose="020F0502020204030204" pitchFamily="34" charset="0"/>
              </a:rPr>
              <a:t>  Rescue</a:t>
            </a:r>
            <a:r>
              <a:rPr lang="en-US" sz="1600" b="1"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An Emergency Rescue Technician</a:t>
            </a:r>
            <a:r>
              <a:rPr lang="en-US" sz="1600" kern="100" dirty="0">
                <a:effectLst/>
                <a:latin typeface="Calibri" panose="020F0502020204030204" pitchFamily="34" charset="0"/>
                <a:ea typeface="Calibri" panose="020F0502020204030204" pitchFamily="34" charset="0"/>
                <a:cs typeface="Calibri" panose="020F0502020204030204" pitchFamily="34" charset="0"/>
              </a:rPr>
              <a:t>. Only departments that are   </a:t>
            </a:r>
          </a:p>
          <a:p>
            <a:pPr lvl="2">
              <a:lnSpc>
                <a:spcPct val="107000"/>
              </a:lnSpc>
            </a:pPr>
            <a:r>
              <a:rPr lang="en-US" sz="1600" kern="100" dirty="0">
                <a:effectLst/>
                <a:latin typeface="Calibri" panose="020F0502020204030204" pitchFamily="34" charset="0"/>
                <a:ea typeface="Calibri" panose="020F0502020204030204" pitchFamily="34" charset="0"/>
                <a:cs typeface="Calibri" panose="020F0502020204030204" pitchFamily="34" charset="0"/>
              </a:rPr>
              <a:t>                    classified as having this kind of member will see this member </a:t>
            </a:r>
          </a:p>
          <a:p>
            <a:pPr marL="1371600" lvl="2" indent="457200">
              <a:lnSpc>
                <a:spcPct val="107000"/>
              </a:lnSpc>
            </a:pPr>
            <a:r>
              <a:rPr lang="en-US" sz="1600" kern="100" dirty="0">
                <a:effectLst/>
                <a:latin typeface="Calibri" panose="020F0502020204030204" pitchFamily="34" charset="0"/>
                <a:ea typeface="Calibri" panose="020F0502020204030204" pitchFamily="34" charset="0"/>
                <a:cs typeface="Calibri" panose="020F0502020204030204" pitchFamily="34" charset="0"/>
              </a:rPr>
              <a:t>type.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Must receive 36 hours of training annually.</a:t>
            </a:r>
          </a:p>
          <a:p>
            <a:pPr marL="1371600" lvl="2" indent="457200">
              <a:lnSpc>
                <a:spcPct val="107000"/>
              </a:lnSpc>
            </a:pPr>
            <a:endParaRPr lang="en-US" sz="1600" b="1" kern="100" dirty="0">
              <a:latin typeface="Calibri" panose="020F0502020204030204" pitchFamily="34" charset="0"/>
              <a:ea typeface="Calibri" panose="020F0502020204030204" pitchFamily="34" charset="0"/>
              <a:cs typeface="Calibri" panose="020F0502020204030204" pitchFamily="34" charset="0"/>
            </a:endParaRPr>
          </a:p>
          <a:p>
            <a:pPr lvl="1">
              <a:lnSpc>
                <a:spcPct val="107000"/>
              </a:lnSpc>
            </a:pPr>
            <a:r>
              <a:rPr lang="en-US" sz="1600" b="1" kern="100" dirty="0">
                <a:effectLst/>
                <a:latin typeface="Calibri" panose="020F0502020204030204" pitchFamily="34" charset="0"/>
                <a:ea typeface="Calibri" panose="020F0502020204030204" pitchFamily="34" charset="0"/>
                <a:cs typeface="Calibri" panose="020F0502020204030204" pitchFamily="34" charset="0"/>
              </a:rPr>
              <a:t>   Vol</a:t>
            </a:r>
            <a:r>
              <a:rPr lang="en-US" sz="1600" b="1" kern="100" dirty="0">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Volunteer Firefighter</a:t>
            </a:r>
            <a:r>
              <a:rPr lang="en-US" sz="1600" kern="100" dirty="0">
                <a:effectLst/>
                <a:latin typeface="Calibri" panose="020F0502020204030204" pitchFamily="34" charset="0"/>
                <a:ea typeface="Calibri" panose="020F0502020204030204" pitchFamily="34" charset="0"/>
                <a:cs typeface="Calibri" panose="020F0502020204030204" pitchFamily="34" charset="0"/>
              </a:rPr>
              <a:t>. A firefighter who is considered volunteer and does not 				receive monetary compensation other than a stipend. Must receive 36 hours of 			training annually.</a:t>
            </a:r>
          </a:p>
          <a:p>
            <a:pPr marL="1371600" lvl="2" indent="457200">
              <a:lnSpc>
                <a:spcPct val="107000"/>
              </a:lnSpc>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kern="100" dirty="0">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Ret</a:t>
            </a:r>
            <a:r>
              <a:rPr lang="en-US" sz="1600" b="1" kern="100" dirty="0">
                <a:latin typeface="Calibri" panose="020F0502020204030204" pitchFamily="34" charset="0"/>
                <a:ea typeface="Calibri" panose="020F0502020204030204" pitchFamily="34" charset="0"/>
                <a:cs typeface="Calibri" panose="020F0502020204030204" pitchFamily="34" charset="0"/>
              </a:rPr>
              <a:t> Active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Retired Active Firefighter</a:t>
            </a:r>
            <a:r>
              <a:rPr lang="en-US" sz="1600" kern="100" dirty="0">
                <a:effectLst/>
                <a:latin typeface="Calibri" panose="020F0502020204030204" pitchFamily="34" charset="0"/>
                <a:ea typeface="Calibri" panose="020F0502020204030204" pitchFamily="34" charset="0"/>
                <a:cs typeface="Calibri" panose="020F0502020204030204" pitchFamily="34" charset="0"/>
              </a:rPr>
              <a:t> - has completed 20 years of certified service, are age 55 and          </a:t>
            </a:r>
          </a:p>
          <a:p>
            <a:pPr marL="0" marR="0">
              <a:lnSpc>
                <a:spcPct val="107000"/>
              </a:lnSpc>
              <a:spcBef>
                <a:spcPts val="0"/>
              </a:spcBef>
              <a:spcAft>
                <a:spcPts val="0"/>
              </a:spcAft>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receiving their Fire and Rescue Pension and still responds to calls and is actively engaged </a:t>
            </a:r>
          </a:p>
          <a:p>
            <a:pPr marL="0" marR="0">
              <a:lnSpc>
                <a:spcPct val="107000"/>
              </a:lnSpc>
              <a:spcBef>
                <a:spcPts val="0"/>
              </a:spcBef>
              <a:spcAft>
                <a:spcPts val="0"/>
              </a:spcAft>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in emergency operations.  If a member’s status is changed to Retired, the system will </a:t>
            </a:r>
          </a:p>
          <a:p>
            <a:pPr marL="0" marR="0">
              <a:lnSpc>
                <a:spcPct val="107000"/>
              </a:lnSpc>
              <a:spcBef>
                <a:spcPts val="0"/>
              </a:spcBef>
              <a:spcAft>
                <a:spcPts val="0"/>
              </a:spcAft>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automatically designate them as active. </a:t>
            </a:r>
            <a:r>
              <a:rPr lang="en-US" sz="16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600" b="1" kern="100" dirty="0">
                <a:effectLst/>
                <a:latin typeface="Calibri" panose="020F0502020204030204" pitchFamily="34" charset="0"/>
                <a:ea typeface="Calibri" panose="020F0502020204030204" pitchFamily="34" charset="0"/>
                <a:cs typeface="Calibri" panose="020F0502020204030204" pitchFamily="34" charset="0"/>
              </a:rPr>
              <a:t>A retired active firefighter must receive 36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1828800" lvl="2">
              <a:lnSpc>
                <a:spcPct val="107000"/>
              </a:lnSpc>
            </a:pPr>
            <a:r>
              <a:rPr lang="en-US" sz="1600" b="1" kern="100" dirty="0">
                <a:effectLst/>
                <a:latin typeface="Calibri" panose="020F0502020204030204" pitchFamily="34" charset="0"/>
                <a:ea typeface="Calibri" panose="020F0502020204030204" pitchFamily="34" charset="0"/>
                <a:cs typeface="Calibri" panose="020F0502020204030204" pitchFamily="34" charset="0"/>
              </a:rPr>
              <a:t> hours of training annually to be eligible for the state LODD benefit.</a:t>
            </a:r>
          </a:p>
          <a:p>
            <a:pPr marL="914400" marR="0">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p>
        </p:txBody>
      </p:sp>
      <p:sp>
        <p:nvSpPr>
          <p:cNvPr id="2" name="Slide Number Placeholder 1">
            <a:extLst>
              <a:ext uri="{FF2B5EF4-FFF2-40B4-BE49-F238E27FC236}">
                <a16:creationId xmlns:a16="http://schemas.microsoft.com/office/drawing/2014/main" id="{0DEA6409-872E-473A-5067-E11E5B035970}"/>
              </a:ext>
            </a:extLst>
          </p:cNvPr>
          <p:cNvSpPr>
            <a:spLocks noGrp="1"/>
          </p:cNvSpPr>
          <p:nvPr>
            <p:ph type="sldNum" sz="quarter" idx="10"/>
          </p:nvPr>
        </p:nvSpPr>
        <p:spPr/>
        <p:txBody>
          <a:bodyPr/>
          <a:lstStyle/>
          <a:p>
            <a:fld id="{DAEBE78A-56B9-48B4-AB1A-9EB87ABE874B}" type="slidenum">
              <a:rPr lang="en-US" smtClean="0"/>
              <a:pPr/>
              <a:t>33</a:t>
            </a:fld>
            <a:endParaRPr lang="en-US" dirty="0"/>
          </a:p>
        </p:txBody>
      </p:sp>
    </p:spTree>
    <p:extLst>
      <p:ext uri="{BB962C8B-B14F-4D97-AF65-F5344CB8AC3E}">
        <p14:creationId xmlns:p14="http://schemas.microsoft.com/office/powerpoint/2010/main" val="263931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88FABB-23E6-BF62-215B-32E0BD029426}"/>
              </a:ext>
            </a:extLst>
          </p:cNvPr>
          <p:cNvSpPr/>
          <p:nvPr/>
        </p:nvSpPr>
        <p:spPr>
          <a:xfrm>
            <a:off x="0" y="-7040"/>
            <a:ext cx="10485072" cy="960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a:t>
            </a:r>
            <a:r>
              <a:rPr lang="en-US" sz="4000" b="1" dirty="0">
                <a:latin typeface="Calibri" panose="020F0502020204030204" pitchFamily="34" charset="0"/>
                <a:ea typeface="Calibri" panose="020F0502020204030204" pitchFamily="34" charset="0"/>
                <a:cs typeface="Calibri" panose="020F0502020204030204" pitchFamily="34" charset="0"/>
              </a:rPr>
              <a:t>Roster Categories</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FA2A0BF-EF85-74CE-4EC4-29AC09367CE2}"/>
              </a:ext>
            </a:extLst>
          </p:cNvPr>
          <p:cNvSpPr/>
          <p:nvPr/>
        </p:nvSpPr>
        <p:spPr>
          <a:xfrm>
            <a:off x="10485072" y="0"/>
            <a:ext cx="1706927" cy="6858000"/>
          </a:xfrm>
          <a:prstGeom prst="rect">
            <a:avLst/>
          </a:prstGeom>
          <a:solidFill>
            <a:srgbClr val="B4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695683B-2B5D-22CF-4617-5BC093BD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72" y="5897853"/>
            <a:ext cx="1706927" cy="942852"/>
          </a:xfrm>
          <a:prstGeom prst="rect">
            <a:avLst/>
          </a:prstGeom>
        </p:spPr>
      </p:pic>
      <p:sp>
        <p:nvSpPr>
          <p:cNvPr id="2" name="TextBox 1">
            <a:extLst>
              <a:ext uri="{FF2B5EF4-FFF2-40B4-BE49-F238E27FC236}">
                <a16:creationId xmlns:a16="http://schemas.microsoft.com/office/drawing/2014/main" id="{84BE1A20-D39D-F841-BEBF-AD8AA94A9C6D}"/>
              </a:ext>
            </a:extLst>
          </p:cNvPr>
          <p:cNvSpPr txBox="1"/>
          <p:nvPr/>
        </p:nvSpPr>
        <p:spPr>
          <a:xfrm>
            <a:off x="422787" y="960147"/>
            <a:ext cx="10062285" cy="5847242"/>
          </a:xfrm>
          <a:prstGeom prst="rect">
            <a:avLst/>
          </a:prstGeom>
          <a:solidFill>
            <a:schemeClr val="bg2"/>
          </a:solidFill>
        </p:spPr>
        <p:txBody>
          <a:bodyPr wrap="square" rtlCol="0">
            <a:spAutoFit/>
          </a:bodyPr>
          <a:lstStyle/>
          <a:p>
            <a:pPr lvl="1">
              <a:lnSpc>
                <a:spcPct val="107000"/>
              </a:lnSpc>
            </a:pPr>
            <a:r>
              <a:rPr lang="en-US" sz="1600" b="1" kern="100" dirty="0">
                <a:effectLst/>
                <a:latin typeface="Calibri" panose="020F0502020204030204" pitchFamily="34" charset="0"/>
                <a:ea typeface="Calibri" panose="020F0502020204030204" pitchFamily="34" charset="0"/>
                <a:cs typeface="Calibri" panose="020F0502020204030204" pitchFamily="34" charset="0"/>
              </a:rPr>
              <a:t>Ret</a:t>
            </a:r>
            <a:r>
              <a:rPr lang="en-US" sz="1600" b="1" kern="100" dirty="0">
                <a:latin typeface="Calibri" panose="020F0502020204030204" pitchFamily="34" charset="0"/>
                <a:ea typeface="Calibri" panose="020F0502020204030204" pitchFamily="34" charset="0"/>
                <a:cs typeface="Calibri" panose="020F0502020204030204" pitchFamily="34" charset="0"/>
              </a:rPr>
              <a:t> Inactive </a:t>
            </a: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00" dirty="0">
                <a:effectLst/>
                <a:latin typeface="Calibri" panose="020F0502020204030204" pitchFamily="34" charset="0"/>
                <a:ea typeface="Calibri" panose="020F0502020204030204" pitchFamily="34" charset="0"/>
                <a:cs typeface="Calibri" panose="020F0502020204030204" pitchFamily="34" charset="0"/>
              </a:rPr>
              <a:t>Retired Inactive Firefighter</a:t>
            </a:r>
            <a:r>
              <a:rPr lang="en-US" sz="1600" kern="100" dirty="0">
                <a:effectLst/>
                <a:latin typeface="Calibri" panose="020F0502020204030204" pitchFamily="34" charset="0"/>
                <a:ea typeface="Calibri" panose="020F0502020204030204" pitchFamily="34" charset="0"/>
                <a:cs typeface="Calibri" panose="020F0502020204030204" pitchFamily="34" charset="0"/>
              </a:rPr>
              <a:t> - has 20 years of certified service in the</a:t>
            </a: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state and is no longer </a:t>
            </a:r>
          </a:p>
          <a:p>
            <a:pPr lvl="1">
              <a:lnSpc>
                <a:spcPct val="107000"/>
              </a:lnSpc>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actively engaged in emergency operations.   If a member’s status is</a:t>
            </a: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changed to Retired,         </a:t>
            </a:r>
          </a:p>
          <a:p>
            <a:pPr lvl="1">
              <a:lnSpc>
                <a:spcPct val="107000"/>
              </a:lnSpc>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the system automatically designated them as active.  To be inactive you will need to  </a:t>
            </a:r>
          </a:p>
          <a:p>
            <a:pPr lvl="1">
              <a:lnSpc>
                <a:spcPct val="107000"/>
              </a:lnSpc>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uncheck the box. </a:t>
            </a:r>
            <a:r>
              <a:rPr lang="en-US" sz="1600" dirty="0">
                <a:effectLst/>
                <a:latin typeface="Calibri" panose="020F0502020204030204" pitchFamily="34" charset="0"/>
                <a:ea typeface="Calibri" panose="020F0502020204030204" pitchFamily="34" charset="0"/>
                <a:cs typeface="Calibri" panose="020F0502020204030204" pitchFamily="34" charset="0"/>
              </a:rPr>
              <a:t>This membership category provides a $25,000 supplemental 			Accidental Death and Dismemberment Benefit for your retiree, makes them eligible for 		                    the State Firefighter Cancer Benefit, and allows the member to take advantage of 		                    other discounted Benefit programs and benefits offered by the NCSFA. </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107000"/>
              </a:lnSpc>
            </a:pP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tabLst>
                <a:tab pos="228600" algn="l"/>
                <a:tab pos="800100" algn="l"/>
                <a:tab pos="3200400" algn="l"/>
              </a:tabLst>
            </a:pP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latin typeface="Calibri" panose="020F0502020204030204" pitchFamily="34" charset="0"/>
                <a:ea typeface="Calibri" panose="020F0502020204030204" pitchFamily="34" charset="0"/>
                <a:cs typeface="Calibri" panose="020F0502020204030204" pitchFamily="34" charset="0"/>
              </a:rPr>
              <a:t>NM Retired        </a:t>
            </a:r>
            <a:r>
              <a:rPr lang="en-US" sz="1600" kern="100" dirty="0">
                <a:latin typeface="Calibri" panose="020F0502020204030204" pitchFamily="34" charset="0"/>
                <a:ea typeface="Calibri" panose="020F0502020204030204" pitchFamily="34" charset="0"/>
                <a:cs typeface="Calibri" panose="020F0502020204030204" pitchFamily="34" charset="0"/>
              </a:rPr>
              <a:t>A retired nonactive Non-Member firefighter who has retired from the department after </a:t>
            </a:r>
          </a:p>
          <a:p>
            <a:pPr marR="0" lvl="1">
              <a:lnSpc>
                <a:spcPct val="107000"/>
              </a:lnSpc>
              <a:spcBef>
                <a:spcPts val="0"/>
              </a:spcBef>
              <a:spcAft>
                <a:spcPts val="0"/>
              </a:spcAft>
              <a:tabLst>
                <a:tab pos="228600" algn="l"/>
                <a:tab pos="800100" algn="l"/>
                <a:tab pos="3200400" algn="l"/>
              </a:tabLst>
            </a:pPr>
            <a:r>
              <a:rPr lang="en-US" sz="1600" kern="100" dirty="0">
                <a:latin typeface="Calibri" panose="020F0502020204030204" pitchFamily="34" charset="0"/>
                <a:ea typeface="Calibri" panose="020F0502020204030204" pitchFamily="34" charset="0"/>
                <a:cs typeface="Calibri" panose="020F0502020204030204" pitchFamily="34" charset="0"/>
              </a:rPr>
              <a:t>                             20 years of  creditable service that remains on the roster at no cost to the department.                                                            </a:t>
            </a:r>
          </a:p>
          <a:p>
            <a:pPr lvl="4">
              <a:lnSpc>
                <a:spcPct val="107000"/>
              </a:lnSpc>
              <a:tabLst>
                <a:tab pos="228600" algn="l"/>
                <a:tab pos="800100" algn="l"/>
                <a:tab pos="3200400" algn="l"/>
              </a:tabLst>
            </a:pPr>
            <a:r>
              <a:rPr lang="en-US" sz="1600" kern="100" dirty="0">
                <a:latin typeface="Calibri" panose="020F0502020204030204" pitchFamily="34" charset="0"/>
                <a:ea typeface="Calibri" panose="020F0502020204030204" pitchFamily="34" charset="0"/>
                <a:cs typeface="Calibri" panose="020F0502020204030204" pitchFamily="34" charset="0"/>
              </a:rPr>
              <a:t>Although the retiree with this member designation is eligible for the cancer benefit, they                             however are not eligible for the Non-Line of Duty Accidental Death and Dismemberment                                                                                                                      Benefit, or any other discounted benefit programs offered by NCSFA.</a:t>
            </a:r>
          </a:p>
          <a:p>
            <a:pPr marR="0" lvl="0">
              <a:spcBef>
                <a:spcPts val="0"/>
              </a:spcBef>
              <a:spcAft>
                <a:spcPts val="0"/>
              </a:spcAft>
              <a:tabLst>
                <a:tab pos="228600" algn="l"/>
                <a:tab pos="800100" algn="l"/>
                <a:tab pos="3200400" algn="l"/>
              </a:tabLs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tabLst>
                <a:tab pos="228600" algn="l"/>
                <a:tab pos="800100" algn="l"/>
                <a:tab pos="3200400" algn="l"/>
              </a:tabLst>
            </a:pPr>
            <a:r>
              <a:rPr lang="en-US" sz="1600" b="1" u="sng" dirty="0">
                <a:effectLst/>
                <a:latin typeface="Calibri" panose="020F0502020204030204" pitchFamily="34" charset="0"/>
                <a:ea typeface="Calibri" panose="020F0502020204030204" pitchFamily="34" charset="0"/>
                <a:cs typeface="Calibri" panose="020F0502020204030204" pitchFamily="34" charset="0"/>
              </a:rPr>
              <a:t>Note: This membership category is not included in your total department membership roster count and does not affect your calculated relief fund minimum and maximum balance.</a:t>
            </a:r>
          </a:p>
          <a:p>
            <a:pPr marR="0" lvl="0" algn="just">
              <a:spcBef>
                <a:spcPts val="0"/>
              </a:spcBef>
              <a:spcAft>
                <a:spcPts val="0"/>
              </a:spcAft>
              <a:tabLst>
                <a:tab pos="228600" algn="l"/>
                <a:tab pos="800100" algn="l"/>
                <a:tab pos="32004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1000"/>
              </a:spcAft>
              <a:tabLst>
                <a:tab pos="228600" algn="l"/>
                <a:tab pos="800100" algn="l"/>
                <a:tab pos="3200400" algn="l"/>
              </a:tabLst>
            </a:pPr>
            <a:r>
              <a:rPr lang="en-US"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It is noted that changing your current Retired-Inactive members to NM Retired will lower your roster count and your calculated relief fund minimum and maximum balances.</a:t>
            </a:r>
          </a:p>
          <a:p>
            <a:pPr marL="742950" lvl="1" indent="-285750">
              <a:lnSpc>
                <a:spcPct val="107000"/>
              </a:lnSpc>
              <a:buFont typeface="Wingdings" panose="05000000000000000000" pitchFamily="2" charset="2"/>
              <a:buChar char="v"/>
            </a:pPr>
            <a:r>
              <a:rPr lang="en-US" b="1" kern="100" dirty="0">
                <a:effectLst/>
                <a:latin typeface="Calibri" panose="020F0502020204030204" pitchFamily="34" charset="0"/>
                <a:ea typeface="Calibri" panose="020F0502020204030204" pitchFamily="34" charset="0"/>
                <a:cs typeface="Calibri" panose="020F0502020204030204" pitchFamily="34" charset="0"/>
              </a:rPr>
              <a:t>If a member of your department is NOT on the roster, they are NOT eligible for any  NCSFA benefits</a:t>
            </a:r>
            <a:r>
              <a:rPr lang="en-US" kern="100" dirty="0">
                <a:effectLst/>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CE1B505A-06C9-E0B6-1720-1C61A6EE256D}"/>
              </a:ext>
            </a:extLst>
          </p:cNvPr>
          <p:cNvSpPr>
            <a:spLocks noGrp="1"/>
          </p:cNvSpPr>
          <p:nvPr>
            <p:ph type="sldNum" sz="quarter" idx="10"/>
          </p:nvPr>
        </p:nvSpPr>
        <p:spPr/>
        <p:txBody>
          <a:bodyPr/>
          <a:lstStyle/>
          <a:p>
            <a:fld id="{DAEBE78A-56B9-48B4-AB1A-9EB87ABE874B}" type="slidenum">
              <a:rPr lang="en-US" smtClean="0"/>
              <a:pPr/>
              <a:t>34</a:t>
            </a:fld>
            <a:endParaRPr lang="en-US" dirty="0"/>
          </a:p>
        </p:txBody>
      </p:sp>
    </p:spTree>
    <p:extLst>
      <p:ext uri="{BB962C8B-B14F-4D97-AF65-F5344CB8AC3E}">
        <p14:creationId xmlns:p14="http://schemas.microsoft.com/office/powerpoint/2010/main" val="68592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E3565-4E7D-8772-6D5C-C8B154EE43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AEF6A3-2857-BF52-1207-28B299C20E1F}"/>
              </a:ext>
            </a:extLst>
          </p:cNvPr>
          <p:cNvSpPr/>
          <p:nvPr/>
        </p:nvSpPr>
        <p:spPr>
          <a:xfrm>
            <a:off x="3086100" y="2148840"/>
            <a:ext cx="6019800" cy="1107996"/>
          </a:xfrm>
          <a:prstGeom prst="rect">
            <a:avLst/>
          </a:prstGeom>
        </p:spPr>
        <p:txBody>
          <a:bodyPr wrap="square">
            <a:spAutoFit/>
          </a:bodyPr>
          <a:lstStyle/>
          <a:p>
            <a:pPr algn="ctr" eaLnBrk="1" hangingPunct="1">
              <a:buFont typeface="Wingdings" charset="0"/>
              <a:buNone/>
            </a:pPr>
            <a:r>
              <a:rPr lang="en-US" sz="6600" b="1" dirty="0">
                <a:solidFill>
                  <a:srgbClr val="020200"/>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3" name="Slide Number Placeholder 2">
            <a:extLst>
              <a:ext uri="{FF2B5EF4-FFF2-40B4-BE49-F238E27FC236}">
                <a16:creationId xmlns:a16="http://schemas.microsoft.com/office/drawing/2014/main" id="{658B8CC5-7E79-45DC-1D21-EEF8465CB103}"/>
              </a:ext>
            </a:extLst>
          </p:cNvPr>
          <p:cNvSpPr>
            <a:spLocks noGrp="1"/>
          </p:cNvSpPr>
          <p:nvPr>
            <p:ph type="sldNum" sz="quarter" idx="10"/>
          </p:nvPr>
        </p:nvSpPr>
        <p:spPr/>
        <p:txBody>
          <a:bodyPr/>
          <a:lstStyle/>
          <a:p>
            <a:fld id="{DAEBE78A-56B9-48B4-AB1A-9EB87ABE874B}" type="slidenum">
              <a:rPr lang="en-US" smtClean="0"/>
              <a:pPr/>
              <a:t>35</a:t>
            </a:fld>
            <a:endParaRPr lang="en-US" dirty="0"/>
          </a:p>
        </p:txBody>
      </p:sp>
    </p:spTree>
    <p:custDataLst>
      <p:tags r:id="rId1"/>
    </p:custDataLst>
    <p:extLst>
      <p:ext uri="{BB962C8B-B14F-4D97-AF65-F5344CB8AC3E}">
        <p14:creationId xmlns:p14="http://schemas.microsoft.com/office/powerpoint/2010/main" val="2807552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35451C4-47D1-028E-3DCC-2EFD0B042F2D}"/>
            </a:ext>
          </a:extLst>
        </p:cNvPr>
        <p:cNvGrpSpPr/>
        <p:nvPr/>
      </p:nvGrpSpPr>
      <p:grpSpPr>
        <a:xfrm>
          <a:off x="0" y="0"/>
          <a:ext cx="0" cy="0"/>
          <a:chOff x="0" y="0"/>
          <a:chExt cx="0" cy="0"/>
        </a:xfrm>
      </p:grpSpPr>
      <p:sp>
        <p:nvSpPr>
          <p:cNvPr id="7171" name="Rectangle 8">
            <a:extLst>
              <a:ext uri="{FF2B5EF4-FFF2-40B4-BE49-F238E27FC236}">
                <a16:creationId xmlns:a16="http://schemas.microsoft.com/office/drawing/2014/main" id="{FDFBAB1E-11B0-675A-14E4-EC4181A48AE5}"/>
              </a:ext>
            </a:extLst>
          </p:cNvPr>
          <p:cNvSpPr>
            <a:spLocks noGrp="1" noChangeArrowheads="1"/>
          </p:cNvSpPr>
          <p:nvPr>
            <p:ph idx="1"/>
          </p:nvPr>
        </p:nvSpPr>
        <p:spPr>
          <a:xfrm>
            <a:off x="0" y="2123211"/>
            <a:ext cx="12192000" cy="2174054"/>
          </a:xfrm>
        </p:spPr>
        <p:txBody>
          <a:bodyPr/>
          <a:lstStyle/>
          <a:p>
            <a:pPr marL="0" indent="0" algn="ctr" eaLnBrk="1" hangingPunct="1">
              <a:spcBef>
                <a:spcPts val="600"/>
              </a:spcBef>
              <a:buNone/>
            </a:pPr>
            <a:r>
              <a:rPr lang="en-US" sz="6600" b="1" dirty="0">
                <a:latin typeface="Calibri" panose="020F0502020204030204" pitchFamily="34" charset="0"/>
                <a:ea typeface="Calibri" panose="020F0502020204030204" pitchFamily="34" charset="0"/>
                <a:cs typeface="Calibri" panose="020F0502020204030204" pitchFamily="34" charset="0"/>
              </a:rPr>
              <a:t>Governmental Benefits</a:t>
            </a:r>
            <a:endParaRPr lang="en-US" sz="2400" b="1" dirty="0">
              <a:solidFill>
                <a:srgbClr val="9933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6175D0B-3658-A642-EB2E-EB9D9D0F0F4B}"/>
              </a:ext>
            </a:extLst>
          </p:cNvPr>
          <p:cNvSpPr>
            <a:spLocks noGrp="1"/>
          </p:cNvSpPr>
          <p:nvPr>
            <p:ph type="sldNum" sz="quarter" idx="10"/>
          </p:nvPr>
        </p:nvSpPr>
        <p:spPr/>
        <p:txBody>
          <a:bodyPr/>
          <a:lstStyle/>
          <a:p>
            <a:fld id="{DAEBE78A-56B9-48B4-AB1A-9EB87ABE874B}" type="slidenum">
              <a:rPr lang="en-US" smtClean="0"/>
              <a:pPr/>
              <a:t>36</a:t>
            </a:fld>
            <a:endParaRPr lang="en-US" dirty="0"/>
          </a:p>
        </p:txBody>
      </p:sp>
    </p:spTree>
    <p:custDataLst>
      <p:tags r:id="rId1"/>
    </p:custDataLst>
    <p:extLst>
      <p:ext uri="{BB962C8B-B14F-4D97-AF65-F5344CB8AC3E}">
        <p14:creationId xmlns:p14="http://schemas.microsoft.com/office/powerpoint/2010/main" val="4280804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DD7C-299E-575F-B920-3717BF6AF93F}"/>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Governmental Benefits Provided to Eligible Firefighters</a:t>
            </a:r>
            <a:br>
              <a:rPr lang="en-US" dirty="0"/>
            </a:br>
            <a:endParaRPr lang="en-US" dirty="0"/>
          </a:p>
        </p:txBody>
      </p:sp>
      <p:sp>
        <p:nvSpPr>
          <p:cNvPr id="3" name="Content Placeholder 2">
            <a:extLst>
              <a:ext uri="{FF2B5EF4-FFF2-40B4-BE49-F238E27FC236}">
                <a16:creationId xmlns:a16="http://schemas.microsoft.com/office/drawing/2014/main" id="{F12391DF-C0E2-BFB9-4B64-B75DC6073DC4}"/>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There are several benefits provided to eligible firefighters from the State of North Carolina and the Federal Government. </a:t>
            </a:r>
          </a:p>
          <a:p>
            <a:pPr>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In most cases these Benefits are dependent upon members being listed as “Certified” on the Annual Fire Department Roster discussed Previously.</a:t>
            </a:r>
          </a:p>
          <a:p>
            <a:endParaRPr lang="en-US" dirty="0"/>
          </a:p>
        </p:txBody>
      </p:sp>
      <p:sp>
        <p:nvSpPr>
          <p:cNvPr id="4" name="Slide Number Placeholder 3">
            <a:extLst>
              <a:ext uri="{FF2B5EF4-FFF2-40B4-BE49-F238E27FC236}">
                <a16:creationId xmlns:a16="http://schemas.microsoft.com/office/drawing/2014/main" id="{D9A2FF50-7B37-3884-D531-36DAFA542C85}"/>
              </a:ext>
            </a:extLst>
          </p:cNvPr>
          <p:cNvSpPr>
            <a:spLocks noGrp="1"/>
          </p:cNvSpPr>
          <p:nvPr>
            <p:ph type="sldNum" sz="quarter" idx="10"/>
          </p:nvPr>
        </p:nvSpPr>
        <p:spPr/>
        <p:txBody>
          <a:bodyPr/>
          <a:lstStyle/>
          <a:p>
            <a:fld id="{DAEBE78A-56B9-48B4-AB1A-9EB87ABE874B}" type="slidenum">
              <a:rPr lang="en-US" smtClean="0"/>
              <a:pPr/>
              <a:t>37</a:t>
            </a:fld>
            <a:endParaRPr lang="en-US" dirty="0"/>
          </a:p>
        </p:txBody>
      </p:sp>
    </p:spTree>
    <p:extLst>
      <p:ext uri="{BB962C8B-B14F-4D97-AF65-F5344CB8AC3E}">
        <p14:creationId xmlns:p14="http://schemas.microsoft.com/office/powerpoint/2010/main" val="1446576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26897-3507-AF39-8D1C-64464700B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60CFC-1721-A6EA-A331-1C4AEC099313}"/>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State Benefits</a:t>
            </a:r>
            <a:br>
              <a:rPr lang="en-US" dirty="0"/>
            </a:br>
            <a:endParaRPr lang="en-US" dirty="0"/>
          </a:p>
        </p:txBody>
      </p:sp>
      <p:sp>
        <p:nvSpPr>
          <p:cNvPr id="3" name="Content Placeholder 2">
            <a:extLst>
              <a:ext uri="{FF2B5EF4-FFF2-40B4-BE49-F238E27FC236}">
                <a16:creationId xmlns:a16="http://schemas.microsoft.com/office/drawing/2014/main" id="{13C8BAEE-1351-4970-970D-261A6632BDF0}"/>
              </a:ext>
            </a:extLst>
          </p:cNvPr>
          <p:cNvSpPr>
            <a:spLocks noGrp="1"/>
          </p:cNvSpPr>
          <p:nvPr>
            <p:ph idx="1"/>
          </p:nvPr>
        </p:nvSpPr>
        <p:spPr>
          <a:xfrm>
            <a:off x="618226" y="1083705"/>
            <a:ext cx="10955547" cy="4978960"/>
          </a:xfrm>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State Line of Duty Death Benefit. $100,000</a:t>
            </a:r>
          </a:p>
          <a:p>
            <a:pPr lvl="2">
              <a:buFont typeface="Wingdings" panose="05000000000000000000" pitchFamily="2" charset="2"/>
              <a:buChar char="ü"/>
            </a:pPr>
            <a:r>
              <a:rPr lang="en-US" sz="2400" dirty="0">
                <a:ea typeface="MS PGothic" charset="0"/>
                <a:cs typeface="MS PGothic" charset="0"/>
              </a:rPr>
              <a:t>Heart attack, stroke, and trauma</a:t>
            </a:r>
          </a:p>
          <a:p>
            <a:pPr lvl="2">
              <a:buFont typeface="Wingdings" panose="05000000000000000000" pitchFamily="2" charset="2"/>
              <a:buChar char="ü"/>
            </a:pPr>
            <a:r>
              <a:rPr lang="en-US" sz="2400" dirty="0">
                <a:ea typeface="MS PGothic" charset="0"/>
                <a:cs typeface="MS PGothic" charset="0"/>
              </a:rPr>
              <a:t>This benefit pays a total of $100,000.00 in a lump sum payment.</a:t>
            </a:r>
          </a:p>
          <a:p>
            <a:pPr lvl="2">
              <a:buFont typeface="Wingdings" panose="05000000000000000000" pitchFamily="2" charset="2"/>
              <a:buChar char="ü"/>
            </a:pPr>
            <a:r>
              <a:rPr lang="en-US" sz="2400" dirty="0">
                <a:ea typeface="MS PGothic" charset="0"/>
                <a:cs typeface="MS PGothic" charset="0"/>
              </a:rPr>
              <a:t>No “remarriage” penalty.</a:t>
            </a:r>
            <a:endParaRPr lang="en-US" sz="2400" dirty="0"/>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Covered Cancers (</a:t>
            </a:r>
            <a:r>
              <a:rPr lang="en-US" sz="2800" u="sng" dirty="0">
                <a:ea typeface="MS PGothic" charset="0"/>
                <a:cs typeface="MS PGothic" charset="0"/>
              </a:rPr>
              <a:t>as defined in </a:t>
            </a:r>
            <a:r>
              <a:rPr lang="en-US" sz="2800" u="sng" dirty="0">
                <a:hlinkClick r:id="rId2">
                  <a:extLst>
                    <a:ext uri="{A12FA001-AC4F-418D-AE19-62706E023703}">
                      <ahyp:hlinkClr xmlns:ahyp="http://schemas.microsoft.com/office/drawing/2018/hyperlinkcolor" val="tx"/>
                    </a:ext>
                  </a:extLst>
                </a:hlinkClick>
              </a:rPr>
              <a:t>NC General Statute 143-166.2</a:t>
            </a:r>
            <a:r>
              <a:rPr lang="en-US" sz="2800" dirty="0"/>
              <a:t>)</a:t>
            </a:r>
            <a:endParaRPr lang="en-US" sz="2800" dirty="0">
              <a:ea typeface="MS PGothic" charset="0"/>
              <a:cs typeface="MS PGothic" charset="0"/>
            </a:endParaRPr>
          </a:p>
          <a:p>
            <a:pPr lvl="2">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Mesothelioma</a:t>
            </a:r>
          </a:p>
          <a:p>
            <a:pPr lvl="2">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Testicular cancer</a:t>
            </a:r>
          </a:p>
          <a:p>
            <a:pPr lvl="2">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Cancer of the small intestine</a:t>
            </a:r>
          </a:p>
          <a:p>
            <a:pPr lvl="2">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Esophageal cancer</a:t>
            </a:r>
          </a:p>
          <a:p>
            <a:pPr lvl="2">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Oral cavity cancer</a:t>
            </a:r>
          </a:p>
          <a:p>
            <a:pPr lvl="2">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Pharynx</a:t>
            </a:r>
          </a:p>
          <a:p>
            <a:pPr lvl="2">
              <a:buFont typeface="Wingdings" panose="05000000000000000000" pitchFamily="2" charset="2"/>
              <a:buChar char="ü"/>
            </a:pP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7886572-501B-E390-0A28-7D4BC0E959D7}"/>
              </a:ext>
            </a:extLst>
          </p:cNvPr>
          <p:cNvSpPr>
            <a:spLocks noGrp="1"/>
          </p:cNvSpPr>
          <p:nvPr>
            <p:ph type="sldNum" sz="quarter" idx="10"/>
          </p:nvPr>
        </p:nvSpPr>
        <p:spPr/>
        <p:txBody>
          <a:bodyPr/>
          <a:lstStyle/>
          <a:p>
            <a:fld id="{DAEBE78A-56B9-48B4-AB1A-9EB87ABE874B}" type="slidenum">
              <a:rPr lang="en-US" smtClean="0"/>
              <a:pPr/>
              <a:t>38</a:t>
            </a:fld>
            <a:endParaRPr lang="en-US" dirty="0"/>
          </a:p>
        </p:txBody>
      </p:sp>
    </p:spTree>
    <p:extLst>
      <p:ext uri="{BB962C8B-B14F-4D97-AF65-F5344CB8AC3E}">
        <p14:creationId xmlns:p14="http://schemas.microsoft.com/office/powerpoint/2010/main" val="4069620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CF9D-36B0-410A-FE57-6D3831238424}"/>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State Benefits</a:t>
            </a:r>
            <a:br>
              <a:rPr lang="en-US" dirty="0"/>
            </a:br>
            <a:endParaRPr lang="en-US" dirty="0"/>
          </a:p>
        </p:txBody>
      </p:sp>
      <p:sp>
        <p:nvSpPr>
          <p:cNvPr id="3" name="Content Placeholder 2">
            <a:extLst>
              <a:ext uri="{FF2B5EF4-FFF2-40B4-BE49-F238E27FC236}">
                <a16:creationId xmlns:a16="http://schemas.microsoft.com/office/drawing/2014/main" id="{1C005B57-EF1D-C6E5-C313-152636322C16}"/>
              </a:ext>
            </a:extLst>
          </p:cNvPr>
          <p:cNvSpPr>
            <a:spLocks noGrp="1"/>
          </p:cNvSpPr>
          <p:nvPr>
            <p:ph idx="1"/>
          </p:nvPr>
        </p:nvSpPr>
        <p:spPr>
          <a:xfrm>
            <a:off x="618226" y="1074180"/>
            <a:ext cx="10955547" cy="4978960"/>
          </a:xfrm>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N.C. Firefighter Cancer Insurance Program</a:t>
            </a: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N.C. Fire and Rescue Squad Workers Pension Fund</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$175 Per Month after reaching age 55 and having 20 years of </a:t>
            </a:r>
            <a:r>
              <a:rPr lang="en-US" sz="2800" dirty="0">
                <a:latin typeface="Calibri" panose="020F0502020204030204" pitchFamily="34" charset="0"/>
                <a:ea typeface="Calibri" panose="020F0502020204030204" pitchFamily="34" charset="0"/>
                <a:cs typeface="Calibri" panose="020F0502020204030204" pitchFamily="34" charset="0"/>
              </a:rPr>
              <a:t>             eligible service</a:t>
            </a: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Volunteer Safety Workers Comp Program</a:t>
            </a: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Tuition Free School Attendance for LODD Dependents.</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	Tuition Free only includes State Supported </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	Universities (UNC System), Colleges, and Community Colleges</a:t>
            </a:r>
          </a:p>
          <a:p>
            <a:endParaRPr lang="en-US" dirty="0"/>
          </a:p>
        </p:txBody>
      </p:sp>
      <p:sp>
        <p:nvSpPr>
          <p:cNvPr id="4" name="Slide Number Placeholder 3">
            <a:extLst>
              <a:ext uri="{FF2B5EF4-FFF2-40B4-BE49-F238E27FC236}">
                <a16:creationId xmlns:a16="http://schemas.microsoft.com/office/drawing/2014/main" id="{BF643D3B-9E7E-85A8-E1D2-E46B79ECC929}"/>
              </a:ext>
            </a:extLst>
          </p:cNvPr>
          <p:cNvSpPr>
            <a:spLocks noGrp="1"/>
          </p:cNvSpPr>
          <p:nvPr>
            <p:ph type="sldNum" sz="quarter" idx="10"/>
          </p:nvPr>
        </p:nvSpPr>
        <p:spPr/>
        <p:txBody>
          <a:bodyPr/>
          <a:lstStyle/>
          <a:p>
            <a:fld id="{DAEBE78A-56B9-48B4-AB1A-9EB87ABE874B}" type="slidenum">
              <a:rPr lang="en-US" smtClean="0"/>
              <a:pPr/>
              <a:t>39</a:t>
            </a:fld>
            <a:endParaRPr lang="en-US" dirty="0"/>
          </a:p>
        </p:txBody>
      </p:sp>
    </p:spTree>
    <p:extLst>
      <p:ext uri="{BB962C8B-B14F-4D97-AF65-F5344CB8AC3E}">
        <p14:creationId xmlns:p14="http://schemas.microsoft.com/office/powerpoint/2010/main" val="357878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CC2D-3E0B-9AFA-CA1F-C887C8D0E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25B36-806D-A09E-9F05-0E3FB0A36095}"/>
              </a:ext>
            </a:extLst>
          </p:cNvPr>
          <p:cNvSpPr>
            <a:spLocks noGrp="1"/>
          </p:cNvSpPr>
          <p:nvPr>
            <p:ph type="title"/>
          </p:nvPr>
        </p:nvSpPr>
        <p:spPr>
          <a:xfrm>
            <a:off x="765997" y="1688123"/>
            <a:ext cx="11121206" cy="750028"/>
          </a:xfrm>
        </p:spPr>
        <p:txBody>
          <a:bodyPr anchor="ct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Chief 101- 2025 Course</a:t>
            </a:r>
          </a:p>
        </p:txBody>
      </p:sp>
      <p:graphicFrame>
        <p:nvGraphicFramePr>
          <p:cNvPr id="6" name="Content Placeholder 2">
            <a:extLst>
              <a:ext uri="{FF2B5EF4-FFF2-40B4-BE49-F238E27FC236}">
                <a16:creationId xmlns:a16="http://schemas.microsoft.com/office/drawing/2014/main" id="{DE8AE3B9-D9C6-B7FE-BD66-C6996F2B2735}"/>
              </a:ext>
            </a:extLst>
          </p:cNvPr>
          <p:cNvGraphicFramePr>
            <a:graphicFrameLocks noGrp="1"/>
          </p:cNvGraphicFramePr>
          <p:nvPr>
            <p:ph idx="1"/>
            <p:extLst>
              <p:ext uri="{D42A27DB-BD31-4B8C-83A1-F6EECF244321}">
                <p14:modId xmlns:p14="http://schemas.microsoft.com/office/powerpoint/2010/main" val="625473955"/>
              </p:ext>
            </p:extLst>
          </p:nvPr>
        </p:nvGraphicFramePr>
        <p:xfrm>
          <a:off x="765997" y="2527419"/>
          <a:ext cx="10660005" cy="3784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08229990-95CF-3303-D168-02C398DC541B}"/>
              </a:ext>
            </a:extLst>
          </p:cNvPr>
          <p:cNvSpPr>
            <a:spLocks noGrp="1"/>
          </p:cNvSpPr>
          <p:nvPr>
            <p:ph type="sldNum" sz="quarter" idx="10"/>
          </p:nvPr>
        </p:nvSpPr>
        <p:spPr/>
        <p:txBody>
          <a:bodyPr wrap="square" anchor="ctr">
            <a:normAutofit/>
          </a:bodyPr>
          <a:lstStyle/>
          <a:p>
            <a:pPr fontAlgn="base">
              <a:spcBef>
                <a:spcPct val="0"/>
              </a:spcBef>
              <a:spcAft>
                <a:spcPts val="600"/>
              </a:spcAft>
            </a:pPr>
            <a:fld id="{DAEBE78A-56B9-48B4-AB1A-9EB87ABE874B}" type="slidenum">
              <a:rPr lang="en-US"/>
              <a:pPr fontAlgn="base">
                <a:spcBef>
                  <a:spcPct val="0"/>
                </a:spcBef>
                <a:spcAft>
                  <a:spcPts val="600"/>
                </a:spcAft>
              </a:pPr>
              <a:t>4</a:t>
            </a:fld>
            <a:endParaRPr lang="en-US" dirty="0"/>
          </a:p>
        </p:txBody>
      </p:sp>
    </p:spTree>
    <p:extLst>
      <p:ext uri="{BB962C8B-B14F-4D97-AF65-F5344CB8AC3E}">
        <p14:creationId xmlns:p14="http://schemas.microsoft.com/office/powerpoint/2010/main" val="2216366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FB0E-E5A9-311C-C0AD-B2864489567E}"/>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Federal Benefits Available To Eligible Members</a:t>
            </a:r>
            <a:br>
              <a:rPr lang="en-US" dirty="0"/>
            </a:br>
            <a:endParaRPr lang="en-US" dirty="0"/>
          </a:p>
        </p:txBody>
      </p:sp>
      <p:sp>
        <p:nvSpPr>
          <p:cNvPr id="3" name="Content Placeholder 2">
            <a:extLst>
              <a:ext uri="{FF2B5EF4-FFF2-40B4-BE49-F238E27FC236}">
                <a16:creationId xmlns:a16="http://schemas.microsoft.com/office/drawing/2014/main" id="{89E974B2-7AC5-9759-F665-1279BA44A15B}"/>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Public Safety Officers Support Act of 2022 (PSOSA) currently pays </a:t>
            </a:r>
            <a:r>
              <a:rPr lang="en-US" sz="2800" b="1" dirty="0">
                <a:latin typeface="Calibri" panose="020F0502020204030204" pitchFamily="34" charset="0"/>
                <a:ea typeface="Calibri" panose="020F0502020204030204" pitchFamily="34" charset="0"/>
                <a:cs typeface="Calibri" panose="020F0502020204030204" pitchFamily="34" charset="0"/>
              </a:rPr>
              <a:t>$448,575.00 </a:t>
            </a:r>
            <a:r>
              <a:rPr lang="en-US" sz="2800" dirty="0">
                <a:latin typeface="Calibri" panose="020F0502020204030204" pitchFamily="34" charset="0"/>
                <a:ea typeface="Calibri" panose="020F0502020204030204" pitchFamily="34" charset="0"/>
                <a:cs typeface="Calibri" panose="020F0502020204030204" pitchFamily="34" charset="0"/>
              </a:rPr>
              <a:t>for eligible deaths and disabilities occurring 10/01/2024 – 09/30/2025 (FYE 2025).</a:t>
            </a: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Hometown Heroes Survivors Benefits Act of 2003; President signed into law December 15, 2003.</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This bill is to ensure that a public safety officer who suffers a fatal heart attack or stroke while on duty shall be presumed to have died in the line of duty.</a:t>
            </a: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Federal PSOSA also includes an education benefit, usually covered by our State benefits.</a:t>
            </a:r>
          </a:p>
          <a:p>
            <a:endParaRPr lang="en-US" dirty="0"/>
          </a:p>
        </p:txBody>
      </p:sp>
      <p:sp>
        <p:nvSpPr>
          <p:cNvPr id="4" name="Slide Number Placeholder 3">
            <a:extLst>
              <a:ext uri="{FF2B5EF4-FFF2-40B4-BE49-F238E27FC236}">
                <a16:creationId xmlns:a16="http://schemas.microsoft.com/office/drawing/2014/main" id="{708184C2-A259-E738-DD0C-11EC73737477}"/>
              </a:ext>
            </a:extLst>
          </p:cNvPr>
          <p:cNvSpPr>
            <a:spLocks noGrp="1"/>
          </p:cNvSpPr>
          <p:nvPr>
            <p:ph type="sldNum" sz="quarter" idx="10"/>
          </p:nvPr>
        </p:nvSpPr>
        <p:spPr/>
        <p:txBody>
          <a:bodyPr/>
          <a:lstStyle/>
          <a:p>
            <a:fld id="{DAEBE78A-56B9-48B4-AB1A-9EB87ABE874B}" type="slidenum">
              <a:rPr lang="en-US" smtClean="0"/>
              <a:pPr/>
              <a:t>40</a:t>
            </a:fld>
            <a:endParaRPr lang="en-US" dirty="0"/>
          </a:p>
        </p:txBody>
      </p:sp>
    </p:spTree>
    <p:extLst>
      <p:ext uri="{BB962C8B-B14F-4D97-AF65-F5344CB8AC3E}">
        <p14:creationId xmlns:p14="http://schemas.microsoft.com/office/powerpoint/2010/main" val="3159182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4EEAA-C944-974A-1955-89F92A009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E14A8-7387-298F-32EA-AC6FAD428784}"/>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Federal Benefits Available To Eligible Members</a:t>
            </a:r>
            <a:br>
              <a:rPr lang="en-US" dirty="0"/>
            </a:br>
            <a:endParaRPr lang="en-US" dirty="0"/>
          </a:p>
        </p:txBody>
      </p:sp>
      <p:sp>
        <p:nvSpPr>
          <p:cNvPr id="3" name="Content Placeholder 2">
            <a:extLst>
              <a:ext uri="{FF2B5EF4-FFF2-40B4-BE49-F238E27FC236}">
                <a16:creationId xmlns:a16="http://schemas.microsoft.com/office/drawing/2014/main" id="{5701EBEE-38D4-B013-39DB-466138CDE970}"/>
              </a:ext>
            </a:extLst>
          </p:cNvPr>
          <p:cNvSpPr>
            <a:spLocks noGrp="1"/>
          </p:cNvSpPr>
          <p:nvPr>
            <p:ph idx="1"/>
          </p:nvPr>
        </p:nvSpPr>
        <p:spPr>
          <a:xfrm>
            <a:off x="618226" y="1176496"/>
            <a:ext cx="10955547" cy="4978960"/>
          </a:xfrm>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Who may file a claim under PSOSA for deaths or injuries related to suicide or a suicide attempt?</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Generally speaking, a survivor or injured officer may be eligible for death or disability benefits based on the public safety officer’s death by suicide, or attempt to die by suicide, if the action intended to bring about the officer’s death occurred on or after January 1, 2019.</a:t>
            </a:r>
            <a:endParaRPr lang="en-US" dirty="0"/>
          </a:p>
        </p:txBody>
      </p:sp>
      <p:sp>
        <p:nvSpPr>
          <p:cNvPr id="4" name="Slide Number Placeholder 3">
            <a:extLst>
              <a:ext uri="{FF2B5EF4-FFF2-40B4-BE49-F238E27FC236}">
                <a16:creationId xmlns:a16="http://schemas.microsoft.com/office/drawing/2014/main" id="{6FEFE0F9-61B3-17D4-960C-E24A92D54047}"/>
              </a:ext>
            </a:extLst>
          </p:cNvPr>
          <p:cNvSpPr>
            <a:spLocks noGrp="1"/>
          </p:cNvSpPr>
          <p:nvPr>
            <p:ph type="sldNum" sz="quarter" idx="10"/>
          </p:nvPr>
        </p:nvSpPr>
        <p:spPr/>
        <p:txBody>
          <a:bodyPr/>
          <a:lstStyle/>
          <a:p>
            <a:fld id="{DAEBE78A-56B9-48B4-AB1A-9EB87ABE874B}" type="slidenum">
              <a:rPr lang="en-US" smtClean="0"/>
              <a:pPr/>
              <a:t>41</a:t>
            </a:fld>
            <a:endParaRPr lang="en-US" dirty="0"/>
          </a:p>
        </p:txBody>
      </p:sp>
    </p:spTree>
    <p:extLst>
      <p:ext uri="{BB962C8B-B14F-4D97-AF65-F5344CB8AC3E}">
        <p14:creationId xmlns:p14="http://schemas.microsoft.com/office/powerpoint/2010/main" val="1606914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303F-DBAF-1D05-0643-17112E326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E0861-5FE5-9CBF-3601-E2684D3608DE}"/>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Federal Benefits Available To Eligible Members</a:t>
            </a:r>
            <a:br>
              <a:rPr lang="en-US" dirty="0"/>
            </a:br>
            <a:endParaRPr lang="en-US" dirty="0"/>
          </a:p>
        </p:txBody>
      </p:sp>
      <p:sp>
        <p:nvSpPr>
          <p:cNvPr id="3" name="Content Placeholder 2">
            <a:extLst>
              <a:ext uri="{FF2B5EF4-FFF2-40B4-BE49-F238E27FC236}">
                <a16:creationId xmlns:a16="http://schemas.microsoft.com/office/drawing/2014/main" id="{FA135D04-293F-21DA-1E48-604E34028C64}"/>
              </a:ext>
            </a:extLst>
          </p:cNvPr>
          <p:cNvSpPr>
            <a:spLocks noGrp="1"/>
          </p:cNvSpPr>
          <p:nvPr>
            <p:ph idx="1"/>
          </p:nvPr>
        </p:nvSpPr>
        <p:spPr>
          <a:xfrm>
            <a:off x="618226" y="1176496"/>
            <a:ext cx="10955547" cy="4978960"/>
          </a:xfrm>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Who may file a claim under PSOSA for deaths or injuries related to suicide or a suicide attempt?</a:t>
            </a:r>
          </a:p>
          <a:p>
            <a:pPr lvl="1">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As the law makes these provisions retroactive to January 1, 2019, the PSOB Program will extend the filing times for claims or applications for benefits, so that claimants seeking death benefits in suicide cases or disability benefits for exposure-related or attempted-suicide related injuries are given the same amount of time to file an application as if the exposure or attempted suicide occurred on the date of PSOSA’s enactment on August 16, 2022.</a:t>
            </a:r>
            <a:endParaRPr lang="en-US" dirty="0"/>
          </a:p>
        </p:txBody>
      </p:sp>
      <p:sp>
        <p:nvSpPr>
          <p:cNvPr id="4" name="Slide Number Placeholder 3">
            <a:extLst>
              <a:ext uri="{FF2B5EF4-FFF2-40B4-BE49-F238E27FC236}">
                <a16:creationId xmlns:a16="http://schemas.microsoft.com/office/drawing/2014/main" id="{FF14DC5C-0B6F-E38F-97C4-F7CEF860EBFE}"/>
              </a:ext>
            </a:extLst>
          </p:cNvPr>
          <p:cNvSpPr>
            <a:spLocks noGrp="1"/>
          </p:cNvSpPr>
          <p:nvPr>
            <p:ph type="sldNum" sz="quarter" idx="10"/>
          </p:nvPr>
        </p:nvSpPr>
        <p:spPr/>
        <p:txBody>
          <a:bodyPr/>
          <a:lstStyle/>
          <a:p>
            <a:fld id="{DAEBE78A-56B9-48B4-AB1A-9EB87ABE874B}" type="slidenum">
              <a:rPr lang="en-US" smtClean="0"/>
              <a:pPr/>
              <a:t>42</a:t>
            </a:fld>
            <a:endParaRPr lang="en-US" dirty="0"/>
          </a:p>
        </p:txBody>
      </p:sp>
    </p:spTree>
    <p:extLst>
      <p:ext uri="{BB962C8B-B14F-4D97-AF65-F5344CB8AC3E}">
        <p14:creationId xmlns:p14="http://schemas.microsoft.com/office/powerpoint/2010/main" val="2927367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64E7-F6A0-6003-EFB0-14CC31BDF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87321-3D4D-E458-7028-7EFC3A034FE6}"/>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Federal Benefits Available To Eligible Members</a:t>
            </a:r>
            <a:br>
              <a:rPr lang="en-US" dirty="0"/>
            </a:br>
            <a:endParaRPr lang="en-US" dirty="0"/>
          </a:p>
        </p:txBody>
      </p:sp>
      <p:sp>
        <p:nvSpPr>
          <p:cNvPr id="3" name="Content Placeholder 2">
            <a:extLst>
              <a:ext uri="{FF2B5EF4-FFF2-40B4-BE49-F238E27FC236}">
                <a16:creationId xmlns:a16="http://schemas.microsoft.com/office/drawing/2014/main" id="{33526A57-0D5D-6202-5F02-A3EB44811B31}"/>
              </a:ext>
            </a:extLst>
          </p:cNvPr>
          <p:cNvSpPr>
            <a:spLocks noGrp="1"/>
          </p:cNvSpPr>
          <p:nvPr>
            <p:ph idx="1"/>
          </p:nvPr>
        </p:nvSpPr>
        <p:spPr>
          <a:xfrm>
            <a:off x="618226" y="1176496"/>
            <a:ext cx="10955547" cy="4978960"/>
          </a:xfrm>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Who may file a claim under PSOSA for PTSD (post-traumatic stress disorder), ASD (acute stress disorder), or other T/SD (trauma and stress related disorders)?</a:t>
            </a:r>
          </a:p>
          <a:p>
            <a:pPr lvl="1">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Generally speaking, an individual may be eligible for disability benefits based on personal injury resulting from PTSD, ASD, or other T/SD in any of the following circumstances:</a:t>
            </a:r>
          </a:p>
          <a:p>
            <a:pPr lvl="3">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officer took an action intended to cause the officer’s death;</a:t>
            </a:r>
          </a:p>
          <a:p>
            <a:pPr lvl="3">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officer’s action was the direct and proximate cause of the officer’s death or permanent and total disability;</a:t>
            </a:r>
          </a:p>
          <a:p>
            <a:pPr lvl="3">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officer’s action was not inconsistent with a psychiatric disorder.</a:t>
            </a:r>
            <a:endParaRPr lang="en-US" sz="2400" dirty="0"/>
          </a:p>
        </p:txBody>
      </p:sp>
      <p:sp>
        <p:nvSpPr>
          <p:cNvPr id="4" name="Slide Number Placeholder 3">
            <a:extLst>
              <a:ext uri="{FF2B5EF4-FFF2-40B4-BE49-F238E27FC236}">
                <a16:creationId xmlns:a16="http://schemas.microsoft.com/office/drawing/2014/main" id="{735DD96A-343D-3E03-F6EA-BF58C5E7AC34}"/>
              </a:ext>
            </a:extLst>
          </p:cNvPr>
          <p:cNvSpPr>
            <a:spLocks noGrp="1"/>
          </p:cNvSpPr>
          <p:nvPr>
            <p:ph type="sldNum" sz="quarter" idx="10"/>
          </p:nvPr>
        </p:nvSpPr>
        <p:spPr/>
        <p:txBody>
          <a:bodyPr/>
          <a:lstStyle/>
          <a:p>
            <a:fld id="{DAEBE78A-56B9-48B4-AB1A-9EB87ABE874B}" type="slidenum">
              <a:rPr lang="en-US" smtClean="0"/>
              <a:pPr/>
              <a:t>43</a:t>
            </a:fld>
            <a:endParaRPr lang="en-US" dirty="0"/>
          </a:p>
        </p:txBody>
      </p:sp>
    </p:spTree>
    <p:extLst>
      <p:ext uri="{BB962C8B-B14F-4D97-AF65-F5344CB8AC3E}">
        <p14:creationId xmlns:p14="http://schemas.microsoft.com/office/powerpoint/2010/main" val="16493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983BA-67D1-D4FF-3A08-300DC25AF2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469B94-41FC-E08F-CFFE-8CDC31BD3664}"/>
              </a:ext>
            </a:extLst>
          </p:cNvPr>
          <p:cNvSpPr/>
          <p:nvPr/>
        </p:nvSpPr>
        <p:spPr>
          <a:xfrm>
            <a:off x="3086100" y="2148840"/>
            <a:ext cx="6019800" cy="1107996"/>
          </a:xfrm>
          <a:prstGeom prst="rect">
            <a:avLst/>
          </a:prstGeom>
        </p:spPr>
        <p:txBody>
          <a:bodyPr wrap="square">
            <a:spAutoFit/>
          </a:bodyPr>
          <a:lstStyle/>
          <a:p>
            <a:pPr algn="ctr" eaLnBrk="1" hangingPunct="1">
              <a:buFont typeface="Wingdings" charset="0"/>
              <a:buNone/>
            </a:pPr>
            <a:r>
              <a:rPr lang="en-US" sz="6600" b="1" dirty="0">
                <a:solidFill>
                  <a:srgbClr val="020200"/>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3" name="Slide Number Placeholder 2">
            <a:extLst>
              <a:ext uri="{FF2B5EF4-FFF2-40B4-BE49-F238E27FC236}">
                <a16:creationId xmlns:a16="http://schemas.microsoft.com/office/drawing/2014/main" id="{01C54CD9-4E9D-0D26-EA75-8C8CF4496C38}"/>
              </a:ext>
            </a:extLst>
          </p:cNvPr>
          <p:cNvSpPr>
            <a:spLocks noGrp="1"/>
          </p:cNvSpPr>
          <p:nvPr>
            <p:ph type="sldNum" sz="quarter" idx="10"/>
          </p:nvPr>
        </p:nvSpPr>
        <p:spPr/>
        <p:txBody>
          <a:bodyPr/>
          <a:lstStyle/>
          <a:p>
            <a:fld id="{DAEBE78A-56B9-48B4-AB1A-9EB87ABE874B}" type="slidenum">
              <a:rPr lang="en-US" smtClean="0"/>
              <a:pPr/>
              <a:t>44</a:t>
            </a:fld>
            <a:endParaRPr lang="en-US" dirty="0"/>
          </a:p>
        </p:txBody>
      </p:sp>
    </p:spTree>
    <p:custDataLst>
      <p:tags r:id="rId1"/>
    </p:custDataLst>
    <p:extLst>
      <p:ext uri="{BB962C8B-B14F-4D97-AF65-F5344CB8AC3E}">
        <p14:creationId xmlns:p14="http://schemas.microsoft.com/office/powerpoint/2010/main" val="4025704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700CA0A-A1AB-0B36-7D3D-13FA65C48B3A}"/>
            </a:ext>
          </a:extLst>
        </p:cNvPr>
        <p:cNvGrpSpPr/>
        <p:nvPr/>
      </p:nvGrpSpPr>
      <p:grpSpPr>
        <a:xfrm>
          <a:off x="0" y="0"/>
          <a:ext cx="0" cy="0"/>
          <a:chOff x="0" y="0"/>
          <a:chExt cx="0" cy="0"/>
        </a:xfrm>
      </p:grpSpPr>
      <p:sp>
        <p:nvSpPr>
          <p:cNvPr id="7171" name="Rectangle 8">
            <a:extLst>
              <a:ext uri="{FF2B5EF4-FFF2-40B4-BE49-F238E27FC236}">
                <a16:creationId xmlns:a16="http://schemas.microsoft.com/office/drawing/2014/main" id="{A933642B-BD68-B144-1AC4-F18BFF514A0C}"/>
              </a:ext>
            </a:extLst>
          </p:cNvPr>
          <p:cNvSpPr>
            <a:spLocks noGrp="1" noChangeArrowheads="1"/>
          </p:cNvSpPr>
          <p:nvPr>
            <p:ph idx="1"/>
          </p:nvPr>
        </p:nvSpPr>
        <p:spPr>
          <a:xfrm>
            <a:off x="0" y="2123211"/>
            <a:ext cx="12192000" cy="2174054"/>
          </a:xfrm>
        </p:spPr>
        <p:txBody>
          <a:bodyPr/>
          <a:lstStyle/>
          <a:p>
            <a:pPr marL="0" indent="0" algn="ctr" eaLnBrk="1" hangingPunct="1">
              <a:spcBef>
                <a:spcPts val="600"/>
              </a:spcBef>
              <a:buNone/>
            </a:pPr>
            <a:r>
              <a:rPr lang="en-US" sz="6600" b="1" dirty="0">
                <a:latin typeface="Calibri" panose="020F0502020204030204" pitchFamily="34" charset="0"/>
                <a:ea typeface="Calibri" panose="020F0502020204030204" pitchFamily="34" charset="0"/>
                <a:cs typeface="Calibri" panose="020F0502020204030204" pitchFamily="34" charset="0"/>
              </a:rPr>
              <a:t>Firefighters’ &amp; Rescue Squad Workers’ Pension </a:t>
            </a:r>
            <a:endParaRPr lang="en-US" sz="2400" b="1" dirty="0">
              <a:solidFill>
                <a:srgbClr val="9933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C54D7FA-74E5-2E10-DCB6-A92503837022}"/>
              </a:ext>
            </a:extLst>
          </p:cNvPr>
          <p:cNvSpPr>
            <a:spLocks noGrp="1"/>
          </p:cNvSpPr>
          <p:nvPr>
            <p:ph type="sldNum" sz="quarter" idx="10"/>
          </p:nvPr>
        </p:nvSpPr>
        <p:spPr/>
        <p:txBody>
          <a:bodyPr/>
          <a:lstStyle/>
          <a:p>
            <a:fld id="{DAEBE78A-56B9-48B4-AB1A-9EB87ABE874B}" type="slidenum">
              <a:rPr lang="en-US" smtClean="0"/>
              <a:pPr/>
              <a:t>45</a:t>
            </a:fld>
            <a:endParaRPr lang="en-US" dirty="0"/>
          </a:p>
        </p:txBody>
      </p:sp>
    </p:spTree>
    <p:custDataLst>
      <p:tags r:id="rId1"/>
    </p:custDataLst>
    <p:extLst>
      <p:ext uri="{BB962C8B-B14F-4D97-AF65-F5344CB8AC3E}">
        <p14:creationId xmlns:p14="http://schemas.microsoft.com/office/powerpoint/2010/main" val="12553796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B1DB-BC43-7DD3-87DD-0E965025D14B}"/>
              </a:ext>
            </a:extLst>
          </p:cNvPr>
          <p:cNvSpPr>
            <a:spLocks noGrp="1"/>
          </p:cNvSpPr>
          <p:nvPr>
            <p:ph type="title"/>
          </p:nvPr>
        </p:nvSpPr>
        <p:spPr>
          <a:xfrm>
            <a:off x="839788" y="188912"/>
            <a:ext cx="3932237" cy="1600200"/>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 Fire and Rescue Pension</a:t>
            </a:r>
            <a:endParaRPr lang="en-US" dirty="0"/>
          </a:p>
        </p:txBody>
      </p:sp>
      <p:sp>
        <p:nvSpPr>
          <p:cNvPr id="6" name="Text Placeholder 5">
            <a:extLst>
              <a:ext uri="{FF2B5EF4-FFF2-40B4-BE49-F238E27FC236}">
                <a16:creationId xmlns:a16="http://schemas.microsoft.com/office/drawing/2014/main" id="{67A85DE5-27CA-4672-B9BE-20D4241B8884}"/>
              </a:ext>
            </a:extLst>
          </p:cNvPr>
          <p:cNvSpPr>
            <a:spLocks noGrp="1"/>
          </p:cNvSpPr>
          <p:nvPr>
            <p:ph type="body" sz="half" idx="2"/>
          </p:nvPr>
        </p:nvSpPr>
        <p:spPr>
          <a:xfrm>
            <a:off x="839787" y="1929581"/>
            <a:ext cx="3932237" cy="3811588"/>
          </a:xfrm>
        </p:spPr>
        <p:txBody>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Firefighters’ &amp; Rescue Squad Workers’ Pension Fund Handbook</a:t>
            </a:r>
          </a:p>
          <a:p>
            <a:pPr algn="ctr"/>
            <a:r>
              <a:rPr lang="en-US" sz="3200" dirty="0">
                <a:latin typeface="Calibri" panose="020F0502020204030204" pitchFamily="34" charset="0"/>
                <a:ea typeface="Calibri" panose="020F0502020204030204" pitchFamily="34" charset="0"/>
                <a:cs typeface="Calibri" panose="020F0502020204030204" pitchFamily="34" charset="0"/>
                <a:hlinkClick r:id="rId2"/>
              </a:rPr>
              <a:t>Firefighters’ and Rescue Squad Workers’ Pension Fund (FRSWPF) | My NC Retirement</a:t>
            </a: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927594F-78AC-CE2E-4942-27701AC3AD58}"/>
              </a:ext>
            </a:extLst>
          </p:cNvPr>
          <p:cNvSpPr>
            <a:spLocks noGrp="1"/>
          </p:cNvSpPr>
          <p:nvPr>
            <p:ph type="sldNum" sz="quarter" idx="12"/>
          </p:nvPr>
        </p:nvSpPr>
        <p:spPr/>
        <p:txBody>
          <a:bodyPr/>
          <a:lstStyle/>
          <a:p>
            <a:fld id="{DAEBE78A-56B9-48B4-AB1A-9EB87ABE874B}" type="slidenum">
              <a:rPr lang="en-US" smtClean="0"/>
              <a:pPr/>
              <a:t>46</a:t>
            </a:fld>
            <a:endParaRPr lang="en-US" dirty="0"/>
          </a:p>
        </p:txBody>
      </p:sp>
      <p:pic>
        <p:nvPicPr>
          <p:cNvPr id="7" name="Picture 6">
            <a:extLst>
              <a:ext uri="{FF2B5EF4-FFF2-40B4-BE49-F238E27FC236}">
                <a16:creationId xmlns:a16="http://schemas.microsoft.com/office/drawing/2014/main" id="{D4F5E684-5C19-BF33-EBED-785B64284C07}"/>
              </a:ext>
            </a:extLst>
          </p:cNvPr>
          <p:cNvPicPr>
            <a:picLocks noChangeAspect="1"/>
          </p:cNvPicPr>
          <p:nvPr/>
        </p:nvPicPr>
        <p:blipFill>
          <a:blip r:embed="rId3"/>
          <a:stretch>
            <a:fillRect/>
          </a:stretch>
        </p:blipFill>
        <p:spPr>
          <a:xfrm>
            <a:off x="5627609" y="363679"/>
            <a:ext cx="4735591" cy="5853472"/>
          </a:xfrm>
          <a:prstGeom prst="rect">
            <a:avLst/>
          </a:prstGeom>
        </p:spPr>
      </p:pic>
    </p:spTree>
    <p:extLst>
      <p:ext uri="{BB962C8B-B14F-4D97-AF65-F5344CB8AC3E}">
        <p14:creationId xmlns:p14="http://schemas.microsoft.com/office/powerpoint/2010/main" val="279463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6338D-BAD6-4552-2503-8358BEED59B5}"/>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Firefighters’ &amp; Rescue Squad Workers’ Pension </a:t>
            </a:r>
          </a:p>
        </p:txBody>
      </p:sp>
      <p:sp>
        <p:nvSpPr>
          <p:cNvPr id="3" name="Content Placeholder 2">
            <a:extLst>
              <a:ext uri="{FF2B5EF4-FFF2-40B4-BE49-F238E27FC236}">
                <a16:creationId xmlns:a16="http://schemas.microsoft.com/office/drawing/2014/main" id="{E1E12C81-3A9A-C8AD-F610-C95AAD4C92F7}"/>
              </a:ext>
            </a:extLst>
          </p:cNvPr>
          <p:cNvSpPr>
            <a:spLocks noGrp="1"/>
          </p:cNvSpPr>
          <p:nvPr>
            <p:ph idx="1"/>
          </p:nvPr>
        </p:nvSpPr>
        <p:spPr/>
        <p:txBody>
          <a:bodyPr/>
          <a:lstStyle/>
          <a:p>
            <a:pPr>
              <a:buFont typeface="Wingdings" panose="05000000000000000000" pitchFamily="2" charset="2"/>
              <a:buChar char="Ø"/>
            </a:pPr>
            <a:r>
              <a:rPr lang="en-US" sz="3200" dirty="0">
                <a:latin typeface="Calibri" panose="020F0502020204030204" pitchFamily="34" charset="0"/>
                <a:ea typeface="Calibri" panose="020F0502020204030204" pitchFamily="34" charset="0"/>
                <a:cs typeface="Calibri" panose="020F0502020204030204" pitchFamily="34" charset="0"/>
              </a:rPr>
              <a:t>Definition of a Firefighter –</a:t>
            </a:r>
          </a:p>
          <a:p>
            <a:endParaRPr lang="en-US"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G.S. 58-86-2 and titled eligible firefighters: "Eligible firefighter" means all persons 18 years of age or older who are firefighters of the State of North Carolina or any political subdivision thereof, including those performing such functions in the protection of life and property through firefighting within a county or city governmental unit. "Eligible firefighter" shall also mean an employee of a county whose sole duty is to act as fire marshal, deputy fire marshal, assistant fire marshal, or firefighter of the county. </a:t>
            </a:r>
          </a:p>
          <a:p>
            <a:endParaRPr lang="en-US"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Requires eligible firefighters to attend 36 hours of training and be certified on the roster each calendar year.</a:t>
            </a:r>
          </a:p>
          <a:p>
            <a:endParaRPr lang="en-US" dirty="0"/>
          </a:p>
        </p:txBody>
      </p:sp>
      <p:sp>
        <p:nvSpPr>
          <p:cNvPr id="4" name="Slide Number Placeholder 3">
            <a:extLst>
              <a:ext uri="{FF2B5EF4-FFF2-40B4-BE49-F238E27FC236}">
                <a16:creationId xmlns:a16="http://schemas.microsoft.com/office/drawing/2014/main" id="{6119EF25-B789-FFE8-38B2-22A986B5453D}"/>
              </a:ext>
            </a:extLst>
          </p:cNvPr>
          <p:cNvSpPr>
            <a:spLocks noGrp="1"/>
          </p:cNvSpPr>
          <p:nvPr>
            <p:ph type="sldNum" sz="quarter" idx="10"/>
          </p:nvPr>
        </p:nvSpPr>
        <p:spPr/>
        <p:txBody>
          <a:bodyPr/>
          <a:lstStyle/>
          <a:p>
            <a:fld id="{DAEBE78A-56B9-48B4-AB1A-9EB87ABE874B}" type="slidenum">
              <a:rPr lang="en-US" smtClean="0"/>
              <a:pPr/>
              <a:t>47</a:t>
            </a:fld>
            <a:endParaRPr lang="en-US" dirty="0"/>
          </a:p>
        </p:txBody>
      </p:sp>
    </p:spTree>
    <p:extLst>
      <p:ext uri="{BB962C8B-B14F-4D97-AF65-F5344CB8AC3E}">
        <p14:creationId xmlns:p14="http://schemas.microsoft.com/office/powerpoint/2010/main" val="3710991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B3562-9226-D7C1-5D2A-83DF13446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6C1CC-A9A5-0FAD-D619-E1727360A345}"/>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Firefighters’ &amp; Rescue Squad Workers’ Pension </a:t>
            </a:r>
          </a:p>
        </p:txBody>
      </p:sp>
      <p:sp>
        <p:nvSpPr>
          <p:cNvPr id="3" name="Content Placeholder 2">
            <a:extLst>
              <a:ext uri="{FF2B5EF4-FFF2-40B4-BE49-F238E27FC236}">
                <a16:creationId xmlns:a16="http://schemas.microsoft.com/office/drawing/2014/main" id="{CDE6E7BE-5CE6-1E89-F14C-D2EAB6C6C3F7}"/>
              </a:ext>
            </a:extLst>
          </p:cNvPr>
          <p:cNvSpPr>
            <a:spLocks noGrp="1"/>
          </p:cNvSpPr>
          <p:nvPr>
            <p:ph idx="1"/>
          </p:nvPr>
        </p:nvSpPr>
        <p:spPr/>
        <p:txBody>
          <a:bodyPr/>
          <a:lstStyle/>
          <a:p>
            <a:pPr>
              <a:buFont typeface="Wingdings" panose="05000000000000000000" pitchFamily="2" charset="2"/>
              <a:buChar char="Ø"/>
            </a:pPr>
            <a:r>
              <a:rPr lang="en-US" sz="3200" dirty="0">
                <a:latin typeface="Calibri" panose="020F0502020204030204" pitchFamily="34" charset="0"/>
                <a:ea typeface="Calibri" panose="020F0502020204030204" pitchFamily="34" charset="0"/>
                <a:cs typeface="Calibri" panose="020F0502020204030204" pitchFamily="34" charset="0"/>
              </a:rPr>
              <a:t>Training Sessions –</a:t>
            </a:r>
          </a:p>
          <a:p>
            <a:endParaRPr lang="en-US"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“Training sessions” for eligible firefighters means sessions in which attendance will result in the preparation of, or knowledge gained by, the member in the area of fire prevention, fire suppression, or protection of life and property. Such drill or training sessions held by the eligible fire department to meet the requirements of the Article shall be held for the purpose of providing a learning or preparation experience for the members.</a:t>
            </a:r>
          </a:p>
          <a:p>
            <a:endParaRPr lang="en-US" dirty="0"/>
          </a:p>
        </p:txBody>
      </p:sp>
      <p:sp>
        <p:nvSpPr>
          <p:cNvPr id="4" name="Slide Number Placeholder 3">
            <a:extLst>
              <a:ext uri="{FF2B5EF4-FFF2-40B4-BE49-F238E27FC236}">
                <a16:creationId xmlns:a16="http://schemas.microsoft.com/office/drawing/2014/main" id="{C29C6535-DA3A-CD12-BE2D-151B52F55190}"/>
              </a:ext>
            </a:extLst>
          </p:cNvPr>
          <p:cNvSpPr>
            <a:spLocks noGrp="1"/>
          </p:cNvSpPr>
          <p:nvPr>
            <p:ph type="sldNum" sz="quarter" idx="10"/>
          </p:nvPr>
        </p:nvSpPr>
        <p:spPr/>
        <p:txBody>
          <a:bodyPr/>
          <a:lstStyle/>
          <a:p>
            <a:fld id="{DAEBE78A-56B9-48B4-AB1A-9EB87ABE874B}" type="slidenum">
              <a:rPr lang="en-US" smtClean="0"/>
              <a:pPr/>
              <a:t>48</a:t>
            </a:fld>
            <a:endParaRPr lang="en-US" dirty="0"/>
          </a:p>
        </p:txBody>
      </p:sp>
    </p:spTree>
    <p:extLst>
      <p:ext uri="{BB962C8B-B14F-4D97-AF65-F5344CB8AC3E}">
        <p14:creationId xmlns:p14="http://schemas.microsoft.com/office/powerpoint/2010/main" val="263055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D0552-4833-75AC-E073-3A5D67AFD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EA174-46FC-ADD7-E68B-C3CC9228F4D1}"/>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Firefighters’ &amp; Rescue Squad Workers’ Pension </a:t>
            </a:r>
          </a:p>
        </p:txBody>
      </p:sp>
      <p:sp>
        <p:nvSpPr>
          <p:cNvPr id="3" name="Content Placeholder 2">
            <a:extLst>
              <a:ext uri="{FF2B5EF4-FFF2-40B4-BE49-F238E27FC236}">
                <a16:creationId xmlns:a16="http://schemas.microsoft.com/office/drawing/2014/main" id="{24B1DC7E-D8F9-BD6D-0DAB-75970037040E}"/>
              </a:ext>
            </a:extLst>
          </p:cNvPr>
          <p:cNvSpPr>
            <a:spLocks noGrp="1"/>
          </p:cNvSpPr>
          <p:nvPr>
            <p:ph idx="1"/>
          </p:nvPr>
        </p:nvSpPr>
        <p:spPr/>
        <p:txBody>
          <a:bodyPr/>
          <a:lstStyle/>
          <a:p>
            <a:pPr>
              <a:buFont typeface="Wingdings" panose="05000000000000000000" pitchFamily="2" charset="2"/>
              <a:buChar char="Ø"/>
            </a:pPr>
            <a:r>
              <a:rPr lang="en-US" sz="3200" dirty="0">
                <a:latin typeface="Calibri" panose="020F0502020204030204" pitchFamily="34" charset="0"/>
                <a:ea typeface="Calibri" panose="020F0502020204030204" pitchFamily="34" charset="0"/>
                <a:cs typeface="Calibri" panose="020F0502020204030204" pitchFamily="34" charset="0"/>
              </a:rPr>
              <a:t>Military Service Exemption – </a:t>
            </a:r>
          </a:p>
          <a:p>
            <a:endParaRPr lang="en-US"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i="1" u="sng" dirty="0">
                <a:latin typeface="Calibri" panose="020F0502020204030204" pitchFamily="34" charset="0"/>
                <a:ea typeface="Calibri" panose="020F0502020204030204" pitchFamily="34" charset="0"/>
                <a:cs typeface="Calibri" panose="020F0502020204030204" pitchFamily="34" charset="0"/>
              </a:rPr>
              <a:t>You may take a leave of absence for military service and </a:t>
            </a:r>
            <a:r>
              <a:rPr lang="en-US" sz="2200" b="1" i="1" u="sng" dirty="0">
                <a:latin typeface="Calibri" panose="020F0502020204030204" pitchFamily="34" charset="0"/>
                <a:ea typeface="Calibri" panose="020F0502020204030204" pitchFamily="34" charset="0"/>
                <a:cs typeface="Calibri" panose="020F0502020204030204" pitchFamily="34" charset="0"/>
              </a:rPr>
              <a:t>earn service credit </a:t>
            </a:r>
            <a:r>
              <a:rPr lang="en-US" sz="2200" i="1" u="sng" dirty="0">
                <a:latin typeface="Calibri" panose="020F0502020204030204" pitchFamily="34" charset="0"/>
                <a:ea typeface="Calibri" panose="020F0502020204030204" pitchFamily="34" charset="0"/>
                <a:cs typeface="Calibri" panose="020F0502020204030204" pitchFamily="34" charset="0"/>
              </a:rPr>
              <a:t>during that period if you continue making your Fund contributions during your tour</a:t>
            </a:r>
            <a:r>
              <a:rPr lang="en-US" sz="2200" dirty="0">
                <a:latin typeface="Calibri" panose="020F0502020204030204" pitchFamily="34" charset="0"/>
                <a:ea typeface="Calibri" panose="020F0502020204030204" pitchFamily="34" charset="0"/>
                <a:cs typeface="Calibri" panose="020F0502020204030204" pitchFamily="34" charset="0"/>
              </a:rPr>
              <a:t>. After your return, you will need to submit a copy of your military discharge papers, such as DD214, that reflect the date you entered and the date you were released from active duty. Contact the Pension Fund for further information and instructions.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See - </a:t>
            </a:r>
            <a:r>
              <a:rPr lang="en-US" sz="2400" dirty="0"/>
              <a:t>NCGS 58-86-95(g)</a:t>
            </a:r>
          </a:p>
          <a:p>
            <a:pPr lvl="1">
              <a:buFont typeface="Wingdings" panose="05000000000000000000" pitchFamily="2" charset="2"/>
              <a:buChar char="ü"/>
            </a:pP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EAAEAC8-D641-2699-B650-8BD2768F7FD0}"/>
              </a:ext>
            </a:extLst>
          </p:cNvPr>
          <p:cNvSpPr>
            <a:spLocks noGrp="1"/>
          </p:cNvSpPr>
          <p:nvPr>
            <p:ph type="sldNum" sz="quarter" idx="10"/>
          </p:nvPr>
        </p:nvSpPr>
        <p:spPr/>
        <p:txBody>
          <a:bodyPr/>
          <a:lstStyle/>
          <a:p>
            <a:fld id="{DAEBE78A-56B9-48B4-AB1A-9EB87ABE874B}" type="slidenum">
              <a:rPr lang="en-US" smtClean="0"/>
              <a:pPr/>
              <a:t>49</a:t>
            </a:fld>
            <a:endParaRPr lang="en-US" dirty="0"/>
          </a:p>
        </p:txBody>
      </p:sp>
    </p:spTree>
    <p:extLst>
      <p:ext uri="{BB962C8B-B14F-4D97-AF65-F5344CB8AC3E}">
        <p14:creationId xmlns:p14="http://schemas.microsoft.com/office/powerpoint/2010/main" val="210402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E75D6-225F-6AAC-54B9-279E718C69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88494-4481-072A-459D-A9C559F5DEBC}"/>
              </a:ext>
            </a:extLst>
          </p:cNvPr>
          <p:cNvSpPr>
            <a:spLocks noGrp="1"/>
          </p:cNvSpPr>
          <p:nvPr>
            <p:ph type="title"/>
          </p:nvPr>
        </p:nvSpPr>
        <p:spPr>
          <a:xfrm>
            <a:off x="935096" y="1787432"/>
            <a:ext cx="10653656" cy="621471"/>
          </a:xfrm>
        </p:spPr>
        <p:txBody>
          <a:bodyPr anchor="ctr">
            <a:normAutofit fontScale="90000"/>
          </a:bodyPr>
          <a:lstStyle/>
          <a:p>
            <a:r>
              <a:rPr lang="en-US" sz="4000" b="1" dirty="0">
                <a:latin typeface="Calibri" panose="020F0502020204030204" pitchFamily="34" charset="0"/>
                <a:ea typeface="Calibri" panose="020F0502020204030204" pitchFamily="34" charset="0"/>
                <a:cs typeface="Calibri" panose="020F0502020204030204" pitchFamily="34" charset="0"/>
              </a:rPr>
              <a:t>Chief 101- 2025 Course</a:t>
            </a:r>
          </a:p>
        </p:txBody>
      </p:sp>
      <p:sp>
        <p:nvSpPr>
          <p:cNvPr id="4" name="Slide Number Placeholder 3" hidden="1">
            <a:extLst>
              <a:ext uri="{FF2B5EF4-FFF2-40B4-BE49-F238E27FC236}">
                <a16:creationId xmlns:a16="http://schemas.microsoft.com/office/drawing/2014/main" id="{BB0CE60D-51CE-C9C2-6793-D28D3E6A2935}"/>
              </a:ext>
            </a:extLst>
          </p:cNvPr>
          <p:cNvSpPr>
            <a:spLocks noGrp="1"/>
          </p:cNvSpPr>
          <p:nvPr>
            <p:ph type="sldNum" sz="quarter" idx="10"/>
          </p:nvPr>
        </p:nvSpPr>
        <p:spPr/>
        <p:txBody>
          <a:bodyPr wrap="square" anchor="ctr">
            <a:normAutofit/>
          </a:bodyPr>
          <a:lstStyle/>
          <a:p>
            <a:pPr fontAlgn="base">
              <a:spcBef>
                <a:spcPct val="0"/>
              </a:spcBef>
              <a:spcAft>
                <a:spcPts val="600"/>
              </a:spcAft>
            </a:pPr>
            <a:fld id="{DAEBE78A-56B9-48B4-AB1A-9EB87ABE874B}" type="slidenum">
              <a:rPr lang="en-US"/>
              <a:pPr fontAlgn="base">
                <a:spcBef>
                  <a:spcPct val="0"/>
                </a:spcBef>
                <a:spcAft>
                  <a:spcPts val="600"/>
                </a:spcAft>
              </a:pPr>
              <a:t>5</a:t>
            </a:fld>
            <a:endParaRPr lang="en-US" dirty="0"/>
          </a:p>
        </p:txBody>
      </p:sp>
      <p:graphicFrame>
        <p:nvGraphicFramePr>
          <p:cNvPr id="6" name="Content Placeholder 2">
            <a:extLst>
              <a:ext uri="{FF2B5EF4-FFF2-40B4-BE49-F238E27FC236}">
                <a16:creationId xmlns:a16="http://schemas.microsoft.com/office/drawing/2014/main" id="{ED19554A-85F1-D7FF-B95E-AFBD578F4C6C}"/>
              </a:ext>
            </a:extLst>
          </p:cNvPr>
          <p:cNvGraphicFramePr>
            <a:graphicFrameLocks noGrp="1"/>
          </p:cNvGraphicFramePr>
          <p:nvPr>
            <p:ph idx="1"/>
            <p:extLst>
              <p:ext uri="{D42A27DB-BD31-4B8C-83A1-F6EECF244321}">
                <p14:modId xmlns:p14="http://schemas.microsoft.com/office/powerpoint/2010/main" val="987707619"/>
              </p:ext>
            </p:extLst>
          </p:nvPr>
        </p:nvGraphicFramePr>
        <p:xfrm>
          <a:off x="928747" y="2408904"/>
          <a:ext cx="10660005" cy="400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9226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4C14-CE33-257D-B471-BE39E2A03710}"/>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Firefighters’ &amp; Rescue Squad Workers’ Pension </a:t>
            </a:r>
          </a:p>
        </p:txBody>
      </p:sp>
      <p:sp>
        <p:nvSpPr>
          <p:cNvPr id="3" name="Content Placeholder 2">
            <a:extLst>
              <a:ext uri="{FF2B5EF4-FFF2-40B4-BE49-F238E27FC236}">
                <a16:creationId xmlns:a16="http://schemas.microsoft.com/office/drawing/2014/main" id="{FA0ADBD6-2806-1992-0EDB-EAE8978E2591}"/>
              </a:ext>
            </a:extLst>
          </p:cNvPr>
          <p:cNvSpPr>
            <a:spLocks noGrp="1"/>
          </p:cNvSpPr>
          <p:nvPr>
            <p:ph idx="1"/>
          </p:nvPr>
        </p:nvSpPr>
        <p:spPr>
          <a:xfrm>
            <a:off x="618226" y="1036080"/>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If you are an active member of FRSWPF and you die in the </a:t>
            </a:r>
            <a:r>
              <a:rPr lang="en-US" sz="24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line of duty</a:t>
            </a:r>
            <a:r>
              <a:rPr lang="en-US" sz="2400" dirty="0">
                <a:latin typeface="Calibri" panose="020F0502020204030204" pitchFamily="34" charset="0"/>
                <a:ea typeface="Calibri" panose="020F0502020204030204" pitchFamily="34" charset="0"/>
                <a:cs typeface="Calibri" panose="020F0502020204030204" pitchFamily="34" charset="0"/>
              </a:rPr>
              <a:t>, and you have one eligible principal beneficiary named to receive the return of undistributed contributions living at the time of your death, that beneficiary must make a choice to receive a lump-sum return of undistributed contributions or receive a lifetime monthly survivorship benefit (currently $175) beginning the month after the month you would have turned 55.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If you are killed in the </a:t>
            </a:r>
            <a:r>
              <a:rPr lang="en-US" sz="24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line of duty </a:t>
            </a:r>
            <a:r>
              <a:rPr lang="en-US" sz="2400" dirty="0">
                <a:latin typeface="Calibri" panose="020F0502020204030204" pitchFamily="34" charset="0"/>
                <a:ea typeface="Calibri" panose="020F0502020204030204" pitchFamily="34" charset="0"/>
                <a:cs typeface="Calibri" panose="020F0502020204030204" pitchFamily="34" charset="0"/>
              </a:rPr>
              <a:t>and you are already receiving a monthly FRSWPF retirement benefit, your beneficiary will receive the same amount monthly for life, beginning the month after your death. All monthly survivor benefits end at the death of the monthly survivor beneficiary. No other beneficiaries are eligible for any benefits after the death of the monthly survivor beneficiary. </a:t>
            </a:r>
          </a:p>
          <a:p>
            <a:endParaRPr lang="en-US" dirty="0"/>
          </a:p>
        </p:txBody>
      </p:sp>
      <p:sp>
        <p:nvSpPr>
          <p:cNvPr id="4" name="Slide Number Placeholder 3">
            <a:extLst>
              <a:ext uri="{FF2B5EF4-FFF2-40B4-BE49-F238E27FC236}">
                <a16:creationId xmlns:a16="http://schemas.microsoft.com/office/drawing/2014/main" id="{1EB45C00-E32A-2E75-6835-AA5CFE6C7DDF}"/>
              </a:ext>
            </a:extLst>
          </p:cNvPr>
          <p:cNvSpPr>
            <a:spLocks noGrp="1"/>
          </p:cNvSpPr>
          <p:nvPr>
            <p:ph type="sldNum" sz="quarter" idx="10"/>
          </p:nvPr>
        </p:nvSpPr>
        <p:spPr/>
        <p:txBody>
          <a:bodyPr/>
          <a:lstStyle/>
          <a:p>
            <a:fld id="{DAEBE78A-56B9-48B4-AB1A-9EB87ABE874B}" type="slidenum">
              <a:rPr lang="en-US" smtClean="0"/>
              <a:pPr/>
              <a:t>50</a:t>
            </a:fld>
            <a:endParaRPr lang="en-US" dirty="0"/>
          </a:p>
        </p:txBody>
      </p:sp>
    </p:spTree>
    <p:extLst>
      <p:ext uri="{BB962C8B-B14F-4D97-AF65-F5344CB8AC3E}">
        <p14:creationId xmlns:p14="http://schemas.microsoft.com/office/powerpoint/2010/main" val="2043134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EA190-E9E5-0D7F-84FA-1D172BA5E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135DE-4DBD-C8A6-C281-2C15826048B5}"/>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Firefighters’ &amp; Rescue Squad Workers’ Pension </a:t>
            </a:r>
          </a:p>
        </p:txBody>
      </p:sp>
      <p:sp>
        <p:nvSpPr>
          <p:cNvPr id="3" name="Content Placeholder 2">
            <a:extLst>
              <a:ext uri="{FF2B5EF4-FFF2-40B4-BE49-F238E27FC236}">
                <a16:creationId xmlns:a16="http://schemas.microsoft.com/office/drawing/2014/main" id="{2840CEFE-A4FE-3A3C-D14F-FD3D52E9C6A7}"/>
              </a:ext>
            </a:extLst>
          </p:cNvPr>
          <p:cNvSpPr>
            <a:spLocks noGrp="1"/>
          </p:cNvSpPr>
          <p:nvPr>
            <p:ph idx="1"/>
          </p:nvPr>
        </p:nvSpPr>
        <p:spPr>
          <a:xfrm>
            <a:off x="618226" y="1742518"/>
            <a:ext cx="10955547" cy="4978960"/>
          </a:xfrm>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YOU NEED TO DESIGNATE A BENEFICIARY!!!</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Form 2FR Designating Beneficiary(ies) for the Firefighters’ and Rescue Squad Workers’ Pension Fund.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It is recommended you complete Form 2FR as soon as possible and return by email to Specialty.Plans@nctreasurer.com.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Form may also be mailed to: Firefighters’ and Rescue Squad Workers’ Pension Fund Department of State Treasurer 3200 Atlantic Avenue Raleigh, NC 27604</a:t>
            </a:r>
          </a:p>
          <a:p>
            <a:endParaRPr lang="en-US" dirty="0"/>
          </a:p>
        </p:txBody>
      </p:sp>
      <p:sp>
        <p:nvSpPr>
          <p:cNvPr id="4" name="Slide Number Placeholder 3">
            <a:extLst>
              <a:ext uri="{FF2B5EF4-FFF2-40B4-BE49-F238E27FC236}">
                <a16:creationId xmlns:a16="http://schemas.microsoft.com/office/drawing/2014/main" id="{AEA1D937-9721-5E6E-2DE3-75F37DD0F0C3}"/>
              </a:ext>
            </a:extLst>
          </p:cNvPr>
          <p:cNvSpPr>
            <a:spLocks noGrp="1"/>
          </p:cNvSpPr>
          <p:nvPr>
            <p:ph type="sldNum" sz="quarter" idx="10"/>
          </p:nvPr>
        </p:nvSpPr>
        <p:spPr/>
        <p:txBody>
          <a:bodyPr/>
          <a:lstStyle/>
          <a:p>
            <a:fld id="{DAEBE78A-56B9-48B4-AB1A-9EB87ABE874B}" type="slidenum">
              <a:rPr lang="en-US" smtClean="0"/>
              <a:pPr/>
              <a:t>51</a:t>
            </a:fld>
            <a:endParaRPr lang="en-US" dirty="0"/>
          </a:p>
        </p:txBody>
      </p:sp>
    </p:spTree>
    <p:extLst>
      <p:ext uri="{BB962C8B-B14F-4D97-AF65-F5344CB8AC3E}">
        <p14:creationId xmlns:p14="http://schemas.microsoft.com/office/powerpoint/2010/main" val="2497835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FEFF9-20AE-5BD7-01AC-7C733F9C99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613209-B8DE-1276-69D0-B40AF436CF13}"/>
              </a:ext>
            </a:extLst>
          </p:cNvPr>
          <p:cNvSpPr/>
          <p:nvPr/>
        </p:nvSpPr>
        <p:spPr>
          <a:xfrm>
            <a:off x="3086100" y="2148840"/>
            <a:ext cx="6019800" cy="1107996"/>
          </a:xfrm>
          <a:prstGeom prst="rect">
            <a:avLst/>
          </a:prstGeom>
        </p:spPr>
        <p:txBody>
          <a:bodyPr wrap="square">
            <a:spAutoFit/>
          </a:bodyPr>
          <a:lstStyle/>
          <a:p>
            <a:pPr algn="ctr" eaLnBrk="1" hangingPunct="1">
              <a:buFont typeface="Wingdings" charset="0"/>
              <a:buNone/>
            </a:pPr>
            <a:r>
              <a:rPr lang="en-US" sz="6600" b="1" dirty="0">
                <a:solidFill>
                  <a:srgbClr val="020200"/>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3" name="Slide Number Placeholder 2">
            <a:extLst>
              <a:ext uri="{FF2B5EF4-FFF2-40B4-BE49-F238E27FC236}">
                <a16:creationId xmlns:a16="http://schemas.microsoft.com/office/drawing/2014/main" id="{8C625C4C-93C6-CF3D-07E2-EB6742CFE088}"/>
              </a:ext>
            </a:extLst>
          </p:cNvPr>
          <p:cNvSpPr>
            <a:spLocks noGrp="1"/>
          </p:cNvSpPr>
          <p:nvPr>
            <p:ph type="sldNum" sz="quarter" idx="10"/>
          </p:nvPr>
        </p:nvSpPr>
        <p:spPr/>
        <p:txBody>
          <a:bodyPr/>
          <a:lstStyle/>
          <a:p>
            <a:fld id="{DAEBE78A-56B9-48B4-AB1A-9EB87ABE874B}" type="slidenum">
              <a:rPr lang="en-US" smtClean="0"/>
              <a:pPr/>
              <a:t>52</a:t>
            </a:fld>
            <a:endParaRPr lang="en-US" dirty="0"/>
          </a:p>
        </p:txBody>
      </p:sp>
    </p:spTree>
    <p:custDataLst>
      <p:tags r:id="rId1"/>
    </p:custDataLst>
    <p:extLst>
      <p:ext uri="{BB962C8B-B14F-4D97-AF65-F5344CB8AC3E}">
        <p14:creationId xmlns:p14="http://schemas.microsoft.com/office/powerpoint/2010/main" val="3124662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D912906-E89A-D6C6-13F4-6492CD7F8B48}"/>
            </a:ext>
          </a:extLst>
        </p:cNvPr>
        <p:cNvGrpSpPr/>
        <p:nvPr/>
      </p:nvGrpSpPr>
      <p:grpSpPr>
        <a:xfrm>
          <a:off x="0" y="0"/>
          <a:ext cx="0" cy="0"/>
          <a:chOff x="0" y="0"/>
          <a:chExt cx="0" cy="0"/>
        </a:xfrm>
      </p:grpSpPr>
      <p:sp>
        <p:nvSpPr>
          <p:cNvPr id="7171" name="Rectangle 8">
            <a:extLst>
              <a:ext uri="{FF2B5EF4-FFF2-40B4-BE49-F238E27FC236}">
                <a16:creationId xmlns:a16="http://schemas.microsoft.com/office/drawing/2014/main" id="{C69B13F4-70AE-1133-AC6F-466043D98FB7}"/>
              </a:ext>
            </a:extLst>
          </p:cNvPr>
          <p:cNvSpPr>
            <a:spLocks noGrp="1" noChangeArrowheads="1"/>
          </p:cNvSpPr>
          <p:nvPr>
            <p:ph idx="1"/>
          </p:nvPr>
        </p:nvSpPr>
        <p:spPr>
          <a:xfrm>
            <a:off x="0" y="2123211"/>
            <a:ext cx="12192000" cy="2174054"/>
          </a:xfrm>
        </p:spPr>
        <p:txBody>
          <a:bodyPr/>
          <a:lstStyle/>
          <a:p>
            <a:pPr marL="0" indent="0" algn="ctr" eaLnBrk="1" hangingPunct="1">
              <a:spcBef>
                <a:spcPts val="600"/>
              </a:spcBef>
              <a:buNone/>
            </a:pPr>
            <a:r>
              <a:rPr lang="en-US" sz="6600" b="1" dirty="0">
                <a:latin typeface="Calibri" panose="020F0502020204030204" pitchFamily="34" charset="0"/>
                <a:ea typeface="Calibri" panose="020F0502020204030204" pitchFamily="34" charset="0"/>
                <a:cs typeface="Calibri" panose="020F0502020204030204" pitchFamily="34" charset="0"/>
              </a:rPr>
              <a:t>Firefighters’ Cancer Program</a:t>
            </a:r>
            <a:endParaRPr lang="en-US" sz="2400" b="1" dirty="0">
              <a:solidFill>
                <a:srgbClr val="9933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B667F2A-7813-3CF9-7BC9-E637FB5EBF9A}"/>
              </a:ext>
            </a:extLst>
          </p:cNvPr>
          <p:cNvSpPr>
            <a:spLocks noGrp="1"/>
          </p:cNvSpPr>
          <p:nvPr>
            <p:ph type="sldNum" sz="quarter" idx="10"/>
          </p:nvPr>
        </p:nvSpPr>
        <p:spPr/>
        <p:txBody>
          <a:bodyPr/>
          <a:lstStyle/>
          <a:p>
            <a:fld id="{DAEBE78A-56B9-48B4-AB1A-9EB87ABE874B}" type="slidenum">
              <a:rPr lang="en-US" smtClean="0"/>
              <a:pPr/>
              <a:t>53</a:t>
            </a:fld>
            <a:endParaRPr lang="en-US" dirty="0"/>
          </a:p>
        </p:txBody>
      </p:sp>
    </p:spTree>
    <p:custDataLst>
      <p:tags r:id="rId1"/>
    </p:custDataLst>
    <p:extLst>
      <p:ext uri="{BB962C8B-B14F-4D97-AF65-F5344CB8AC3E}">
        <p14:creationId xmlns:p14="http://schemas.microsoft.com/office/powerpoint/2010/main" val="25824793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5529-49BB-B2C9-9789-56959FB0A330}"/>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br>
              <a:rPr lang="en-US" dirty="0"/>
            </a:br>
            <a:endParaRPr lang="en-US" dirty="0"/>
          </a:p>
        </p:txBody>
      </p:sp>
      <p:sp>
        <p:nvSpPr>
          <p:cNvPr id="3" name="Content Placeholder 2">
            <a:extLst>
              <a:ext uri="{FF2B5EF4-FFF2-40B4-BE49-F238E27FC236}">
                <a16:creationId xmlns:a16="http://schemas.microsoft.com/office/drawing/2014/main" id="{E14B4AA6-DCD1-998A-D777-C07C77B3552A}"/>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 cancer diagnosis can happen at any time and leave you emotionally, physically and financially overwhelmed. While traditional health insurance is valuable coverage, it may not cover all of the expenses related to your treatment and recovery.</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State of North Carolina recognized the need to support its 55,598 firefighters and their families by creating a pilot program to provide certain cancer benefits for eligible employed and volunteer firefighters.</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A2489394-3C5C-C688-524F-DBA0ECF8F7D0}"/>
              </a:ext>
            </a:extLst>
          </p:cNvPr>
          <p:cNvSpPr>
            <a:spLocks noGrp="1"/>
          </p:cNvSpPr>
          <p:nvPr>
            <p:ph type="sldNum" sz="quarter" idx="10"/>
          </p:nvPr>
        </p:nvSpPr>
        <p:spPr/>
        <p:txBody>
          <a:bodyPr/>
          <a:lstStyle/>
          <a:p>
            <a:fld id="{DAEBE78A-56B9-48B4-AB1A-9EB87ABE874B}" type="slidenum">
              <a:rPr lang="en-US" smtClean="0"/>
              <a:pPr/>
              <a:t>54</a:t>
            </a:fld>
            <a:endParaRPr lang="en-US" dirty="0"/>
          </a:p>
        </p:txBody>
      </p:sp>
      <p:pic>
        <p:nvPicPr>
          <p:cNvPr id="5" name="Picture 4">
            <a:extLst>
              <a:ext uri="{FF2B5EF4-FFF2-40B4-BE49-F238E27FC236}">
                <a16:creationId xmlns:a16="http://schemas.microsoft.com/office/drawing/2014/main" id="{BB379C37-892C-B56A-C639-A52373D4ECE1}"/>
              </a:ext>
            </a:extLst>
          </p:cNvPr>
          <p:cNvPicPr>
            <a:picLocks noChangeAspect="1"/>
          </p:cNvPicPr>
          <p:nvPr/>
        </p:nvPicPr>
        <p:blipFill>
          <a:blip r:embed="rId2"/>
          <a:stretch>
            <a:fillRect/>
          </a:stretch>
        </p:blipFill>
        <p:spPr>
          <a:xfrm>
            <a:off x="-590550" y="5199744"/>
            <a:ext cx="2956816" cy="1658256"/>
          </a:xfrm>
          <a:prstGeom prst="rect">
            <a:avLst/>
          </a:prstGeom>
        </p:spPr>
      </p:pic>
    </p:spTree>
    <p:extLst>
      <p:ext uri="{BB962C8B-B14F-4D97-AF65-F5344CB8AC3E}">
        <p14:creationId xmlns:p14="http://schemas.microsoft.com/office/powerpoint/2010/main" val="3012052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2D30-B9B5-FCE2-FF93-6269AB1B6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4411D-3452-00C7-CC61-58A5A92B3189}"/>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br>
              <a:rPr lang="en-US" dirty="0"/>
            </a:br>
            <a:endParaRPr lang="en-US" dirty="0"/>
          </a:p>
        </p:txBody>
      </p:sp>
      <p:sp>
        <p:nvSpPr>
          <p:cNvPr id="3" name="Content Placeholder 2">
            <a:extLst>
              <a:ext uri="{FF2B5EF4-FFF2-40B4-BE49-F238E27FC236}">
                <a16:creationId xmlns:a16="http://schemas.microsoft.com/office/drawing/2014/main" id="{AC273CB7-1552-7EC0-369D-22EB95E5AA53}"/>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In response to this requirement, The North Carolina Firefighter Cancer Benefit Program was created to help bridge the financial gaps that may follow a cancer diagnosis, so you can focus on recovery. This program has been funded by the North Carolina Legislature through the 2024-2025 Budget Biennium. It is available to active rostered firefighters, employed and volunteer, who meet certain conditions at no cost to either firefighters or the Fire Departments. The effective date is January 1, 2022. Only compensable cancer illness diagnosed on or after January 1, 2022, will be eligible.</a:t>
            </a:r>
          </a:p>
          <a:p>
            <a:endParaRPr lang="en-US" dirty="0"/>
          </a:p>
        </p:txBody>
      </p:sp>
      <p:sp>
        <p:nvSpPr>
          <p:cNvPr id="4" name="Slide Number Placeholder 3">
            <a:extLst>
              <a:ext uri="{FF2B5EF4-FFF2-40B4-BE49-F238E27FC236}">
                <a16:creationId xmlns:a16="http://schemas.microsoft.com/office/drawing/2014/main" id="{E9E1607D-8C73-143A-4754-0CF6020D96C9}"/>
              </a:ext>
            </a:extLst>
          </p:cNvPr>
          <p:cNvSpPr>
            <a:spLocks noGrp="1"/>
          </p:cNvSpPr>
          <p:nvPr>
            <p:ph type="sldNum" sz="quarter" idx="10"/>
          </p:nvPr>
        </p:nvSpPr>
        <p:spPr/>
        <p:txBody>
          <a:bodyPr/>
          <a:lstStyle/>
          <a:p>
            <a:fld id="{DAEBE78A-56B9-48B4-AB1A-9EB87ABE874B}" type="slidenum">
              <a:rPr lang="en-US" smtClean="0"/>
              <a:pPr/>
              <a:t>55</a:t>
            </a:fld>
            <a:endParaRPr lang="en-US" dirty="0"/>
          </a:p>
        </p:txBody>
      </p:sp>
      <p:pic>
        <p:nvPicPr>
          <p:cNvPr id="5" name="Picture 4">
            <a:extLst>
              <a:ext uri="{FF2B5EF4-FFF2-40B4-BE49-F238E27FC236}">
                <a16:creationId xmlns:a16="http://schemas.microsoft.com/office/drawing/2014/main" id="{CD51C5F7-3AA3-FB49-4012-331C052B5D98}"/>
              </a:ext>
            </a:extLst>
          </p:cNvPr>
          <p:cNvPicPr>
            <a:picLocks noChangeAspect="1"/>
          </p:cNvPicPr>
          <p:nvPr/>
        </p:nvPicPr>
        <p:blipFill>
          <a:blip r:embed="rId2"/>
          <a:stretch>
            <a:fillRect/>
          </a:stretch>
        </p:blipFill>
        <p:spPr>
          <a:xfrm>
            <a:off x="-600075" y="5199744"/>
            <a:ext cx="2956816" cy="1658256"/>
          </a:xfrm>
          <a:prstGeom prst="rect">
            <a:avLst/>
          </a:prstGeom>
        </p:spPr>
      </p:pic>
    </p:spTree>
    <p:extLst>
      <p:ext uri="{BB962C8B-B14F-4D97-AF65-F5344CB8AC3E}">
        <p14:creationId xmlns:p14="http://schemas.microsoft.com/office/powerpoint/2010/main" val="3040663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9D3ED-C32A-4105-C9A4-C95E9FE11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F0DCF-D7D6-3849-D997-A8054EAD04CC}"/>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br>
              <a:rPr lang="en-US" dirty="0"/>
            </a:br>
            <a:endParaRPr lang="en-US" dirty="0"/>
          </a:p>
        </p:txBody>
      </p:sp>
      <p:sp>
        <p:nvSpPr>
          <p:cNvPr id="3" name="Content Placeholder 2">
            <a:extLst>
              <a:ext uri="{FF2B5EF4-FFF2-40B4-BE49-F238E27FC236}">
                <a16:creationId xmlns:a16="http://schemas.microsoft.com/office/drawing/2014/main" id="{45C0ADE8-1EEB-60EA-9C0C-D92D8F460CBA}"/>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Active North Carolina Firefighters who have served 5 years on a NC Fire Department prior to diagnosis and are currently on an NCSFA roster may be eligible for benefits under the Firefighter Cancer Benefit Program.</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Cancer must meet the definitions of the program and must have been diagnosed on/after January 1st, 2022.</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Program is administered by the Office of State Fire Marshal utilizing a Third-party administrator.</a:t>
            </a:r>
          </a:p>
          <a:p>
            <a:endParaRPr lang="en-US" dirty="0"/>
          </a:p>
        </p:txBody>
      </p:sp>
      <p:sp>
        <p:nvSpPr>
          <p:cNvPr id="4" name="Slide Number Placeholder 3">
            <a:extLst>
              <a:ext uri="{FF2B5EF4-FFF2-40B4-BE49-F238E27FC236}">
                <a16:creationId xmlns:a16="http://schemas.microsoft.com/office/drawing/2014/main" id="{EEDAF15F-BD58-BB8C-D835-8053064B9D3F}"/>
              </a:ext>
            </a:extLst>
          </p:cNvPr>
          <p:cNvSpPr>
            <a:spLocks noGrp="1"/>
          </p:cNvSpPr>
          <p:nvPr>
            <p:ph type="sldNum" sz="quarter" idx="10"/>
          </p:nvPr>
        </p:nvSpPr>
        <p:spPr/>
        <p:txBody>
          <a:bodyPr/>
          <a:lstStyle/>
          <a:p>
            <a:fld id="{DAEBE78A-56B9-48B4-AB1A-9EB87ABE874B}" type="slidenum">
              <a:rPr lang="en-US" smtClean="0"/>
              <a:pPr/>
              <a:t>56</a:t>
            </a:fld>
            <a:endParaRPr lang="en-US" dirty="0"/>
          </a:p>
        </p:txBody>
      </p:sp>
      <p:pic>
        <p:nvPicPr>
          <p:cNvPr id="5" name="Picture 4">
            <a:extLst>
              <a:ext uri="{FF2B5EF4-FFF2-40B4-BE49-F238E27FC236}">
                <a16:creationId xmlns:a16="http://schemas.microsoft.com/office/drawing/2014/main" id="{ABBC85B4-45A2-72FB-9326-5BF41A33BDBE}"/>
              </a:ext>
            </a:extLst>
          </p:cNvPr>
          <p:cNvPicPr>
            <a:picLocks noChangeAspect="1"/>
          </p:cNvPicPr>
          <p:nvPr/>
        </p:nvPicPr>
        <p:blipFill>
          <a:blip r:embed="rId2"/>
          <a:stretch>
            <a:fillRect/>
          </a:stretch>
        </p:blipFill>
        <p:spPr>
          <a:xfrm>
            <a:off x="-600075" y="5199744"/>
            <a:ext cx="2956816" cy="1658256"/>
          </a:xfrm>
          <a:prstGeom prst="rect">
            <a:avLst/>
          </a:prstGeom>
        </p:spPr>
      </p:pic>
    </p:spTree>
    <p:extLst>
      <p:ext uri="{BB962C8B-B14F-4D97-AF65-F5344CB8AC3E}">
        <p14:creationId xmlns:p14="http://schemas.microsoft.com/office/powerpoint/2010/main" val="3265634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373D-F864-A015-4344-625CD10C362E}"/>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p>
        </p:txBody>
      </p:sp>
      <p:sp>
        <p:nvSpPr>
          <p:cNvPr id="4" name="Slide Number Placeholder 3">
            <a:extLst>
              <a:ext uri="{FF2B5EF4-FFF2-40B4-BE49-F238E27FC236}">
                <a16:creationId xmlns:a16="http://schemas.microsoft.com/office/drawing/2014/main" id="{9FD2462E-03AB-6AB8-5BCD-FD6258490F0B}"/>
              </a:ext>
            </a:extLst>
          </p:cNvPr>
          <p:cNvSpPr>
            <a:spLocks noGrp="1"/>
          </p:cNvSpPr>
          <p:nvPr>
            <p:ph type="sldNum" sz="quarter" idx="10"/>
          </p:nvPr>
        </p:nvSpPr>
        <p:spPr/>
        <p:txBody>
          <a:bodyPr/>
          <a:lstStyle/>
          <a:p>
            <a:fld id="{DAEBE78A-56B9-48B4-AB1A-9EB87ABE874B}" type="slidenum">
              <a:rPr lang="en-US" smtClean="0"/>
              <a:pPr/>
              <a:t>57</a:t>
            </a:fld>
            <a:endParaRPr lang="en-US" dirty="0"/>
          </a:p>
        </p:txBody>
      </p:sp>
      <p:sp>
        <p:nvSpPr>
          <p:cNvPr id="16" name="Content Placeholder 15">
            <a:extLst>
              <a:ext uri="{FF2B5EF4-FFF2-40B4-BE49-F238E27FC236}">
                <a16:creationId xmlns:a16="http://schemas.microsoft.com/office/drawing/2014/main" id="{5F19DEB8-988F-ED9F-8830-32C337B93A19}"/>
              </a:ext>
            </a:extLst>
          </p:cNvPr>
          <p:cNvSpPr>
            <a:spLocks noGrp="1"/>
          </p:cNvSpPr>
          <p:nvPr>
            <p:ph idx="1"/>
          </p:nvPr>
        </p:nvSpPr>
        <p:spPr>
          <a:xfrm>
            <a:off x="687052"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Lump Sum Benefit</a:t>
            </a:r>
          </a:p>
          <a:p>
            <a:pPr marL="0" indent="0" algn="ctr">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$37,000 for each diagnosis of cancer</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$74,000 Lifetime Maximum Lump Sum benefit</a:t>
            </a:r>
          </a:p>
          <a:p>
            <a:pPr lvl="1">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Excerpt from Session law 2024-29 </a:t>
            </a:r>
            <a:r>
              <a:rPr lang="en-US" sz="2200" dirty="0">
                <a:latin typeface="Calibri" panose="020F0502020204030204" pitchFamily="34" charset="0"/>
                <a:ea typeface="Calibri" panose="020F0502020204030204" pitchFamily="34" charset="0"/>
                <a:cs typeface="Calibri" panose="020F0502020204030204" pitchFamily="34" charset="0"/>
              </a:rPr>
              <a:t>– Not to exceed a total of seventy-four thousand dollars ($74,000), a lump sum benefit of thirty-seven thousand dollars ($37,000) for each diagnosis of cancer shall be payable to an eligible firefighter upon sufficient proof to the insurance carrier, the Department, the Office of the State Fire Marshal, or other applicable payor of a diagnosis of cancer by a board-certified, licensed physician in the medical specialty appropriate for the type of cancer diagnosed.</a:t>
            </a:r>
            <a:endParaRPr lang="en-US" dirty="0"/>
          </a:p>
        </p:txBody>
      </p:sp>
    </p:spTree>
    <p:extLst>
      <p:ext uri="{BB962C8B-B14F-4D97-AF65-F5344CB8AC3E}">
        <p14:creationId xmlns:p14="http://schemas.microsoft.com/office/powerpoint/2010/main" val="865010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F7027-5436-4F7A-0AE8-AACB20097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59D47-D826-36B0-A3B8-9A3FC54E7F4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p>
        </p:txBody>
      </p:sp>
      <p:sp>
        <p:nvSpPr>
          <p:cNvPr id="4" name="Slide Number Placeholder 3">
            <a:extLst>
              <a:ext uri="{FF2B5EF4-FFF2-40B4-BE49-F238E27FC236}">
                <a16:creationId xmlns:a16="http://schemas.microsoft.com/office/drawing/2014/main" id="{EE9D0F4E-A4BC-3A98-B7E5-F9611A9B289E}"/>
              </a:ext>
            </a:extLst>
          </p:cNvPr>
          <p:cNvSpPr>
            <a:spLocks noGrp="1"/>
          </p:cNvSpPr>
          <p:nvPr>
            <p:ph type="sldNum" sz="quarter" idx="10"/>
          </p:nvPr>
        </p:nvSpPr>
        <p:spPr/>
        <p:txBody>
          <a:bodyPr/>
          <a:lstStyle/>
          <a:p>
            <a:fld id="{DAEBE78A-56B9-48B4-AB1A-9EB87ABE874B}" type="slidenum">
              <a:rPr lang="en-US" smtClean="0"/>
              <a:pPr/>
              <a:t>58</a:t>
            </a:fld>
            <a:endParaRPr lang="en-US" dirty="0"/>
          </a:p>
        </p:txBody>
      </p:sp>
      <p:sp>
        <p:nvSpPr>
          <p:cNvPr id="16" name="Content Placeholder 15">
            <a:extLst>
              <a:ext uri="{FF2B5EF4-FFF2-40B4-BE49-F238E27FC236}">
                <a16:creationId xmlns:a16="http://schemas.microsoft.com/office/drawing/2014/main" id="{C559DF14-4465-39F1-70F6-73643BF78C25}"/>
              </a:ext>
            </a:extLst>
          </p:cNvPr>
          <p:cNvSpPr>
            <a:spLocks noGrp="1"/>
          </p:cNvSpPr>
          <p:nvPr>
            <p:ph idx="1"/>
          </p:nvPr>
        </p:nvSpPr>
        <p:spPr>
          <a:xfrm>
            <a:off x="618226" y="1153720"/>
            <a:ext cx="10955547" cy="4978960"/>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Total Disability Benefit - Overview</a:t>
            </a:r>
          </a:p>
          <a:p>
            <a:pPr marL="0" indent="0" algn="ctr">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Non-Volunteer Firefighters (Class 1)</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75% of Monthly Salary or $5,000 per month, whichever is less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Volunteer Firefighters </a:t>
            </a:r>
            <a:r>
              <a:rPr lang="en-US" sz="2200" dirty="0">
                <a:latin typeface="Calibri" panose="020F0502020204030204" pitchFamily="34" charset="0"/>
                <a:ea typeface="Calibri" panose="020F0502020204030204" pitchFamily="34" charset="0"/>
                <a:cs typeface="Calibri" panose="020F0502020204030204" pitchFamily="34" charset="0"/>
              </a:rPr>
              <a:t>(Class 2)</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$1,500 per month</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Benefit Waiting Period</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36 months after the date of the Total Disability</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Maximum Benefit Period</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36 consecutive months</a:t>
            </a:r>
          </a:p>
        </p:txBody>
      </p:sp>
    </p:spTree>
    <p:extLst>
      <p:ext uri="{BB962C8B-B14F-4D97-AF65-F5344CB8AC3E}">
        <p14:creationId xmlns:p14="http://schemas.microsoft.com/office/powerpoint/2010/main" val="2938526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7787-5B6E-F153-7BA2-9E159CD7F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0AD8E-3F82-0F28-77D6-8AF629CADEFB}"/>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p>
        </p:txBody>
      </p:sp>
      <p:sp>
        <p:nvSpPr>
          <p:cNvPr id="4" name="Slide Number Placeholder 3">
            <a:extLst>
              <a:ext uri="{FF2B5EF4-FFF2-40B4-BE49-F238E27FC236}">
                <a16:creationId xmlns:a16="http://schemas.microsoft.com/office/drawing/2014/main" id="{502D2861-8E65-D469-2F38-FB106EB77F92}"/>
              </a:ext>
            </a:extLst>
          </p:cNvPr>
          <p:cNvSpPr>
            <a:spLocks noGrp="1"/>
          </p:cNvSpPr>
          <p:nvPr>
            <p:ph type="sldNum" sz="quarter" idx="10"/>
          </p:nvPr>
        </p:nvSpPr>
        <p:spPr/>
        <p:txBody>
          <a:bodyPr/>
          <a:lstStyle/>
          <a:p>
            <a:fld id="{DAEBE78A-56B9-48B4-AB1A-9EB87ABE874B}" type="slidenum">
              <a:rPr lang="en-US" smtClean="0"/>
              <a:pPr/>
              <a:t>59</a:t>
            </a:fld>
            <a:endParaRPr lang="en-US" dirty="0"/>
          </a:p>
        </p:txBody>
      </p:sp>
      <p:sp>
        <p:nvSpPr>
          <p:cNvPr id="16" name="Content Placeholder 15">
            <a:extLst>
              <a:ext uri="{FF2B5EF4-FFF2-40B4-BE49-F238E27FC236}">
                <a16:creationId xmlns:a16="http://schemas.microsoft.com/office/drawing/2014/main" id="{8DE0A429-3DAB-66ED-BA41-2B8C8C634E8C}"/>
              </a:ext>
            </a:extLst>
          </p:cNvPr>
          <p:cNvSpPr>
            <a:spLocks noGrp="1"/>
          </p:cNvSpPr>
          <p:nvPr>
            <p:ph idx="1"/>
          </p:nvPr>
        </p:nvSpPr>
        <p:spPr>
          <a:xfrm>
            <a:off x="618226" y="930047"/>
            <a:ext cx="10955547" cy="5202633"/>
          </a:xfrm>
        </p:spPr>
        <p:txBody>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Total Disability Benefit - </a:t>
            </a:r>
            <a:r>
              <a:rPr lang="en-US" sz="3200" b="1" dirty="0">
                <a:latin typeface="Calibri" panose="020F0502020204030204" pitchFamily="34" charset="0"/>
                <a:ea typeface="Calibri" panose="020F0502020204030204" pitchFamily="34" charset="0"/>
                <a:cs typeface="Calibri" panose="020F0502020204030204" pitchFamily="34" charset="0"/>
              </a:rPr>
              <a:t>Excerpt from Session law 2024-29 </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Disability benefit. – Upon sufficient proof to the insurance carrier, the Department, the Office of the State Fire Marshal, or other applicable payor of total disability resulting from the diagnosis of cancer or that the cancer precludes the firefighter from serving as a firefighter, the following disability benefits shall be paid to an eligible firefighter beginning six months after the total disability or inability to perform the duties of a firefighter, whichever applies: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For a non-volunteer firefighter – A monthly benefit that is either (</a:t>
            </a:r>
            <a:r>
              <a:rPr lang="en-US" sz="2200" dirty="0" err="1">
                <a:latin typeface="Calibri" panose="020F0502020204030204" pitchFamily="34" charset="0"/>
                <a:ea typeface="Calibri" panose="020F0502020204030204" pitchFamily="34" charset="0"/>
                <a:cs typeface="Calibri" panose="020F0502020204030204" pitchFamily="34" charset="0"/>
              </a:rPr>
              <a:t>i</a:t>
            </a:r>
            <a:r>
              <a:rPr lang="en-US" sz="2200" dirty="0">
                <a:latin typeface="Calibri" panose="020F0502020204030204" pitchFamily="34" charset="0"/>
                <a:ea typeface="Calibri" panose="020F0502020204030204" pitchFamily="34" charset="0"/>
                <a:cs typeface="Calibri" panose="020F0502020204030204" pitchFamily="34" charset="0"/>
              </a:rPr>
              <a:t>) equal to seventy-five percent (75%) of the firefighter's monthly salary or (ii) five thousand dollars ($5,000), whichever is less.</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For a volunteer firefighter – A monthly benefit of one thousand five hundred dollars ($1,500).</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167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14CE28-7A91-5ED1-60E9-A31EFEDCA5ED}"/>
              </a:ext>
            </a:extLst>
          </p:cNvPr>
          <p:cNvSpPr txBox="1"/>
          <p:nvPr/>
        </p:nvSpPr>
        <p:spPr>
          <a:xfrm>
            <a:off x="61026" y="6347119"/>
            <a:ext cx="548634" cy="369332"/>
          </a:xfrm>
          <a:prstGeom prst="rect">
            <a:avLst/>
          </a:prstGeom>
          <a:noFill/>
        </p:spPr>
        <p:txBody>
          <a:bodyPr wrap="square" rtlCol="0">
            <a:spAutoFit/>
          </a:bodyPr>
          <a:lstStyle/>
          <a:p>
            <a:fld id="{D9D4CDBF-FB7C-468F-A252-ED33CC8700A1}" type="slidenum">
              <a:rPr lang="en-US" smtClean="0"/>
              <a:t>6</a:t>
            </a:fld>
            <a:endParaRPr lang="en-US" dirty="0"/>
          </a:p>
        </p:txBody>
      </p:sp>
      <p:sp>
        <p:nvSpPr>
          <p:cNvPr id="9" name="Title 8">
            <a:extLst>
              <a:ext uri="{FF2B5EF4-FFF2-40B4-BE49-F238E27FC236}">
                <a16:creationId xmlns:a16="http://schemas.microsoft.com/office/drawing/2014/main" id="{83F1C4E9-2439-DBD2-F8C5-3292AEC0DBD4}"/>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Noto Sans Medium" panose="020B0602040504020204" pitchFamily="34" charset="0"/>
                <a:cs typeface="Calibri" panose="020F0502020204030204" pitchFamily="34" charset="0"/>
              </a:rPr>
              <a:t>New Fire Chief Requirements and Responsibilities</a:t>
            </a:r>
            <a:endParaRPr lang="en-US" sz="4000" dirty="0"/>
          </a:p>
        </p:txBody>
      </p:sp>
      <p:sp>
        <p:nvSpPr>
          <p:cNvPr id="12" name="Content Placeholder 11">
            <a:extLst>
              <a:ext uri="{FF2B5EF4-FFF2-40B4-BE49-F238E27FC236}">
                <a16:creationId xmlns:a16="http://schemas.microsoft.com/office/drawing/2014/main" id="{D2685705-80B6-AAA8-0D3C-B93088F2291E}"/>
              </a:ext>
            </a:extLst>
          </p:cNvPr>
          <p:cNvSpPr txBox="1">
            <a:spLocks noGrp="1"/>
          </p:cNvSpPr>
          <p:nvPr>
            <p:ph idx="1"/>
          </p:nvPr>
        </p:nvSpPr>
        <p:spPr>
          <a:xfrm>
            <a:off x="618226" y="1711045"/>
            <a:ext cx="10955547" cy="461421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Completion of the Chief 101 class within one year of appointment as defined in </a:t>
            </a:r>
            <a:r>
              <a:rPr lang="en-US" sz="24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11 NCAC 05A .0907 TRAINING (c)</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  36 hours of training as defined in </a:t>
            </a:r>
            <a:r>
              <a:rPr lang="en-US" sz="24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NCGS 58-86-2</a:t>
            </a:r>
            <a:r>
              <a:rPr lang="en-US" sz="2400" dirty="0">
                <a:latin typeface="Calibri" panose="020F0502020204030204" pitchFamily="34" charset="0"/>
                <a:ea typeface="Calibri" panose="020F0502020204030204" pitchFamily="34" charset="0"/>
                <a:cs typeface="Calibri" panose="020F0502020204030204" pitchFamily="34" charset="0"/>
              </a:rPr>
              <a:t> (13)</a:t>
            </a:r>
          </a:p>
          <a:p>
            <a:pPr marL="342900" indent="-342900">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Provide notice to agencies concerning your appointment</a:t>
            </a:r>
          </a:p>
          <a:p>
            <a:pPr marL="342900" indent="-342900">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Submit the Annual Fire Department Roster and Relief Fund Board of Trustees Report to the NCSFA (December 1 - January 15)</a:t>
            </a:r>
          </a:p>
          <a:p>
            <a:pPr marL="342900"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algn="just">
              <a:spcBef>
                <a:spcPts val="0"/>
              </a:spcBef>
            </a:pPr>
            <a:endParaRPr lang="en-US" sz="25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6B0604C-F36A-70F8-4B52-E052F59D6233}"/>
              </a:ext>
            </a:extLst>
          </p:cNvPr>
          <p:cNvSpPr>
            <a:spLocks noGrp="1"/>
          </p:cNvSpPr>
          <p:nvPr>
            <p:ph type="sldNum" sz="quarter" idx="10"/>
          </p:nvPr>
        </p:nvSpPr>
        <p:spPr/>
        <p:txBody>
          <a:bodyPr/>
          <a:lstStyle/>
          <a:p>
            <a:fld id="{DAEBE78A-56B9-48B4-AB1A-9EB87ABE874B}" type="slidenum">
              <a:rPr lang="en-US" smtClean="0"/>
              <a:pPr/>
              <a:t>6</a:t>
            </a:fld>
            <a:endParaRPr lang="en-US" dirty="0"/>
          </a:p>
        </p:txBody>
      </p:sp>
    </p:spTree>
    <p:extLst>
      <p:ext uri="{BB962C8B-B14F-4D97-AF65-F5344CB8AC3E}">
        <p14:creationId xmlns:p14="http://schemas.microsoft.com/office/powerpoint/2010/main" val="1636090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3FFB8-618A-9009-F820-75EF0CA5D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150B4-0CCC-3DF8-5018-AAABBDB628B1}"/>
              </a:ext>
            </a:extLst>
          </p:cNvPr>
          <p:cNvSpPr>
            <a:spLocks noGrp="1"/>
          </p:cNvSpPr>
          <p:nvPr>
            <p:ph type="title"/>
          </p:nvPr>
        </p:nvSpPr>
        <p:spPr>
          <a:xfrm>
            <a:off x="0" y="222161"/>
            <a:ext cx="12192000" cy="1261884"/>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br>
              <a:rPr lang="en-US" dirty="0"/>
            </a:br>
            <a:endParaRPr lang="en-US" dirty="0"/>
          </a:p>
        </p:txBody>
      </p:sp>
      <p:sp>
        <p:nvSpPr>
          <p:cNvPr id="3" name="Content Placeholder 2">
            <a:extLst>
              <a:ext uri="{FF2B5EF4-FFF2-40B4-BE49-F238E27FC236}">
                <a16:creationId xmlns:a16="http://schemas.microsoft.com/office/drawing/2014/main" id="{E94FF7BA-FE63-9257-7E19-B3F8AFB19B68}"/>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For more information, please visit any of these websites:</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https://ncsfa.com/north-carolina-firefighter-cancer-coverage</a:t>
            </a:r>
          </a:p>
          <a:p>
            <a:pPr lvl="1">
              <a:buFont typeface="Wingdings" panose="05000000000000000000" pitchFamily="2" charset="2"/>
              <a:buChar char="ü"/>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https://www.ncosfm.gov/risk-mgmt/north-carolina-firefighter-cancer-benefit-program.</a:t>
            </a:r>
          </a:p>
          <a:p>
            <a:pPr lvl="1">
              <a:buFont typeface="Wingdings" panose="05000000000000000000" pitchFamily="2" charset="2"/>
              <a:buChar char="ü"/>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You can also contact LaTarsha Silver, OSFM Risk Management, at 919.647.0065 and Latarsha.silver@ncdoi.gov for additional assistance.</a:t>
            </a:r>
          </a:p>
          <a:p>
            <a:endParaRPr lang="en-US" dirty="0"/>
          </a:p>
        </p:txBody>
      </p:sp>
      <p:sp>
        <p:nvSpPr>
          <p:cNvPr id="4" name="Slide Number Placeholder 3">
            <a:extLst>
              <a:ext uri="{FF2B5EF4-FFF2-40B4-BE49-F238E27FC236}">
                <a16:creationId xmlns:a16="http://schemas.microsoft.com/office/drawing/2014/main" id="{2C1DB5A7-C7A1-9DF6-C13C-CEC92A2C04F6}"/>
              </a:ext>
            </a:extLst>
          </p:cNvPr>
          <p:cNvSpPr>
            <a:spLocks noGrp="1"/>
          </p:cNvSpPr>
          <p:nvPr>
            <p:ph type="sldNum" sz="quarter" idx="10"/>
          </p:nvPr>
        </p:nvSpPr>
        <p:spPr/>
        <p:txBody>
          <a:bodyPr/>
          <a:lstStyle/>
          <a:p>
            <a:fld id="{DAEBE78A-56B9-48B4-AB1A-9EB87ABE874B}" type="slidenum">
              <a:rPr lang="en-US" smtClean="0"/>
              <a:pPr/>
              <a:t>60</a:t>
            </a:fld>
            <a:endParaRPr lang="en-US" dirty="0"/>
          </a:p>
        </p:txBody>
      </p:sp>
      <p:pic>
        <p:nvPicPr>
          <p:cNvPr id="5" name="Picture 4">
            <a:extLst>
              <a:ext uri="{FF2B5EF4-FFF2-40B4-BE49-F238E27FC236}">
                <a16:creationId xmlns:a16="http://schemas.microsoft.com/office/drawing/2014/main" id="{D539F9D2-B21E-A508-E061-8DC7A679C23B}"/>
              </a:ext>
            </a:extLst>
          </p:cNvPr>
          <p:cNvPicPr>
            <a:picLocks noChangeAspect="1"/>
          </p:cNvPicPr>
          <p:nvPr/>
        </p:nvPicPr>
        <p:blipFill>
          <a:blip r:embed="rId2"/>
          <a:stretch>
            <a:fillRect/>
          </a:stretch>
        </p:blipFill>
        <p:spPr>
          <a:xfrm>
            <a:off x="-600075" y="5199744"/>
            <a:ext cx="2956816" cy="1658256"/>
          </a:xfrm>
          <a:prstGeom prst="rect">
            <a:avLst/>
          </a:prstGeom>
        </p:spPr>
      </p:pic>
    </p:spTree>
    <p:extLst>
      <p:ext uri="{BB962C8B-B14F-4D97-AF65-F5344CB8AC3E}">
        <p14:creationId xmlns:p14="http://schemas.microsoft.com/office/powerpoint/2010/main" val="821163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F728-870E-8609-9DD9-658EA41C338C}"/>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Firefighter Cancer Coverage</a:t>
            </a:r>
          </a:p>
        </p:txBody>
      </p:sp>
      <p:sp>
        <p:nvSpPr>
          <p:cNvPr id="3" name="Content Placeholder 2">
            <a:extLst>
              <a:ext uri="{FF2B5EF4-FFF2-40B4-BE49-F238E27FC236}">
                <a16:creationId xmlns:a16="http://schemas.microsoft.com/office/drawing/2014/main" id="{0EAB9236-35BE-231D-F1B1-125A87A7C6C0}"/>
              </a:ext>
            </a:extLst>
          </p:cNvPr>
          <p:cNvSpPr>
            <a:spLocks noGrp="1"/>
          </p:cNvSpPr>
          <p:nvPr>
            <p:ph idx="1"/>
          </p:nvPr>
        </p:nvSpPr>
        <p:spPr/>
        <p:txBody>
          <a:bodyPr/>
          <a:lstStyle/>
          <a:p>
            <a:pPr>
              <a:buFont typeface="Wingdings" panose="05000000000000000000" pitchFamily="2" charset="2"/>
              <a:buChar char="Ø"/>
            </a:pPr>
            <a:r>
              <a:rPr lang="en-US" sz="3600" dirty="0">
                <a:latin typeface="Calibri" panose="020F0502020204030204" pitchFamily="34" charset="0"/>
                <a:ea typeface="Calibri" panose="020F0502020204030204" pitchFamily="34" charset="0"/>
                <a:cs typeface="Calibri" panose="020F0502020204030204" pitchFamily="34" charset="0"/>
              </a:rPr>
              <a:t>Please Note:</a:t>
            </a:r>
          </a:p>
          <a:p>
            <a:pPr>
              <a:buFont typeface="Wingdings" panose="05000000000000000000" pitchFamily="2" charset="2"/>
              <a:buChar char="Ø"/>
            </a:pPr>
            <a:endParaRPr lang="en-US" sz="36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ü"/>
            </a:pPr>
            <a:r>
              <a:rPr lang="en-US" sz="3000" dirty="0">
                <a:latin typeface="Calibri" panose="020F0502020204030204" pitchFamily="34" charset="0"/>
                <a:ea typeface="Calibri" panose="020F0502020204030204" pitchFamily="34" charset="0"/>
                <a:cs typeface="Calibri" panose="020F0502020204030204" pitchFamily="34" charset="0"/>
              </a:rPr>
              <a:t>All NCSFA rostered NC Firefighters are protected by the NCSFA LODD Benefit regardless of membership in the association or a local relief fund.</a:t>
            </a:r>
          </a:p>
          <a:p>
            <a:endParaRPr lang="en-US" dirty="0"/>
          </a:p>
        </p:txBody>
      </p:sp>
      <p:sp>
        <p:nvSpPr>
          <p:cNvPr id="4" name="Slide Number Placeholder 3">
            <a:extLst>
              <a:ext uri="{FF2B5EF4-FFF2-40B4-BE49-F238E27FC236}">
                <a16:creationId xmlns:a16="http://schemas.microsoft.com/office/drawing/2014/main" id="{90AB0F75-D31B-2EDD-3E9C-1D5398CFE8BC}"/>
              </a:ext>
            </a:extLst>
          </p:cNvPr>
          <p:cNvSpPr>
            <a:spLocks noGrp="1"/>
          </p:cNvSpPr>
          <p:nvPr>
            <p:ph type="sldNum" sz="quarter" idx="10"/>
          </p:nvPr>
        </p:nvSpPr>
        <p:spPr/>
        <p:txBody>
          <a:bodyPr/>
          <a:lstStyle/>
          <a:p>
            <a:fld id="{DAEBE78A-56B9-48B4-AB1A-9EB87ABE874B}" type="slidenum">
              <a:rPr lang="en-US" smtClean="0"/>
              <a:pPr/>
              <a:t>61</a:t>
            </a:fld>
            <a:endParaRPr lang="en-US" dirty="0"/>
          </a:p>
        </p:txBody>
      </p:sp>
    </p:spTree>
    <p:extLst>
      <p:ext uri="{BB962C8B-B14F-4D97-AF65-F5344CB8AC3E}">
        <p14:creationId xmlns:p14="http://schemas.microsoft.com/office/powerpoint/2010/main" val="2741348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D9FE0-F297-D9C7-9380-986FEE0657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4B3422-F314-4443-321D-A6C0A30C86B9}"/>
              </a:ext>
            </a:extLst>
          </p:cNvPr>
          <p:cNvSpPr/>
          <p:nvPr/>
        </p:nvSpPr>
        <p:spPr>
          <a:xfrm>
            <a:off x="3086100" y="2148840"/>
            <a:ext cx="6019800" cy="1107996"/>
          </a:xfrm>
          <a:prstGeom prst="rect">
            <a:avLst/>
          </a:prstGeom>
        </p:spPr>
        <p:txBody>
          <a:bodyPr wrap="square">
            <a:spAutoFit/>
          </a:bodyPr>
          <a:lstStyle/>
          <a:p>
            <a:pPr algn="ctr" eaLnBrk="1" hangingPunct="1">
              <a:buFont typeface="Wingdings" charset="0"/>
              <a:buNone/>
            </a:pPr>
            <a:r>
              <a:rPr lang="en-US" sz="6600" b="1" dirty="0">
                <a:solidFill>
                  <a:srgbClr val="020200"/>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3" name="Slide Number Placeholder 2">
            <a:extLst>
              <a:ext uri="{FF2B5EF4-FFF2-40B4-BE49-F238E27FC236}">
                <a16:creationId xmlns:a16="http://schemas.microsoft.com/office/drawing/2014/main" id="{ADEA5B0B-B274-5D4E-D182-0BAFF5FB6DA1}"/>
              </a:ext>
            </a:extLst>
          </p:cNvPr>
          <p:cNvSpPr>
            <a:spLocks noGrp="1"/>
          </p:cNvSpPr>
          <p:nvPr>
            <p:ph type="sldNum" sz="quarter" idx="10"/>
          </p:nvPr>
        </p:nvSpPr>
        <p:spPr/>
        <p:txBody>
          <a:bodyPr/>
          <a:lstStyle/>
          <a:p>
            <a:fld id="{DAEBE78A-56B9-48B4-AB1A-9EB87ABE874B}" type="slidenum">
              <a:rPr lang="en-US" smtClean="0"/>
              <a:pPr/>
              <a:t>62</a:t>
            </a:fld>
            <a:endParaRPr lang="en-US" dirty="0"/>
          </a:p>
        </p:txBody>
      </p:sp>
    </p:spTree>
    <p:custDataLst>
      <p:tags r:id="rId1"/>
    </p:custDataLst>
    <p:extLst>
      <p:ext uri="{BB962C8B-B14F-4D97-AF65-F5344CB8AC3E}">
        <p14:creationId xmlns:p14="http://schemas.microsoft.com/office/powerpoint/2010/main" val="3405449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5A74566-AF16-1D16-92B5-F6F2E3AD0958}"/>
            </a:ext>
          </a:extLst>
        </p:cNvPr>
        <p:cNvGrpSpPr/>
        <p:nvPr/>
      </p:nvGrpSpPr>
      <p:grpSpPr>
        <a:xfrm>
          <a:off x="0" y="0"/>
          <a:ext cx="0" cy="0"/>
          <a:chOff x="0" y="0"/>
          <a:chExt cx="0" cy="0"/>
        </a:xfrm>
      </p:grpSpPr>
      <p:sp>
        <p:nvSpPr>
          <p:cNvPr id="7171" name="Rectangle 8">
            <a:extLst>
              <a:ext uri="{FF2B5EF4-FFF2-40B4-BE49-F238E27FC236}">
                <a16:creationId xmlns:a16="http://schemas.microsoft.com/office/drawing/2014/main" id="{7ADA9FF2-8CFD-B97C-ED23-42BA73BF8E7B}"/>
              </a:ext>
            </a:extLst>
          </p:cNvPr>
          <p:cNvSpPr>
            <a:spLocks noGrp="1" noChangeArrowheads="1"/>
          </p:cNvSpPr>
          <p:nvPr>
            <p:ph idx="1"/>
          </p:nvPr>
        </p:nvSpPr>
        <p:spPr>
          <a:xfrm>
            <a:off x="0" y="2123211"/>
            <a:ext cx="12192000" cy="2174054"/>
          </a:xfrm>
        </p:spPr>
        <p:txBody>
          <a:bodyPr/>
          <a:lstStyle/>
          <a:p>
            <a:pPr marL="0" indent="0" algn="ctr" eaLnBrk="1" hangingPunct="1">
              <a:spcBef>
                <a:spcPts val="600"/>
              </a:spcBef>
              <a:buNone/>
            </a:pPr>
            <a:r>
              <a:rPr lang="en-US" sz="6600" b="1" dirty="0">
                <a:latin typeface="Calibri" panose="020F0502020204030204" pitchFamily="34" charset="0"/>
                <a:ea typeface="Calibri" panose="020F0502020204030204" pitchFamily="34" charset="0"/>
                <a:cs typeface="Calibri" panose="020F0502020204030204" pitchFamily="34" charset="0"/>
              </a:rPr>
              <a:t>Line of Duty Death Benefits</a:t>
            </a:r>
          </a:p>
          <a:p>
            <a:pPr marL="0" indent="0" algn="ctr" eaLnBrk="1" hangingPunct="1">
              <a:spcBef>
                <a:spcPts val="600"/>
              </a:spcBef>
              <a:buNone/>
            </a:pPr>
            <a:r>
              <a:rPr lang="en-US" sz="6600" b="1" dirty="0">
                <a:latin typeface="Calibri" panose="020F0502020204030204" pitchFamily="34" charset="0"/>
                <a:ea typeface="Calibri" panose="020F0502020204030204" pitchFamily="34" charset="0"/>
                <a:cs typeface="Calibri" panose="020F0502020204030204" pitchFamily="34" charset="0"/>
              </a:rPr>
              <a:t>Assistance Program</a:t>
            </a:r>
          </a:p>
          <a:p>
            <a:pPr>
              <a:spcBef>
                <a:spcPts val="600"/>
              </a:spcBef>
            </a:pPr>
            <a:endParaRPr lang="en-US" sz="1800" dirty="0">
              <a:solidFill>
                <a:srgbClr val="993300"/>
              </a:solidFill>
            </a:endParaRPr>
          </a:p>
        </p:txBody>
      </p:sp>
      <p:sp>
        <p:nvSpPr>
          <p:cNvPr id="2" name="Slide Number Placeholder 1">
            <a:extLst>
              <a:ext uri="{FF2B5EF4-FFF2-40B4-BE49-F238E27FC236}">
                <a16:creationId xmlns:a16="http://schemas.microsoft.com/office/drawing/2014/main" id="{9802BD86-9DF9-2F7E-1D78-F76B762AB4B8}"/>
              </a:ext>
            </a:extLst>
          </p:cNvPr>
          <p:cNvSpPr>
            <a:spLocks noGrp="1"/>
          </p:cNvSpPr>
          <p:nvPr>
            <p:ph type="sldNum" sz="quarter" idx="10"/>
          </p:nvPr>
        </p:nvSpPr>
        <p:spPr/>
        <p:txBody>
          <a:bodyPr/>
          <a:lstStyle/>
          <a:p>
            <a:fld id="{DAEBE78A-56B9-48B4-AB1A-9EB87ABE874B}" type="slidenum">
              <a:rPr lang="en-US" smtClean="0"/>
              <a:pPr/>
              <a:t>63</a:t>
            </a:fld>
            <a:endParaRPr lang="en-US" dirty="0"/>
          </a:p>
        </p:txBody>
      </p:sp>
    </p:spTree>
    <p:custDataLst>
      <p:tags r:id="rId1"/>
    </p:custDataLst>
    <p:extLst>
      <p:ext uri="{BB962C8B-B14F-4D97-AF65-F5344CB8AC3E}">
        <p14:creationId xmlns:p14="http://schemas.microsoft.com/office/powerpoint/2010/main" val="283163263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884D048-8661-42C2-B1C2-0CC9DA375EB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Line of Duty Death Benefits</a:t>
            </a:r>
          </a:p>
        </p:txBody>
      </p:sp>
      <p:sp>
        <p:nvSpPr>
          <p:cNvPr id="5" name="Content Placeholder 4">
            <a:extLst>
              <a:ext uri="{FF2B5EF4-FFF2-40B4-BE49-F238E27FC236}">
                <a16:creationId xmlns:a16="http://schemas.microsoft.com/office/drawing/2014/main" id="{026ED092-69DF-48D0-AFB5-D22C49470464}"/>
              </a:ext>
            </a:extLst>
          </p:cNvPr>
          <p:cNvSpPr txBox="1">
            <a:spLocks noGrp="1"/>
          </p:cNvSpPr>
          <p:nvPr>
            <p:ph idx="1"/>
          </p:nvPr>
        </p:nvSpPr>
        <p:spPr>
          <a:xfrm>
            <a:off x="618226" y="1559955"/>
            <a:ext cx="10955547" cy="3601628"/>
          </a:xfrm>
          <a:prstGeom prst="rect">
            <a:avLst/>
          </a:prstGeom>
          <a:noFill/>
        </p:spPr>
        <p:txBody>
          <a:bodyPr wrap="square" rtlCol="0">
            <a:spAutoFit/>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purpose of assistance programs is to assist fire departments and rescue squads in assuring that all state and federal benefits are pursued for the surviving spouse and/or family and provide other services, as requested by the department, squad or family.</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cs typeface="Calibri" panose="020F0502020204030204" pitchFamily="34" charset="0"/>
              </a:rPr>
              <a:t>Because of the need for correct reporting, action, and follow-up to ensure benefits, handling of LODD’s deserves a separate and detailed discussion.</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lgn="ctr"/>
            <a:endParaRPr lang="en-US" sz="1800" dirty="0"/>
          </a:p>
        </p:txBody>
      </p:sp>
      <p:sp>
        <p:nvSpPr>
          <p:cNvPr id="4" name="Slide Number Placeholder 3">
            <a:extLst>
              <a:ext uri="{FF2B5EF4-FFF2-40B4-BE49-F238E27FC236}">
                <a16:creationId xmlns:a16="http://schemas.microsoft.com/office/drawing/2014/main" id="{53B6D8EA-F177-4268-BA81-49F29FA24936}"/>
              </a:ext>
            </a:extLst>
          </p:cNvPr>
          <p:cNvSpPr>
            <a:spLocks noGrp="1"/>
          </p:cNvSpPr>
          <p:nvPr>
            <p:ph type="sldNum" sz="quarter" idx="10"/>
          </p:nvPr>
        </p:nvSpPr>
        <p:spPr/>
        <p:txBody>
          <a:bodyPr/>
          <a:lstStyle/>
          <a:p>
            <a:fld id="{DAEBE78A-56B9-48B4-AB1A-9EB87ABE874B}" type="slidenum">
              <a:rPr lang="en-US" smtClean="0"/>
              <a:pPr/>
              <a:t>64</a:t>
            </a:fld>
            <a:endParaRPr lang="en-US" dirty="0"/>
          </a:p>
        </p:txBody>
      </p:sp>
    </p:spTree>
    <p:custDataLst>
      <p:tags r:id="rId1"/>
    </p:custDataLst>
    <p:extLst>
      <p:ext uri="{BB962C8B-B14F-4D97-AF65-F5344CB8AC3E}">
        <p14:creationId xmlns:p14="http://schemas.microsoft.com/office/powerpoint/2010/main" val="2567974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EB06F-BECD-8CE5-1767-5B843B084C30}"/>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3C430189-6551-0793-B297-665B13136F3D}"/>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Line of Duty Death Benefits</a:t>
            </a:r>
          </a:p>
        </p:txBody>
      </p:sp>
      <p:sp>
        <p:nvSpPr>
          <p:cNvPr id="5" name="Content Placeholder 4">
            <a:extLst>
              <a:ext uri="{FF2B5EF4-FFF2-40B4-BE49-F238E27FC236}">
                <a16:creationId xmlns:a16="http://schemas.microsoft.com/office/drawing/2014/main" id="{B38E71B4-6A77-3301-9670-B097C7B86C41}"/>
              </a:ext>
            </a:extLst>
          </p:cNvPr>
          <p:cNvSpPr txBox="1">
            <a:spLocks noGrp="1"/>
          </p:cNvSpPr>
          <p:nvPr>
            <p:ph idx="1"/>
          </p:nvPr>
        </p:nvSpPr>
        <p:spPr>
          <a:xfrm>
            <a:off x="618226" y="1140655"/>
            <a:ext cx="10955547" cy="5005089"/>
          </a:xfrm>
          <a:prstGeom prst="rect">
            <a:avLst/>
          </a:prstGeom>
          <a:noFill/>
        </p:spPr>
        <p:txBody>
          <a:bodyPr wrap="square" rtlCol="0">
            <a:spAutoFit/>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Federal Public Safety Officers Death Benefit</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On-duty Fatality Defined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LODD recognized cancers are defined in G.S. 143-166.2(c)</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Covered Cancers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Mesothelioma</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Testicular cancer</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Cancer of the small intestine</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Esophageal cancer</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Oral cavity cancer</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Pharynx</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lgn="ctr"/>
            <a:endParaRPr lang="en-US" sz="1800" dirty="0"/>
          </a:p>
        </p:txBody>
      </p:sp>
      <p:sp>
        <p:nvSpPr>
          <p:cNvPr id="4" name="Slide Number Placeholder 3">
            <a:extLst>
              <a:ext uri="{FF2B5EF4-FFF2-40B4-BE49-F238E27FC236}">
                <a16:creationId xmlns:a16="http://schemas.microsoft.com/office/drawing/2014/main" id="{C3E173C6-E4F9-BC74-DB47-02090775E8AC}"/>
              </a:ext>
            </a:extLst>
          </p:cNvPr>
          <p:cNvSpPr>
            <a:spLocks noGrp="1"/>
          </p:cNvSpPr>
          <p:nvPr>
            <p:ph type="sldNum" sz="quarter" idx="10"/>
          </p:nvPr>
        </p:nvSpPr>
        <p:spPr/>
        <p:txBody>
          <a:bodyPr/>
          <a:lstStyle/>
          <a:p>
            <a:fld id="{DAEBE78A-56B9-48B4-AB1A-9EB87ABE874B}" type="slidenum">
              <a:rPr lang="en-US" smtClean="0"/>
              <a:pPr/>
              <a:t>65</a:t>
            </a:fld>
            <a:endParaRPr lang="en-US" dirty="0"/>
          </a:p>
        </p:txBody>
      </p:sp>
    </p:spTree>
    <p:custDataLst>
      <p:tags r:id="rId1"/>
    </p:custDataLst>
    <p:extLst>
      <p:ext uri="{BB962C8B-B14F-4D97-AF65-F5344CB8AC3E}">
        <p14:creationId xmlns:p14="http://schemas.microsoft.com/office/powerpoint/2010/main" val="2785992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D8D4-DE17-4AE4-07E4-67B136C44BD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Line of Duty Death Assistance – OSFM </a:t>
            </a:r>
          </a:p>
        </p:txBody>
      </p:sp>
      <p:sp>
        <p:nvSpPr>
          <p:cNvPr id="3" name="Content Placeholder 2">
            <a:extLst>
              <a:ext uri="{FF2B5EF4-FFF2-40B4-BE49-F238E27FC236}">
                <a16:creationId xmlns:a16="http://schemas.microsoft.com/office/drawing/2014/main" id="{D2B9EDFF-BCF8-5B60-DA35-18EB73309ACD}"/>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The purpose of the LODD assistance program within OSFM is to support fire departments and rescue squads in assuring that all state and federal benefits are pursued for the surviving spouse and/or family, and provide other services as requested by the department, squad or family.</a:t>
            </a:r>
          </a:p>
          <a:p>
            <a:endParaRPr lang="en-US" dirty="0"/>
          </a:p>
        </p:txBody>
      </p:sp>
      <p:sp>
        <p:nvSpPr>
          <p:cNvPr id="4" name="Slide Number Placeholder 3">
            <a:extLst>
              <a:ext uri="{FF2B5EF4-FFF2-40B4-BE49-F238E27FC236}">
                <a16:creationId xmlns:a16="http://schemas.microsoft.com/office/drawing/2014/main" id="{77EA8F41-2029-246D-F50D-800D80DEFEF2}"/>
              </a:ext>
            </a:extLst>
          </p:cNvPr>
          <p:cNvSpPr>
            <a:spLocks noGrp="1"/>
          </p:cNvSpPr>
          <p:nvPr>
            <p:ph type="sldNum" sz="quarter" idx="10"/>
          </p:nvPr>
        </p:nvSpPr>
        <p:spPr/>
        <p:txBody>
          <a:bodyPr/>
          <a:lstStyle/>
          <a:p>
            <a:fld id="{DAEBE78A-56B9-48B4-AB1A-9EB87ABE874B}" type="slidenum">
              <a:rPr lang="en-US" smtClean="0"/>
              <a:pPr/>
              <a:t>66</a:t>
            </a:fld>
            <a:endParaRPr lang="en-US" dirty="0"/>
          </a:p>
        </p:txBody>
      </p:sp>
    </p:spTree>
    <p:extLst>
      <p:ext uri="{BB962C8B-B14F-4D97-AF65-F5344CB8AC3E}">
        <p14:creationId xmlns:p14="http://schemas.microsoft.com/office/powerpoint/2010/main" val="4062780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8151A-D688-722C-A46D-7BC8E4960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E6AD7-F651-48F0-2177-3162DCE24345}"/>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Line of Duty Death Assistance</a:t>
            </a:r>
          </a:p>
        </p:txBody>
      </p:sp>
      <p:sp>
        <p:nvSpPr>
          <p:cNvPr id="3" name="Content Placeholder 2">
            <a:extLst>
              <a:ext uri="{FF2B5EF4-FFF2-40B4-BE49-F238E27FC236}">
                <a16:creationId xmlns:a16="http://schemas.microsoft.com/office/drawing/2014/main" id="{6D10CB48-E95A-3EC3-1B84-57DD1766715C}"/>
              </a:ext>
            </a:extLst>
          </p:cNvPr>
          <p:cNvSpPr>
            <a:spLocks noGrp="1"/>
          </p:cNvSpPr>
          <p:nvPr>
            <p:ph idx="1"/>
          </p:nvPr>
        </p:nvSpPr>
        <p:spPr>
          <a:xfrm>
            <a:off x="618226" y="1153720"/>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On-duty fatalities include any injury or illness sustained while on-duty that proves fatal</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term “on-duty” refers to being involved in operations at the scene of an emergency, whether it is a fire or non-fire incident; responding to or returning from an incident; performing other official duties such as training, maintenance, public education, inspection, and investigations</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LODD Benefits also may cover heart attacks and strokes that prove fatal, if the onset occurs within 24 hours of a response or training event.</a:t>
            </a:r>
          </a:p>
          <a:p>
            <a:endParaRPr lang="en-US" dirty="0"/>
          </a:p>
        </p:txBody>
      </p:sp>
      <p:sp>
        <p:nvSpPr>
          <p:cNvPr id="4" name="Slide Number Placeholder 3">
            <a:extLst>
              <a:ext uri="{FF2B5EF4-FFF2-40B4-BE49-F238E27FC236}">
                <a16:creationId xmlns:a16="http://schemas.microsoft.com/office/drawing/2014/main" id="{CB6867D6-780E-CD68-3F84-AE4419EF6393}"/>
              </a:ext>
            </a:extLst>
          </p:cNvPr>
          <p:cNvSpPr>
            <a:spLocks noGrp="1"/>
          </p:cNvSpPr>
          <p:nvPr>
            <p:ph type="sldNum" sz="quarter" idx="10"/>
          </p:nvPr>
        </p:nvSpPr>
        <p:spPr/>
        <p:txBody>
          <a:bodyPr/>
          <a:lstStyle/>
          <a:p>
            <a:fld id="{DAEBE78A-56B9-48B4-AB1A-9EB87ABE874B}" type="slidenum">
              <a:rPr lang="en-US" smtClean="0"/>
              <a:pPr/>
              <a:t>67</a:t>
            </a:fld>
            <a:endParaRPr lang="en-US" dirty="0"/>
          </a:p>
        </p:txBody>
      </p:sp>
    </p:spTree>
    <p:extLst>
      <p:ext uri="{BB962C8B-B14F-4D97-AF65-F5344CB8AC3E}">
        <p14:creationId xmlns:p14="http://schemas.microsoft.com/office/powerpoint/2010/main" val="401297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E3A4-0AB2-847D-6A5D-E3D38732E2D0}"/>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Line of Duty Death Assistance</a:t>
            </a:r>
          </a:p>
        </p:txBody>
      </p:sp>
      <p:sp>
        <p:nvSpPr>
          <p:cNvPr id="3" name="Content Placeholder 2">
            <a:extLst>
              <a:ext uri="{FF2B5EF4-FFF2-40B4-BE49-F238E27FC236}">
                <a16:creationId xmlns:a16="http://schemas.microsoft.com/office/drawing/2014/main" id="{E0D1B1DD-553F-5980-4A1F-DFEFD4D64E39}"/>
              </a:ext>
            </a:extLst>
          </p:cNvPr>
          <p:cNvSpPr>
            <a:spLocks noGrp="1"/>
          </p:cNvSpPr>
          <p:nvPr>
            <p:ph idx="1"/>
          </p:nvPr>
        </p:nvSpPr>
        <p:spPr>
          <a:xfrm>
            <a:off x="618226" y="1153720"/>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In NC General Statutes certain cancers are recognized for LODD as defined in G.S. 143-166.2(c). </a:t>
            </a:r>
            <a:r>
              <a:rPr lang="en-US" sz="2400" b="1" u="sng" dirty="0">
                <a:highlight>
                  <a:srgbClr val="C0C0C0"/>
                </a:highlight>
                <a:latin typeface="Calibri" panose="020F0502020204030204" pitchFamily="34" charset="0"/>
                <a:ea typeface="Calibri" panose="020F0502020204030204" pitchFamily="34" charset="0"/>
                <a:cs typeface="Calibri" panose="020F0502020204030204" pitchFamily="34" charset="0"/>
              </a:rPr>
              <a:t>(Requires proof, and is not eligible for federal benefits)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Mesothelioma</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Testicular cancer</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Cancer of the small intestine</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Esophageal cancer</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Oral cavity cancer</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Pharynx</a:t>
            </a:r>
          </a:p>
          <a:p>
            <a:endParaRPr lang="en-US" dirty="0"/>
          </a:p>
        </p:txBody>
      </p:sp>
      <p:sp>
        <p:nvSpPr>
          <p:cNvPr id="4" name="Slide Number Placeholder 3">
            <a:extLst>
              <a:ext uri="{FF2B5EF4-FFF2-40B4-BE49-F238E27FC236}">
                <a16:creationId xmlns:a16="http://schemas.microsoft.com/office/drawing/2014/main" id="{636093AE-B2AE-9873-5C1C-A1EC7782FEA3}"/>
              </a:ext>
            </a:extLst>
          </p:cNvPr>
          <p:cNvSpPr>
            <a:spLocks noGrp="1"/>
          </p:cNvSpPr>
          <p:nvPr>
            <p:ph type="sldNum" sz="quarter" idx="10"/>
          </p:nvPr>
        </p:nvSpPr>
        <p:spPr/>
        <p:txBody>
          <a:bodyPr/>
          <a:lstStyle/>
          <a:p>
            <a:fld id="{DAEBE78A-56B9-48B4-AB1A-9EB87ABE874B}" type="slidenum">
              <a:rPr lang="en-US" smtClean="0"/>
              <a:pPr/>
              <a:t>68</a:t>
            </a:fld>
            <a:endParaRPr lang="en-US" dirty="0"/>
          </a:p>
        </p:txBody>
      </p:sp>
    </p:spTree>
    <p:extLst>
      <p:ext uri="{BB962C8B-B14F-4D97-AF65-F5344CB8AC3E}">
        <p14:creationId xmlns:p14="http://schemas.microsoft.com/office/powerpoint/2010/main" val="476692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A89ED-ADE5-CF20-49D3-C50942BE2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881A2-E11C-5AAE-87F5-143E01E582FB}"/>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Your Role As a Chief Fire Officer With an LODD</a:t>
            </a:r>
          </a:p>
        </p:txBody>
      </p:sp>
      <p:sp>
        <p:nvSpPr>
          <p:cNvPr id="3" name="Content Placeholder 2">
            <a:extLst>
              <a:ext uri="{FF2B5EF4-FFF2-40B4-BE49-F238E27FC236}">
                <a16:creationId xmlns:a16="http://schemas.microsoft.com/office/drawing/2014/main" id="{0FECB114-C7E0-A037-4729-8EBEEEECC460}"/>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Call for assistance</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Start an information log</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Secure all PPE and anything that could be a contributing factor to the death</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Appoint someone to handle the press/media</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Have a press release prepared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02D1807-A9A9-15AC-B528-DA9345BEEA8C}"/>
              </a:ext>
            </a:extLst>
          </p:cNvPr>
          <p:cNvSpPr>
            <a:spLocks noGrp="1"/>
          </p:cNvSpPr>
          <p:nvPr>
            <p:ph type="sldNum" sz="quarter" idx="10"/>
          </p:nvPr>
        </p:nvSpPr>
        <p:spPr/>
        <p:txBody>
          <a:bodyPr/>
          <a:lstStyle/>
          <a:p>
            <a:fld id="{DAEBE78A-56B9-48B4-AB1A-9EB87ABE874B}" type="slidenum">
              <a:rPr lang="en-US" smtClean="0"/>
              <a:pPr/>
              <a:t>69</a:t>
            </a:fld>
            <a:endParaRPr lang="en-US" dirty="0"/>
          </a:p>
        </p:txBody>
      </p:sp>
    </p:spTree>
    <p:extLst>
      <p:ext uri="{BB962C8B-B14F-4D97-AF65-F5344CB8AC3E}">
        <p14:creationId xmlns:p14="http://schemas.microsoft.com/office/powerpoint/2010/main" val="402425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A4A9-70B7-76F7-5E43-DD41984BFCE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E828642-8CE8-A59A-DE9C-9D1754FE2479}"/>
              </a:ext>
            </a:extLst>
          </p:cNvPr>
          <p:cNvSpPr txBox="1"/>
          <p:nvPr/>
        </p:nvSpPr>
        <p:spPr>
          <a:xfrm>
            <a:off x="61026" y="6347119"/>
            <a:ext cx="548634" cy="369332"/>
          </a:xfrm>
          <a:prstGeom prst="rect">
            <a:avLst/>
          </a:prstGeom>
          <a:noFill/>
        </p:spPr>
        <p:txBody>
          <a:bodyPr wrap="square" rtlCol="0">
            <a:spAutoFit/>
          </a:bodyPr>
          <a:lstStyle/>
          <a:p>
            <a:fld id="{D9D4CDBF-FB7C-468F-A252-ED33CC8700A1}" type="slidenum">
              <a:rPr lang="en-US" smtClean="0"/>
              <a:t>7</a:t>
            </a:fld>
            <a:endParaRPr lang="en-US" dirty="0"/>
          </a:p>
        </p:txBody>
      </p:sp>
      <p:sp>
        <p:nvSpPr>
          <p:cNvPr id="9" name="Title 8">
            <a:extLst>
              <a:ext uri="{FF2B5EF4-FFF2-40B4-BE49-F238E27FC236}">
                <a16:creationId xmlns:a16="http://schemas.microsoft.com/office/drawing/2014/main" id="{7FF251E8-4CF3-DE40-9674-3466FC61A1D4}"/>
              </a:ext>
            </a:extLst>
          </p:cNvPr>
          <p:cNvSpPr>
            <a:spLocks noGrp="1"/>
          </p:cNvSpPr>
          <p:nvPr>
            <p:ph type="title"/>
          </p:nvPr>
        </p:nvSpPr>
        <p:spPr>
          <a:xfrm>
            <a:off x="0" y="222161"/>
            <a:ext cx="12192000" cy="707886"/>
          </a:xfrm>
        </p:spPr>
        <p:txBody>
          <a:bodyPr/>
          <a:lstStyle/>
          <a:p>
            <a:r>
              <a:rPr lang="en-US" sz="4000" b="1" dirty="0">
                <a:latin typeface="Calibri" panose="020F0502020204030204" pitchFamily="34" charset="0"/>
                <a:ea typeface="Noto Sans Medium" panose="020B0602040504020204" pitchFamily="34" charset="0"/>
                <a:cs typeface="Calibri" panose="020F0502020204030204" pitchFamily="34" charset="0"/>
              </a:rPr>
              <a:t>New Fire Chief Requirements and Responsibilities</a:t>
            </a:r>
            <a:endParaRPr lang="en-US" sz="4000" dirty="0"/>
          </a:p>
        </p:txBody>
      </p:sp>
      <p:sp>
        <p:nvSpPr>
          <p:cNvPr id="12" name="Content Placeholder 11">
            <a:extLst>
              <a:ext uri="{FF2B5EF4-FFF2-40B4-BE49-F238E27FC236}">
                <a16:creationId xmlns:a16="http://schemas.microsoft.com/office/drawing/2014/main" id="{DFAC743B-F2CE-39B7-80E3-B38683A62ACB}"/>
              </a:ext>
            </a:extLst>
          </p:cNvPr>
          <p:cNvSpPr txBox="1">
            <a:spLocks noGrp="1"/>
          </p:cNvSpPr>
          <p:nvPr>
            <p:ph idx="1"/>
          </p:nvPr>
        </p:nvSpPr>
        <p:spPr>
          <a:xfrm>
            <a:off x="618226" y="1501495"/>
            <a:ext cx="10955547" cy="335848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Submit the Annual Fire and Rescue Pension Fund Membership Turnaround Document to the State Treasurer’s Office</a:t>
            </a:r>
          </a:p>
          <a:p>
            <a:pPr marL="342900"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Become Familiar With Your Relief Fund Board of Trustees</a:t>
            </a:r>
          </a:p>
          <a:p>
            <a:pPr marL="342900"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Required Annual Relief Fund Reports</a:t>
            </a:r>
          </a:p>
          <a:p>
            <a:pPr marL="342900"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algn="just">
              <a:spcBef>
                <a:spcPts val="0"/>
              </a:spcBef>
            </a:pPr>
            <a:endParaRPr lang="en-US" sz="25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0F5252A-71D7-00CF-1ADC-6574B999B2CD}"/>
              </a:ext>
            </a:extLst>
          </p:cNvPr>
          <p:cNvSpPr>
            <a:spLocks noGrp="1"/>
          </p:cNvSpPr>
          <p:nvPr>
            <p:ph type="sldNum" sz="quarter" idx="10"/>
          </p:nvPr>
        </p:nvSpPr>
        <p:spPr/>
        <p:txBody>
          <a:bodyPr/>
          <a:lstStyle/>
          <a:p>
            <a:fld id="{DAEBE78A-56B9-48B4-AB1A-9EB87ABE874B}" type="slidenum">
              <a:rPr lang="en-US" smtClean="0"/>
              <a:pPr/>
              <a:t>7</a:t>
            </a:fld>
            <a:endParaRPr lang="en-US" dirty="0"/>
          </a:p>
        </p:txBody>
      </p:sp>
    </p:spTree>
    <p:extLst>
      <p:ext uri="{BB962C8B-B14F-4D97-AF65-F5344CB8AC3E}">
        <p14:creationId xmlns:p14="http://schemas.microsoft.com/office/powerpoint/2010/main" val="1355292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EF6-5C67-EE4C-0E00-6AB6BBE006F6}"/>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OSFM’s Role Upon Contact</a:t>
            </a:r>
          </a:p>
        </p:txBody>
      </p:sp>
      <p:sp>
        <p:nvSpPr>
          <p:cNvPr id="3" name="Content Placeholder 2">
            <a:extLst>
              <a:ext uri="{FF2B5EF4-FFF2-40B4-BE49-F238E27FC236}">
                <a16:creationId xmlns:a16="http://schemas.microsoft.com/office/drawing/2014/main" id="{D1A9655F-9D64-EDEE-D11A-41839185B68C}"/>
              </a:ext>
            </a:extLst>
          </p:cNvPr>
          <p:cNvSpPr>
            <a:spLocks noGrp="1"/>
          </p:cNvSpPr>
          <p:nvPr>
            <p:ph idx="1"/>
          </p:nvPr>
        </p:nvSpPr>
        <p:spPr>
          <a:xfrm>
            <a:off x="618226" y="1153720"/>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OSFM will notify appropriate Associations and Agencies</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NC Industrial Commission (Worker’s Comp)</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NC Pension Fund</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NC Department of Labor</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NC State Firefighters Association</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NC Fallen Firefighters</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VFIS</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USFA</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NFPA</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NIOSH</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Volunteer Safety Workers Compensation Board or appropriate     </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Workers Compensation Carrier</a:t>
            </a:r>
          </a:p>
          <a:p>
            <a:pPr lvl="1">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PSOB </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8CCE0C0-62F8-6ED2-F6C3-6663800561A9}"/>
              </a:ext>
            </a:extLst>
          </p:cNvPr>
          <p:cNvSpPr>
            <a:spLocks noGrp="1"/>
          </p:cNvSpPr>
          <p:nvPr>
            <p:ph type="sldNum" sz="quarter" idx="10"/>
          </p:nvPr>
        </p:nvSpPr>
        <p:spPr/>
        <p:txBody>
          <a:bodyPr/>
          <a:lstStyle/>
          <a:p>
            <a:fld id="{DAEBE78A-56B9-48B4-AB1A-9EB87ABE874B}" type="slidenum">
              <a:rPr lang="en-US" smtClean="0"/>
              <a:pPr/>
              <a:t>70</a:t>
            </a:fld>
            <a:endParaRPr lang="en-US" dirty="0"/>
          </a:p>
        </p:txBody>
      </p:sp>
    </p:spTree>
    <p:extLst>
      <p:ext uri="{BB962C8B-B14F-4D97-AF65-F5344CB8AC3E}">
        <p14:creationId xmlns:p14="http://schemas.microsoft.com/office/powerpoint/2010/main" val="2178815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1004223"/>
          </a:xfrm>
        </p:spPr>
        <p:txBody>
          <a:bodyPr>
            <a:normAutofit/>
          </a:bodyPr>
          <a:lstStyle/>
          <a:p>
            <a:r>
              <a:rPr lang="en-US" sz="4000" dirty="0"/>
              <a:t>Examples of Required Documentation</a:t>
            </a:r>
            <a:endParaRPr lang="en-US" sz="4000" b="1" dirty="0"/>
          </a:p>
        </p:txBody>
      </p:sp>
      <p:sp>
        <p:nvSpPr>
          <p:cNvPr id="3" name="Content Placeholder 2"/>
          <p:cNvSpPr>
            <a:spLocks noGrp="1"/>
          </p:cNvSpPr>
          <p:nvPr>
            <p:ph idx="1"/>
          </p:nvPr>
        </p:nvSpPr>
        <p:spPr>
          <a:xfrm>
            <a:off x="1148384" y="1102559"/>
            <a:ext cx="4793974" cy="4860114"/>
          </a:xfrm>
        </p:spPr>
        <p:txBody>
          <a:bodyPr/>
          <a:lstStyle/>
          <a:p>
            <a:pPr marL="0" indent="0">
              <a:spcBef>
                <a:spcPts val="0"/>
              </a:spcBef>
              <a:spcAft>
                <a:spcPts val="600"/>
              </a:spcAft>
              <a:buNone/>
            </a:pPr>
            <a:r>
              <a:rPr lang="en-US" b="1" dirty="0">
                <a:latin typeface="Calibri" panose="020F0502020204030204" pitchFamily="34" charset="0"/>
                <a:ea typeface="Calibri" panose="020F0502020204030204" pitchFamily="34" charset="0"/>
                <a:cs typeface="Calibri" panose="020F0502020204030204" pitchFamily="34" charset="0"/>
              </a:rPr>
              <a:t>Documentation for the deceased:</a:t>
            </a:r>
          </a:p>
          <a:p>
            <a:pPr marL="650875" lvl="3" indent="-342900">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Social security card number    </a:t>
            </a:r>
          </a:p>
          <a:p>
            <a:pPr marL="650875" lvl="3" indent="-342900">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Beneficiary card</a:t>
            </a:r>
          </a:p>
          <a:p>
            <a:pPr marL="650875" lvl="3" indent="-342900">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Training records</a:t>
            </a:r>
          </a:p>
          <a:p>
            <a:pPr marL="650875" lvl="3" indent="-342900">
              <a:spcBef>
                <a:spcPts val="0"/>
              </a:spcBef>
              <a:spcAft>
                <a:spcPts val="0"/>
              </a:spcAft>
              <a:buFont typeface="Arial" panose="020B0604020202020204" pitchFamily="34" charset="0"/>
              <a:buChar char="•"/>
            </a:pPr>
            <a:r>
              <a:rPr lang="en-US" altLang="en-US" sz="1800" dirty="0">
                <a:solidFill>
                  <a:srgbClr val="010000"/>
                </a:solidFill>
                <a:latin typeface="Calibri" panose="020F0502020204030204" pitchFamily="34" charset="0"/>
                <a:ea typeface="Calibri" panose="020F0502020204030204" pitchFamily="34" charset="0"/>
                <a:cs typeface="Calibri" panose="020F0502020204030204" pitchFamily="34" charset="0"/>
              </a:rPr>
              <a:t>Marriage license</a:t>
            </a:r>
          </a:p>
          <a:p>
            <a:pPr marL="650875" lvl="3" indent="-342900">
              <a:spcBef>
                <a:spcPts val="0"/>
              </a:spcBef>
              <a:spcAft>
                <a:spcPts val="0"/>
              </a:spcAft>
              <a:buFont typeface="Arial" panose="020B0604020202020204" pitchFamily="34" charset="0"/>
              <a:buChar char="•"/>
            </a:pPr>
            <a:r>
              <a:rPr lang="en-US" altLang="en-US" sz="1800" dirty="0">
                <a:solidFill>
                  <a:srgbClr val="010000"/>
                </a:solidFill>
                <a:latin typeface="Calibri" panose="020F0502020204030204" pitchFamily="34" charset="0"/>
                <a:ea typeface="Calibri" panose="020F0502020204030204" pitchFamily="34" charset="0"/>
                <a:cs typeface="Calibri" panose="020F0502020204030204" pitchFamily="34" charset="0"/>
              </a:rPr>
              <a:t>Divorce documents (if applicable)</a:t>
            </a:r>
          </a:p>
          <a:p>
            <a:pPr marL="650875" lvl="3" indent="-342900">
              <a:spcBef>
                <a:spcPts val="0"/>
              </a:spcBef>
              <a:spcAft>
                <a:spcPts val="0"/>
              </a:spcAft>
              <a:buFont typeface="Arial" panose="020B0604020202020204" pitchFamily="34" charset="0"/>
              <a:buChar char="•"/>
            </a:pPr>
            <a:r>
              <a:rPr lang="en-US" altLang="en-US" sz="1800" dirty="0">
                <a:solidFill>
                  <a:srgbClr val="010000"/>
                </a:solidFill>
                <a:latin typeface="Calibri" panose="020F0502020204030204" pitchFamily="34" charset="0"/>
                <a:ea typeface="Calibri" panose="020F0502020204030204" pitchFamily="34" charset="0"/>
                <a:cs typeface="Calibri" panose="020F0502020204030204" pitchFamily="34" charset="0"/>
              </a:rPr>
              <a:t>Birth certificate/ </a:t>
            </a:r>
            <a:r>
              <a:rPr lang="en-US" altLang="en-US" sz="1800" dirty="0">
                <a:latin typeface="Calibri" panose="020F0502020204030204" pitchFamily="34" charset="0"/>
                <a:ea typeface="Calibri" panose="020F0502020204030204" pitchFamily="34" charset="0"/>
                <a:cs typeface="Calibri" panose="020F0502020204030204" pitchFamily="34" charset="0"/>
              </a:rPr>
              <a:t>Adoption papers</a:t>
            </a:r>
          </a:p>
          <a:p>
            <a:pPr marL="650875" lvl="3" indent="-342900">
              <a:spcBef>
                <a:spcPts val="0"/>
              </a:spcBef>
              <a:spcAft>
                <a:spcPts val="600"/>
              </a:spcAft>
              <a:buFont typeface="Arial" panose="020B0604020202020204" pitchFamily="34" charset="0"/>
              <a:buChar char="•"/>
            </a:pPr>
            <a:r>
              <a:rPr lang="en-US" altLang="en-US" sz="1800" dirty="0">
                <a:solidFill>
                  <a:srgbClr val="010000"/>
                </a:solidFill>
                <a:latin typeface="Calibri" panose="020F0502020204030204" pitchFamily="34" charset="0"/>
                <a:ea typeface="Calibri" panose="020F0502020204030204" pitchFamily="34" charset="0"/>
                <a:cs typeface="Calibri" panose="020F0502020204030204" pitchFamily="34" charset="0"/>
              </a:rPr>
              <a:t>Original </a:t>
            </a:r>
            <a:r>
              <a:rPr lang="en-US" altLang="en-US" sz="1800">
                <a:solidFill>
                  <a:srgbClr val="010000"/>
                </a:solidFill>
                <a:latin typeface="Calibri" panose="020F0502020204030204" pitchFamily="34" charset="0"/>
                <a:ea typeface="Calibri" panose="020F0502020204030204" pitchFamily="34" charset="0"/>
                <a:cs typeface="Calibri" panose="020F0502020204030204" pitchFamily="34" charset="0"/>
              </a:rPr>
              <a:t>Death Certificate</a:t>
            </a:r>
          </a:p>
          <a:p>
            <a:pPr marL="307975" lvl="3" indent="0">
              <a:spcBef>
                <a:spcPts val="0"/>
              </a:spcBef>
              <a:spcAft>
                <a:spcPts val="600"/>
              </a:spcAft>
              <a:buNone/>
            </a:pPr>
            <a:endParaRPr lang="en-US" altLang="en-US" sz="1800" dirty="0">
              <a:solidFill>
                <a:srgbClr val="01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r>
              <a:rPr lang="en-US" b="1" dirty="0">
                <a:latin typeface="Calibri" panose="020F0502020204030204" pitchFamily="34" charset="0"/>
                <a:ea typeface="Calibri" panose="020F0502020204030204" pitchFamily="34" charset="0"/>
                <a:cs typeface="Calibri" panose="020F0502020204030204" pitchFamily="34" charset="0"/>
              </a:rPr>
              <a:t>Documentation for the spouse and/or dependent(s):</a:t>
            </a:r>
          </a:p>
          <a:p>
            <a:pPr marL="744538"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Full name(s)</a:t>
            </a:r>
          </a:p>
          <a:p>
            <a:pPr marL="744538"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Address(s)</a:t>
            </a:r>
          </a:p>
          <a:p>
            <a:pPr marL="744538"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Social security number(s)</a:t>
            </a:r>
          </a:p>
          <a:p>
            <a:pPr marL="744538"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Date(s) of birth(s)</a:t>
            </a:r>
          </a:p>
          <a:p>
            <a:pPr marL="744538"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Copies of birth certificate(s)</a:t>
            </a:r>
          </a:p>
          <a:p>
            <a:pPr marL="685800" lvl="2">
              <a:spcBef>
                <a:spcPts val="0"/>
              </a:spcBef>
              <a:spcAft>
                <a:spcPts val="0"/>
              </a:spcAft>
              <a:buClr>
                <a:srgbClr val="993300"/>
              </a:buClr>
              <a:buFont typeface="Arial" panose="020B0604020202020204" pitchFamily="34" charset="0"/>
              <a:buChar char="•"/>
            </a:pPr>
            <a:endParaRPr lang="en-US" altLang="en-US" sz="1800" dirty="0">
              <a:solidFill>
                <a:srgbClr val="010000"/>
              </a:solidFill>
              <a:ea typeface="ＭＳ Ｐゴシック" charset="0"/>
            </a:endParaRPr>
          </a:p>
          <a:p>
            <a:pPr marL="685800" lvl="2">
              <a:spcBef>
                <a:spcPts val="0"/>
              </a:spcBef>
              <a:spcAft>
                <a:spcPts val="600"/>
              </a:spcAft>
              <a:buClr>
                <a:srgbClr val="993300"/>
              </a:buClr>
              <a:buFont typeface="Arial" panose="020B0604020202020204" pitchFamily="34" charset="0"/>
              <a:buChar char="•"/>
            </a:pPr>
            <a:endParaRPr lang="en-US" altLang="en-US" sz="1800" dirty="0">
              <a:solidFill>
                <a:srgbClr val="010000"/>
              </a:solidFill>
              <a:ea typeface="ＭＳ Ｐゴシック" charset="0"/>
            </a:endParaRPr>
          </a:p>
          <a:p>
            <a:pPr marL="650875" lvl="3" indent="-342900">
              <a:spcBef>
                <a:spcPts val="0"/>
              </a:spcBef>
              <a:buFont typeface="Arial" panose="020B0604020202020204" pitchFamily="34" charset="0"/>
              <a:buChar char="•"/>
            </a:pPr>
            <a:endParaRPr lang="en-US" altLang="en-US" sz="1800" dirty="0">
              <a:solidFill>
                <a:srgbClr val="010000"/>
              </a:solidFill>
              <a:ea typeface="ＭＳ Ｐゴシック" charset="0"/>
            </a:endParaRPr>
          </a:p>
          <a:p>
            <a:pPr marL="650875" lvl="3" indent="-342900">
              <a:spcBef>
                <a:spcPts val="0"/>
              </a:spcBef>
              <a:buFont typeface="Arial" panose="020B0604020202020204" pitchFamily="34" charset="0"/>
              <a:buChar char="•"/>
            </a:pPr>
            <a:endParaRPr lang="en-US" sz="1800" dirty="0">
              <a:ea typeface="MS PGothic" charset="0"/>
            </a:endParaRPr>
          </a:p>
          <a:p>
            <a:pPr marL="650875" lvl="3" indent="-342900">
              <a:spcBef>
                <a:spcPts val="0"/>
              </a:spcBef>
              <a:buFont typeface="Arial" panose="020B0604020202020204" pitchFamily="34" charset="0"/>
              <a:buChar char="•"/>
            </a:pPr>
            <a:endParaRPr lang="en-US" sz="1800" dirty="0">
              <a:ea typeface="MS PGothic" charset="0"/>
            </a:endParaRPr>
          </a:p>
        </p:txBody>
      </p:sp>
      <p:sp>
        <p:nvSpPr>
          <p:cNvPr id="5" name="Content Placeholder 2">
            <a:extLst>
              <a:ext uri="{FF2B5EF4-FFF2-40B4-BE49-F238E27FC236}">
                <a16:creationId xmlns:a16="http://schemas.microsoft.com/office/drawing/2014/main" id="{778AE3AD-4BEE-47DD-9FD7-2E7253339DE1}"/>
              </a:ext>
            </a:extLst>
          </p:cNvPr>
          <p:cNvSpPr txBox="1">
            <a:spLocks/>
          </p:cNvSpPr>
          <p:nvPr/>
        </p:nvSpPr>
        <p:spPr bwMode="auto">
          <a:xfrm>
            <a:off x="6096000" y="1102559"/>
            <a:ext cx="5102195" cy="609392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57175" indent="-257175" algn="l" rtl="0" eaLnBrk="1" fontAlgn="base" hangingPunct="1">
              <a:spcBef>
                <a:spcPct val="20000"/>
              </a:spcBef>
              <a:spcAft>
                <a:spcPct val="0"/>
              </a:spcAft>
              <a:buClr>
                <a:schemeClr val="tx1"/>
              </a:buClr>
              <a:buSzPct val="100000"/>
              <a:buFont typeface="Wingdings" pitchFamily="2" charset="2"/>
              <a:buChar char="§"/>
              <a:defRPr kumimoji="1" sz="2000">
                <a:solidFill>
                  <a:schemeClr val="tx1"/>
                </a:solidFill>
                <a:latin typeface="Articulate" panose="02000503040000020004" pitchFamily="2" charset="0"/>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Articulate" panose="02000503040000020004" pitchFamily="2" charset="0"/>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600">
                <a:solidFill>
                  <a:schemeClr val="tx1"/>
                </a:solidFill>
                <a:latin typeface="Articulate" panose="02000503040000020004" pitchFamily="2" charset="0"/>
              </a:defRPr>
            </a:lvl3pPr>
            <a:lvl4pPr marL="1285875" indent="-257175" algn="l" rtl="0" eaLnBrk="1" fontAlgn="base" hangingPunct="1">
              <a:spcBef>
                <a:spcPct val="20000"/>
              </a:spcBef>
              <a:spcAft>
                <a:spcPct val="0"/>
              </a:spcAft>
              <a:buClrTx/>
              <a:buSzPct val="100000"/>
              <a:buFontTx/>
              <a:buChar char="–"/>
              <a:defRPr kumimoji="1" sz="1650">
                <a:solidFill>
                  <a:schemeClr val="tx1"/>
                </a:solidFill>
                <a:latin typeface="Articulate" panose="02000503040000020004" pitchFamily="2" charset="0"/>
                <a:cs typeface="Times New Roman" pitchFamily="18" charset="0"/>
              </a:defRPr>
            </a:lvl4pPr>
            <a:lvl5pPr marL="1543050" indent="-171450" algn="l" rtl="0" eaLnBrk="1" fontAlgn="base" hangingPunct="1">
              <a:spcBef>
                <a:spcPct val="20000"/>
              </a:spcBef>
              <a:spcAft>
                <a:spcPct val="0"/>
              </a:spcAft>
              <a:buClr>
                <a:schemeClr val="tx1"/>
              </a:buClr>
              <a:buSzPct val="100000"/>
              <a:buChar char="–"/>
              <a:defRPr kumimoji="1" sz="1500">
                <a:solidFill>
                  <a:schemeClr val="tx1"/>
                </a:solidFill>
                <a:latin typeface="Articulate" panose="02000503040000020004" pitchFamily="2" charset="0"/>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a:lstStyle>
          <a:p>
            <a:pPr marL="0" lvl="1" indent="0">
              <a:spcBef>
                <a:spcPts val="0"/>
              </a:spcBef>
              <a:spcAft>
                <a:spcPts val="600"/>
              </a:spcAft>
              <a:buClr>
                <a:srgbClr val="993300"/>
              </a:buClr>
              <a:buFont typeface="Wingdings" panose="05000000000000000000" pitchFamily="2" charset="2"/>
              <a:buNone/>
            </a:pPr>
            <a:r>
              <a:rPr lang="en-US" altLang="en-US" sz="2000" b="1" kern="0" dirty="0">
                <a:solidFill>
                  <a:srgbClr val="010000"/>
                </a:solidFill>
                <a:latin typeface="Calibri" panose="020F0502020204030204" pitchFamily="34" charset="0"/>
                <a:ea typeface="Calibri" panose="020F0502020204030204" pitchFamily="34" charset="0"/>
                <a:cs typeface="Calibri" panose="020F0502020204030204" pitchFamily="34" charset="0"/>
              </a:rPr>
              <a:t>Reports needed (all with original signature)</a:t>
            </a:r>
            <a:r>
              <a:rPr lang="en-US" altLang="en-US" sz="2000" kern="0" dirty="0">
                <a:solidFill>
                  <a:srgbClr val="010000"/>
                </a:solidFill>
                <a:latin typeface="Calibri" panose="020F0502020204030204" pitchFamily="34" charset="0"/>
                <a:ea typeface="Calibri" panose="020F0502020204030204" pitchFamily="34" charset="0"/>
                <a:cs typeface="Calibri" panose="020F0502020204030204" pitchFamily="34" charset="0"/>
              </a:rPr>
              <a:t>:</a:t>
            </a:r>
          </a:p>
          <a:p>
            <a:pPr marL="744538" lvl="1">
              <a:spcBef>
                <a:spcPts val="0"/>
              </a:spcBef>
              <a:spcAft>
                <a:spcPts val="0"/>
              </a:spcAft>
              <a:buClr>
                <a:srgbClr val="010000"/>
              </a:buClr>
              <a:buFont typeface="Arial" panose="020B0604020202020204" pitchFamily="34" charset="0"/>
              <a:buChar char="•"/>
              <a:defRPr/>
            </a:pPr>
            <a:r>
              <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rPr>
              <a:t>Law Enforcement</a:t>
            </a:r>
          </a:p>
          <a:p>
            <a:pPr marL="744538" lvl="1">
              <a:spcBef>
                <a:spcPts val="0"/>
              </a:spcBef>
              <a:spcAft>
                <a:spcPts val="0"/>
              </a:spcAft>
              <a:buClr>
                <a:srgbClr val="010000"/>
              </a:buClr>
              <a:buFont typeface="Arial" panose="020B0604020202020204" pitchFamily="34" charset="0"/>
              <a:buChar char="•"/>
              <a:defRPr/>
            </a:pPr>
            <a:r>
              <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rPr>
              <a:t>Toxicology</a:t>
            </a:r>
          </a:p>
          <a:p>
            <a:pPr marL="744538" lvl="1">
              <a:spcBef>
                <a:spcPts val="0"/>
              </a:spcBef>
              <a:spcAft>
                <a:spcPts val="0"/>
              </a:spcAft>
              <a:buClr>
                <a:srgbClr val="010000"/>
              </a:buClr>
              <a:buFont typeface="Arial" panose="020B0604020202020204" pitchFamily="34" charset="0"/>
              <a:buChar char="•"/>
              <a:defRPr/>
            </a:pPr>
            <a:r>
              <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rPr>
              <a:t>Hospital</a:t>
            </a:r>
          </a:p>
          <a:p>
            <a:pPr marL="744538" lvl="1">
              <a:spcBef>
                <a:spcPts val="0"/>
              </a:spcBef>
              <a:spcAft>
                <a:spcPts val="0"/>
              </a:spcAft>
              <a:buClr>
                <a:srgbClr val="010000"/>
              </a:buClr>
              <a:buFont typeface="Arial" panose="020B0604020202020204" pitchFamily="34" charset="0"/>
              <a:buChar char="•"/>
              <a:defRPr/>
            </a:pPr>
            <a:r>
              <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rPr>
              <a:t>Ambulance/1st Responder</a:t>
            </a:r>
          </a:p>
          <a:p>
            <a:pPr marL="744538" lvl="1">
              <a:spcBef>
                <a:spcPts val="0"/>
              </a:spcBef>
              <a:spcAft>
                <a:spcPts val="0"/>
              </a:spcAft>
              <a:buClr>
                <a:srgbClr val="010000"/>
              </a:buClr>
              <a:buFont typeface="Arial" panose="020B0604020202020204" pitchFamily="34" charset="0"/>
              <a:buChar char="•"/>
              <a:defRPr/>
            </a:pPr>
            <a:r>
              <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rPr>
              <a:t>Fire Incident Reports</a:t>
            </a:r>
          </a:p>
          <a:p>
            <a:pPr marL="744538" lvl="1">
              <a:spcBef>
                <a:spcPts val="0"/>
              </a:spcBef>
              <a:spcAft>
                <a:spcPts val="0"/>
              </a:spcAft>
              <a:buClr>
                <a:srgbClr val="010000"/>
              </a:buClr>
              <a:buFont typeface="Arial" panose="020B0604020202020204" pitchFamily="34" charset="0"/>
              <a:buChar char="•"/>
              <a:defRPr/>
            </a:pPr>
            <a:r>
              <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rPr>
              <a:t>Casualty Reports</a:t>
            </a:r>
          </a:p>
          <a:p>
            <a:pPr marL="744538" lvl="1">
              <a:spcBef>
                <a:spcPts val="0"/>
              </a:spcBef>
              <a:spcAft>
                <a:spcPts val="600"/>
              </a:spcAft>
              <a:buClr>
                <a:srgbClr val="010000"/>
              </a:buClr>
              <a:buFont typeface="Arial" panose="020B0604020202020204" pitchFamily="34" charset="0"/>
              <a:buChar char="•"/>
              <a:defRPr/>
            </a:pPr>
            <a:r>
              <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rPr>
              <a:t>Press release and news articles</a:t>
            </a:r>
          </a:p>
          <a:p>
            <a:pPr marL="401638" lvl="1" indent="0">
              <a:spcBef>
                <a:spcPts val="0"/>
              </a:spcBef>
              <a:spcAft>
                <a:spcPts val="600"/>
              </a:spcAft>
              <a:buClr>
                <a:srgbClr val="010000"/>
              </a:buClr>
              <a:buNone/>
              <a:defRPr/>
            </a:pPr>
            <a:endParaRPr lang="en-US" altLang="en-US" kern="0" dirty="0">
              <a:solidFill>
                <a:srgbClr val="01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r>
              <a:rPr lang="en-US" b="1" kern="0" dirty="0">
                <a:latin typeface="Calibri" panose="020F0502020204030204" pitchFamily="34" charset="0"/>
                <a:ea typeface="Calibri" panose="020F0502020204030204" pitchFamily="34" charset="0"/>
                <a:cs typeface="Calibri" panose="020F0502020204030204" pitchFamily="34" charset="0"/>
              </a:rPr>
              <a:t>Statements needed from:</a:t>
            </a:r>
          </a:p>
          <a:p>
            <a:pPr marL="658812" lvl="3">
              <a:spcBef>
                <a:spcPts val="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The chief    </a:t>
            </a:r>
          </a:p>
          <a:p>
            <a:pPr marL="658812" lvl="3">
              <a:spcBef>
                <a:spcPts val="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All involved personnel</a:t>
            </a:r>
          </a:p>
          <a:p>
            <a:pPr marL="658812" lvl="3">
              <a:spcBef>
                <a:spcPts val="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Any witnesses</a:t>
            </a:r>
          </a:p>
          <a:p>
            <a:pPr marL="685800" lvl="2">
              <a:spcBef>
                <a:spcPts val="0"/>
              </a:spcBef>
              <a:spcAft>
                <a:spcPts val="0"/>
              </a:spcAft>
              <a:buClr>
                <a:srgbClr val="993300"/>
              </a:buClr>
              <a:buFont typeface="Arial" panose="020B0604020202020204" pitchFamily="34" charset="0"/>
              <a:buChar char="•"/>
            </a:pPr>
            <a:endParaRPr lang="en-US" altLang="en-US" sz="1800" kern="0" dirty="0">
              <a:solidFill>
                <a:srgbClr val="010000"/>
              </a:solidFill>
              <a:ea typeface="ＭＳ Ｐゴシック" charset="0"/>
            </a:endParaRPr>
          </a:p>
          <a:p>
            <a:pPr marL="342900" lvl="1">
              <a:spcBef>
                <a:spcPts val="0"/>
              </a:spcBef>
              <a:buClr>
                <a:srgbClr val="993300"/>
              </a:buClr>
            </a:pPr>
            <a:endParaRPr lang="en-US" altLang="en-US" kern="0" dirty="0">
              <a:solidFill>
                <a:srgbClr val="010000"/>
              </a:solidFill>
              <a:ea typeface="ＭＳ Ｐゴシック" charset="0"/>
            </a:endParaRPr>
          </a:p>
          <a:p>
            <a:pPr marL="0" indent="0">
              <a:buFont typeface="Wingdings" pitchFamily="2" charset="2"/>
              <a:buNone/>
            </a:pPr>
            <a:endParaRPr lang="en-US" sz="1800" kern="0" dirty="0"/>
          </a:p>
        </p:txBody>
      </p:sp>
      <p:sp>
        <p:nvSpPr>
          <p:cNvPr id="4" name="Slide Number Placeholder 3">
            <a:extLst>
              <a:ext uri="{FF2B5EF4-FFF2-40B4-BE49-F238E27FC236}">
                <a16:creationId xmlns:a16="http://schemas.microsoft.com/office/drawing/2014/main" id="{0EA0B1B4-BF3C-A0B5-794D-B73A50A97B00}"/>
              </a:ext>
            </a:extLst>
          </p:cNvPr>
          <p:cNvSpPr>
            <a:spLocks noGrp="1"/>
          </p:cNvSpPr>
          <p:nvPr>
            <p:ph type="sldNum" sz="quarter" idx="10"/>
          </p:nvPr>
        </p:nvSpPr>
        <p:spPr/>
        <p:txBody>
          <a:bodyPr/>
          <a:lstStyle/>
          <a:p>
            <a:fld id="{DAEBE78A-56B9-48B4-AB1A-9EB87ABE874B}" type="slidenum">
              <a:rPr lang="en-US" smtClean="0"/>
              <a:pPr/>
              <a:t>71</a:t>
            </a:fld>
            <a:endParaRPr lang="en-US" dirty="0"/>
          </a:p>
        </p:txBody>
      </p:sp>
    </p:spTree>
    <p:custDataLst>
      <p:tags r:id="rId1"/>
    </p:custDataLst>
    <p:extLst>
      <p:ext uri="{BB962C8B-B14F-4D97-AF65-F5344CB8AC3E}">
        <p14:creationId xmlns:p14="http://schemas.microsoft.com/office/powerpoint/2010/main" val="16960302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E91E-F842-B034-57C4-FFD54D825510}"/>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NCFFF’s Role if Requested</a:t>
            </a:r>
          </a:p>
        </p:txBody>
      </p:sp>
      <p:sp>
        <p:nvSpPr>
          <p:cNvPr id="3" name="Content Placeholder 2">
            <a:extLst>
              <a:ext uri="{FF2B5EF4-FFF2-40B4-BE49-F238E27FC236}">
                <a16:creationId xmlns:a16="http://schemas.microsoft.com/office/drawing/2014/main" id="{20826F98-BD7F-3500-BFA7-1DE7F0351011}"/>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If requested by the family, the NC Fallen Firefighters (NCFFF) will assist in planning the funeral and memorial services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 Chaplaincy services in conjunction with:</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 N.C. State Firefighters’ Association</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 N.C. Association of Fire Chiefs</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 N.C. Office of State Fire Marshal</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 Family transport van provided by Hendrick Autogroup</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 OSFM will arrive on site to assist the department and NCFFF if needed</a:t>
            </a:r>
            <a:endParaRPr lang="en-US" dirty="0"/>
          </a:p>
          <a:p>
            <a:endParaRPr lang="en-US" dirty="0"/>
          </a:p>
        </p:txBody>
      </p:sp>
      <p:sp>
        <p:nvSpPr>
          <p:cNvPr id="4" name="Slide Number Placeholder 3">
            <a:extLst>
              <a:ext uri="{FF2B5EF4-FFF2-40B4-BE49-F238E27FC236}">
                <a16:creationId xmlns:a16="http://schemas.microsoft.com/office/drawing/2014/main" id="{D40621DC-7655-9EB9-6C2D-8BD9F7945CA0}"/>
              </a:ext>
            </a:extLst>
          </p:cNvPr>
          <p:cNvSpPr>
            <a:spLocks noGrp="1"/>
          </p:cNvSpPr>
          <p:nvPr>
            <p:ph type="sldNum" sz="quarter" idx="10"/>
          </p:nvPr>
        </p:nvSpPr>
        <p:spPr/>
        <p:txBody>
          <a:bodyPr/>
          <a:lstStyle/>
          <a:p>
            <a:fld id="{DAEBE78A-56B9-48B4-AB1A-9EB87ABE874B}" type="slidenum">
              <a:rPr lang="en-US" smtClean="0"/>
              <a:pPr/>
              <a:t>72</a:t>
            </a:fld>
            <a:endParaRPr lang="en-US" dirty="0"/>
          </a:p>
        </p:txBody>
      </p:sp>
    </p:spTree>
    <p:extLst>
      <p:ext uri="{BB962C8B-B14F-4D97-AF65-F5344CB8AC3E}">
        <p14:creationId xmlns:p14="http://schemas.microsoft.com/office/powerpoint/2010/main" val="132339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255D-5CD5-4999-97D0-299B681CFA62}"/>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Contact Information</a:t>
            </a:r>
          </a:p>
        </p:txBody>
      </p:sp>
      <p:sp>
        <p:nvSpPr>
          <p:cNvPr id="4" name="Slide Number Placeholder 3">
            <a:extLst>
              <a:ext uri="{FF2B5EF4-FFF2-40B4-BE49-F238E27FC236}">
                <a16:creationId xmlns:a16="http://schemas.microsoft.com/office/drawing/2014/main" id="{7B882F17-8AEE-4013-8A73-9AA8B42E4555}"/>
              </a:ext>
            </a:extLst>
          </p:cNvPr>
          <p:cNvSpPr>
            <a:spLocks noGrp="1"/>
          </p:cNvSpPr>
          <p:nvPr>
            <p:ph type="sldNum" sz="quarter" idx="10"/>
          </p:nvPr>
        </p:nvSpPr>
        <p:spPr/>
        <p:txBody>
          <a:bodyPr/>
          <a:lstStyle/>
          <a:p>
            <a:fld id="{DAEBE78A-56B9-48B4-AB1A-9EB87ABE874B}" type="slidenum">
              <a:rPr lang="en-US" smtClean="0"/>
              <a:pPr/>
              <a:t>73</a:t>
            </a:fld>
            <a:endParaRPr lang="en-US" dirty="0"/>
          </a:p>
        </p:txBody>
      </p:sp>
      <p:sp>
        <p:nvSpPr>
          <p:cNvPr id="5" name="Content Placeholder 4">
            <a:extLst>
              <a:ext uri="{FF2B5EF4-FFF2-40B4-BE49-F238E27FC236}">
                <a16:creationId xmlns:a16="http://schemas.microsoft.com/office/drawing/2014/main" id="{115F60DC-40FE-4727-9984-EF1E418D1E5E}"/>
              </a:ext>
            </a:extLst>
          </p:cNvPr>
          <p:cNvSpPr txBox="1">
            <a:spLocks noGrp="1"/>
          </p:cNvSpPr>
          <p:nvPr>
            <p:ph idx="1"/>
          </p:nvPr>
        </p:nvSpPr>
        <p:spPr>
          <a:xfrm>
            <a:off x="997224" y="1442461"/>
            <a:ext cx="4961615" cy="3047630"/>
          </a:xfrm>
          <a:prstGeom prst="rect">
            <a:avLst/>
          </a:prstGeom>
          <a:noFill/>
        </p:spPr>
        <p:txBody>
          <a:bodyPr wrap="square" rtlCol="0">
            <a:spAutoFit/>
          </a:bodyPr>
          <a:lstStyle/>
          <a:p>
            <a:pPr algn="ctr">
              <a:spcBef>
                <a:spcPct val="0"/>
              </a:spcBef>
              <a:buSzPct val="75000"/>
              <a:buNone/>
              <a:tabLst>
                <a:tab pos="3484563" algn="l"/>
              </a:tabLst>
            </a:pPr>
            <a:r>
              <a:rPr lang="en-US" sz="2400" b="1" dirty="0">
                <a:ea typeface="Kozuka Gothic Pr6N H" panose="020B0800000000000000" pitchFamily="34" charset="-128"/>
                <a:cs typeface="MS PGothic" charset="0"/>
              </a:rPr>
              <a:t>OSFM</a:t>
            </a:r>
          </a:p>
          <a:p>
            <a:pPr algn="ctr">
              <a:spcBef>
                <a:spcPct val="0"/>
              </a:spcBef>
              <a:buSzPct val="75000"/>
              <a:buNone/>
              <a:tabLst>
                <a:tab pos="3484563" algn="l"/>
              </a:tabLst>
            </a:pPr>
            <a:r>
              <a:rPr lang="en-US" sz="2400" dirty="0">
                <a:ea typeface="MS PGothic" charset="0"/>
                <a:cs typeface="MS PGothic" charset="0"/>
              </a:rPr>
              <a:t>Monday-Friday 8am-5pm</a:t>
            </a:r>
          </a:p>
          <a:p>
            <a:pPr algn="ctr">
              <a:spcBef>
                <a:spcPct val="0"/>
              </a:spcBef>
              <a:buSzPct val="75000"/>
              <a:buNone/>
              <a:tabLst>
                <a:tab pos="3484563" algn="l"/>
              </a:tabLst>
            </a:pPr>
            <a:r>
              <a:rPr lang="en-US" sz="2400" dirty="0">
                <a:ea typeface="MS PGothic" charset="0"/>
                <a:cs typeface="MS PGothic" charset="0"/>
              </a:rPr>
              <a:t>1-800-634-7854</a:t>
            </a:r>
          </a:p>
          <a:p>
            <a:pPr algn="ctr">
              <a:spcBef>
                <a:spcPct val="0"/>
              </a:spcBef>
              <a:buSzPct val="75000"/>
              <a:buNone/>
              <a:tabLst>
                <a:tab pos="3484563" algn="l"/>
              </a:tabLst>
            </a:pPr>
            <a:endParaRPr lang="en-US" sz="2400" dirty="0">
              <a:ea typeface="MS PGothic" charset="0"/>
              <a:cs typeface="MS PGothic" charset="0"/>
            </a:endParaRPr>
          </a:p>
          <a:p>
            <a:pPr algn="ctr">
              <a:spcBef>
                <a:spcPct val="0"/>
              </a:spcBef>
              <a:buSzPct val="75000"/>
              <a:buNone/>
              <a:tabLst>
                <a:tab pos="3484563" algn="l"/>
              </a:tabLst>
            </a:pPr>
            <a:r>
              <a:rPr lang="en-US" sz="2400" dirty="0">
                <a:ea typeface="MS PGothic" charset="0"/>
                <a:cs typeface="MS PGothic" charset="0"/>
              </a:rPr>
              <a:t>After Hours:</a:t>
            </a:r>
          </a:p>
          <a:p>
            <a:pPr algn="ctr">
              <a:spcBef>
                <a:spcPct val="0"/>
              </a:spcBef>
              <a:buSzPct val="75000"/>
              <a:buNone/>
              <a:tabLst>
                <a:tab pos="3484563" algn="l"/>
              </a:tabLst>
            </a:pPr>
            <a:r>
              <a:rPr lang="en-US" sz="2400" dirty="0">
                <a:ea typeface="MS PGothic" charset="0"/>
                <a:cs typeface="MS PGothic" charset="0"/>
              </a:rPr>
              <a:t>Brian Taylor (919) 218-1511</a:t>
            </a:r>
          </a:p>
          <a:p>
            <a:pPr algn="ctr">
              <a:spcBef>
                <a:spcPct val="0"/>
              </a:spcBef>
              <a:buSzPct val="75000"/>
              <a:buNone/>
              <a:tabLst>
                <a:tab pos="3484563" algn="l"/>
              </a:tabLst>
            </a:pPr>
            <a:r>
              <a:rPr lang="en-US" sz="2400" dirty="0">
                <a:ea typeface="MS PGothic" charset="0"/>
                <a:cs typeface="MS PGothic" charset="0"/>
              </a:rPr>
              <a:t>Mike Williams (919) 368-0643</a:t>
            </a:r>
          </a:p>
          <a:p>
            <a:pPr algn="ctr">
              <a:spcBef>
                <a:spcPct val="0"/>
              </a:spcBef>
              <a:buSzPct val="75000"/>
              <a:buNone/>
              <a:tabLst>
                <a:tab pos="3484563" algn="l"/>
              </a:tabLst>
            </a:pPr>
            <a:r>
              <a:rPr lang="en-US" sz="2400" dirty="0">
                <a:ea typeface="MS PGothic" charset="0"/>
                <a:cs typeface="MS PGothic" charset="0"/>
              </a:rPr>
              <a:t>Deral Raynor (919) 538-5696</a:t>
            </a:r>
          </a:p>
        </p:txBody>
      </p:sp>
      <p:sp>
        <p:nvSpPr>
          <p:cNvPr id="7" name="Content Placeholder 2">
            <a:extLst>
              <a:ext uri="{FF2B5EF4-FFF2-40B4-BE49-F238E27FC236}">
                <a16:creationId xmlns:a16="http://schemas.microsoft.com/office/drawing/2014/main" id="{340A4D8E-6EB3-4376-BF38-CBE0AEBA747D}"/>
              </a:ext>
            </a:extLst>
          </p:cNvPr>
          <p:cNvSpPr txBox="1">
            <a:spLocks/>
          </p:cNvSpPr>
          <p:nvPr/>
        </p:nvSpPr>
        <p:spPr bwMode="auto">
          <a:xfrm>
            <a:off x="5726939" y="1442461"/>
            <a:ext cx="4808539" cy="430307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57175" indent="-257175" algn="l" rtl="0" eaLnBrk="1" fontAlgn="base" hangingPunct="1">
              <a:spcBef>
                <a:spcPct val="20000"/>
              </a:spcBef>
              <a:spcAft>
                <a:spcPct val="0"/>
              </a:spcAft>
              <a:buClr>
                <a:schemeClr val="tx1"/>
              </a:buClr>
              <a:buSzPct val="100000"/>
              <a:buFont typeface="Wingdings" pitchFamily="2" charset="2"/>
              <a:buChar char="§"/>
              <a:defRPr kumimoji="1" sz="1950">
                <a:solidFill>
                  <a:schemeClr val="tx1"/>
                </a:solidFill>
                <a:latin typeface="+mn-lt"/>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mn-lt"/>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725">
                <a:solidFill>
                  <a:schemeClr val="tx1"/>
                </a:solidFill>
                <a:latin typeface="+mn-lt"/>
              </a:defRPr>
            </a:lvl3pPr>
            <a:lvl4pPr marL="1285875" indent="-257175" algn="l" rtl="0" eaLnBrk="1" fontAlgn="base" hangingPunct="1">
              <a:spcBef>
                <a:spcPct val="20000"/>
              </a:spcBef>
              <a:spcAft>
                <a:spcPct val="0"/>
              </a:spcAft>
              <a:buClrTx/>
              <a:buSzPct val="100000"/>
              <a:buFontTx/>
              <a:buChar char="–"/>
              <a:defRPr kumimoji="1" sz="1650">
                <a:solidFill>
                  <a:schemeClr val="tx1"/>
                </a:solidFill>
                <a:latin typeface="Arial" panose="020B0604020202020204" pitchFamily="34" charset="0"/>
                <a:cs typeface="Times New Roman" pitchFamily="18" charset="0"/>
              </a:defRPr>
            </a:lvl4pPr>
            <a:lvl5pPr marL="1543050" indent="-171450" algn="l" rtl="0" eaLnBrk="1" fontAlgn="base" hangingPunct="1">
              <a:spcBef>
                <a:spcPct val="20000"/>
              </a:spcBef>
              <a:spcAft>
                <a:spcPct val="0"/>
              </a:spcAft>
              <a:buClr>
                <a:schemeClr val="tx1"/>
              </a:buClr>
              <a:buSzPct val="100000"/>
              <a:buChar char="–"/>
              <a:defRPr kumimoji="1" sz="1500">
                <a:solidFill>
                  <a:schemeClr val="tx1"/>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a:lstStyle>
          <a:p>
            <a:pPr marL="0" lvl="1" indent="0" algn="ctr">
              <a:spcBef>
                <a:spcPts val="0"/>
              </a:spcBef>
              <a:buClr>
                <a:srgbClr val="993300"/>
              </a:buClr>
              <a:buFont typeface="Wingdings" panose="05000000000000000000" pitchFamily="2" charset="2"/>
              <a:buNone/>
              <a:defRPr/>
            </a:pPr>
            <a:r>
              <a:rPr lang="en-US" sz="2400" b="1" kern="0" dirty="0">
                <a:latin typeface="Articulate" panose="02000503040000020004" pitchFamily="2" charset="0"/>
                <a:ea typeface="MS PGothic" charset="0"/>
              </a:rPr>
              <a:t>NCFFF</a:t>
            </a:r>
          </a:p>
          <a:p>
            <a:pPr marL="0" lvl="1" indent="0" algn="ctr">
              <a:spcBef>
                <a:spcPts val="0"/>
              </a:spcBef>
              <a:buClr>
                <a:srgbClr val="993300"/>
              </a:buClr>
              <a:buFont typeface="Wingdings" panose="05000000000000000000" pitchFamily="2" charset="2"/>
              <a:buNone/>
              <a:defRPr/>
            </a:pPr>
            <a:r>
              <a:rPr lang="en-US" altLang="en-US" sz="2400" kern="0" dirty="0">
                <a:solidFill>
                  <a:srgbClr val="010000"/>
                </a:solidFill>
                <a:latin typeface="Articulate" panose="02000503040000020004" pitchFamily="2" charset="0"/>
                <a:ea typeface="ＭＳ Ｐゴシック" charset="0"/>
              </a:rPr>
              <a:t>N.C. Fallen Firefighter Foundation</a:t>
            </a:r>
          </a:p>
          <a:p>
            <a:pPr marL="0" lvl="1" indent="0" algn="ctr">
              <a:spcBef>
                <a:spcPts val="0"/>
              </a:spcBef>
              <a:buClr>
                <a:srgbClr val="993300"/>
              </a:buClr>
              <a:buFont typeface="Wingdings" panose="05000000000000000000" pitchFamily="2" charset="2"/>
              <a:buNone/>
              <a:defRPr/>
            </a:pPr>
            <a:r>
              <a:rPr lang="en-US" altLang="en-US" sz="2400" kern="0" dirty="0">
                <a:solidFill>
                  <a:srgbClr val="010000"/>
                </a:solidFill>
                <a:latin typeface="Articulate" panose="02000503040000020004" pitchFamily="2" charset="0"/>
                <a:ea typeface="ＭＳ Ｐゴシック" charset="0"/>
              </a:rPr>
              <a:t>P.O Box 144</a:t>
            </a:r>
          </a:p>
          <a:p>
            <a:pPr marL="0" lvl="1" indent="0" algn="ctr">
              <a:spcBef>
                <a:spcPts val="0"/>
              </a:spcBef>
              <a:buClr>
                <a:srgbClr val="993300"/>
              </a:buClr>
              <a:buFont typeface="Wingdings" panose="05000000000000000000" pitchFamily="2" charset="2"/>
              <a:buNone/>
              <a:defRPr/>
            </a:pPr>
            <a:r>
              <a:rPr lang="en-US" altLang="en-US" sz="2400" kern="0" dirty="0">
                <a:solidFill>
                  <a:srgbClr val="010000"/>
                </a:solidFill>
                <a:latin typeface="Articulate" panose="02000503040000020004" pitchFamily="2" charset="0"/>
                <a:ea typeface="ＭＳ Ｐゴシック" charset="0"/>
              </a:rPr>
              <a:t>Mocksville, NC  27028</a:t>
            </a:r>
          </a:p>
          <a:p>
            <a:pPr marL="0" lvl="1" indent="0" algn="ctr">
              <a:spcBef>
                <a:spcPts val="0"/>
              </a:spcBef>
              <a:buClr>
                <a:srgbClr val="993300"/>
              </a:buClr>
              <a:buFont typeface="Wingdings" panose="05000000000000000000" pitchFamily="2" charset="2"/>
              <a:buNone/>
              <a:defRPr/>
            </a:pPr>
            <a:r>
              <a:rPr lang="en-US" altLang="en-US" sz="2400" kern="0" dirty="0">
                <a:solidFill>
                  <a:srgbClr val="010000"/>
                </a:solidFill>
                <a:latin typeface="Articulate" panose="02000503040000020004" pitchFamily="2" charset="0"/>
                <a:ea typeface="ＭＳ Ｐゴシック" charset="0"/>
              </a:rPr>
              <a:t>336-416-1752</a:t>
            </a:r>
          </a:p>
          <a:p>
            <a:pPr marL="0" indent="0" algn="ctr">
              <a:spcBef>
                <a:spcPts val="0"/>
              </a:spcBef>
              <a:buFont typeface="Wingdings" pitchFamily="2" charset="2"/>
              <a:buNone/>
              <a:tabLst>
                <a:tab pos="347663" algn="l"/>
              </a:tabLst>
            </a:pPr>
            <a:r>
              <a:rPr lang="en-US" altLang="en-US" sz="2400" kern="0" dirty="0">
                <a:solidFill>
                  <a:srgbClr val="010000"/>
                </a:solidFill>
                <a:latin typeface="Articulate" panose="02000503040000020004" pitchFamily="2" charset="0"/>
                <a:ea typeface="ＭＳ Ｐゴシック" charset="0"/>
              </a:rPr>
              <a:t>www.ncfff.org</a:t>
            </a:r>
          </a:p>
          <a:p>
            <a:pPr marL="339725" lvl="1" indent="0">
              <a:spcBef>
                <a:spcPts val="0"/>
              </a:spcBef>
              <a:buFont typeface="Wingdings" panose="05000000000000000000" pitchFamily="2" charset="2"/>
              <a:buNone/>
              <a:defRPr/>
            </a:pPr>
            <a:endParaRPr lang="en-US" altLang="en-US" sz="2800" kern="0" dirty="0">
              <a:latin typeface="Articulate" panose="02000503040000020004" pitchFamily="2" charset="0"/>
              <a:ea typeface="ＭＳ Ｐゴシック" charset="0"/>
            </a:endParaRPr>
          </a:p>
          <a:p>
            <a:pPr marL="339725" lvl="1" indent="0">
              <a:spcBef>
                <a:spcPts val="0"/>
              </a:spcBef>
              <a:buFont typeface="Wingdings" panose="05000000000000000000" pitchFamily="2" charset="2"/>
              <a:buNone/>
              <a:defRPr/>
            </a:pPr>
            <a:endParaRPr lang="en-US" altLang="en-US" sz="2800" kern="0" dirty="0">
              <a:latin typeface="Articulate" panose="02000503040000020004" pitchFamily="2" charset="0"/>
              <a:ea typeface="ＭＳ Ｐゴシック" charset="0"/>
            </a:endParaRPr>
          </a:p>
          <a:p>
            <a:pPr marL="339725" lvl="1" indent="0">
              <a:spcBef>
                <a:spcPts val="0"/>
              </a:spcBef>
              <a:buFont typeface="Wingdings" panose="05000000000000000000" pitchFamily="2" charset="2"/>
              <a:buNone/>
              <a:defRPr/>
            </a:pPr>
            <a:endParaRPr lang="en-US" altLang="en-US" sz="2800" kern="0" dirty="0">
              <a:latin typeface="Articulate" panose="02000503040000020004" pitchFamily="2" charset="0"/>
              <a:ea typeface="ＭＳ Ｐゴシック" charset="0"/>
            </a:endParaRPr>
          </a:p>
          <a:p>
            <a:pPr marL="339725" lvl="1" indent="0">
              <a:spcBef>
                <a:spcPts val="0"/>
              </a:spcBef>
              <a:buFont typeface="Wingdings" panose="05000000000000000000" pitchFamily="2" charset="2"/>
              <a:buNone/>
              <a:defRPr/>
            </a:pPr>
            <a:endParaRPr lang="en-US" altLang="en-US" sz="2800" kern="0" dirty="0">
              <a:latin typeface="Articulate" panose="02000503040000020004" pitchFamily="2" charset="0"/>
              <a:ea typeface="ＭＳ Ｐゴシック" charset="0"/>
            </a:endParaRPr>
          </a:p>
          <a:p>
            <a:pPr marL="339725" lvl="1" indent="0">
              <a:spcBef>
                <a:spcPts val="0"/>
              </a:spcBef>
              <a:buFont typeface="Wingdings" panose="05000000000000000000" pitchFamily="2" charset="2"/>
              <a:buNone/>
              <a:defRPr/>
            </a:pPr>
            <a:endParaRPr lang="en-US" altLang="en-US" sz="2800" kern="0" dirty="0">
              <a:latin typeface="Articulate" panose="02000503040000020004" pitchFamily="2" charset="0"/>
              <a:ea typeface="ＭＳ Ｐゴシック" charset="0"/>
            </a:endParaRPr>
          </a:p>
          <a:p>
            <a:pPr marL="339725" lvl="1" indent="0">
              <a:spcBef>
                <a:spcPts val="0"/>
              </a:spcBef>
              <a:buFont typeface="Wingdings" panose="05000000000000000000" pitchFamily="2" charset="2"/>
              <a:buNone/>
              <a:defRPr/>
            </a:pPr>
            <a:endParaRPr lang="en-US" altLang="en-US" sz="2800" kern="0" dirty="0">
              <a:latin typeface="Articulate" panose="02000503040000020004" pitchFamily="2" charset="0"/>
              <a:ea typeface="ＭＳ Ｐゴシック" charset="0"/>
            </a:endParaRPr>
          </a:p>
        </p:txBody>
      </p:sp>
    </p:spTree>
    <p:custDataLst>
      <p:tags r:id="rId1"/>
    </p:custDataLst>
    <p:extLst>
      <p:ext uri="{BB962C8B-B14F-4D97-AF65-F5344CB8AC3E}">
        <p14:creationId xmlns:p14="http://schemas.microsoft.com/office/powerpoint/2010/main" val="2504415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712117"/>
          </a:xfrm>
        </p:spPr>
        <p:txBody>
          <a:bodyPr>
            <a:norm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Private Sector Resources  </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18226" y="1879040"/>
            <a:ext cx="10955547" cy="4978960"/>
          </a:xfrm>
        </p:spPr>
        <p:txBody>
          <a:bodyPr/>
          <a:lstStyle/>
          <a:p>
            <a:pPr>
              <a:spcBef>
                <a:spcPts val="0"/>
              </a:spcBef>
              <a:spcAft>
                <a:spcPts val="600"/>
              </a:spcAf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The Dignity Memorial Public Servants Program </a:t>
            </a:r>
            <a:r>
              <a:rPr lang="en-US" sz="2400" dirty="0">
                <a:latin typeface="Calibri" panose="020F0502020204030204" pitchFamily="34" charset="0"/>
                <a:ea typeface="Calibri" panose="020F0502020204030204" pitchFamily="34" charset="0"/>
                <a:cs typeface="Calibri" panose="020F0502020204030204" pitchFamily="34" charset="0"/>
              </a:rPr>
              <a:t>offers dignified and honorable tributes at no cost for career and volunteer firefighters, law enforcement officers, and emergency services personnel who fall in the line of duty. The Dignity Memorial Bereavement Program includes various discounts and other benefits. For more information call 919-828-4311 or go to </a:t>
            </a:r>
            <a:r>
              <a:rPr lang="en-US" sz="24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www.ncpublicservants.com</a:t>
            </a:r>
            <a:r>
              <a:rPr lang="en-US" sz="24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The Wilbert Burial Vault </a:t>
            </a:r>
            <a:r>
              <a:rPr lang="en-US" sz="2400" dirty="0">
                <a:latin typeface="Calibri" panose="020F0502020204030204" pitchFamily="34" charset="0"/>
                <a:ea typeface="Calibri" panose="020F0502020204030204" pitchFamily="34" charset="0"/>
                <a:cs typeface="Calibri" panose="020F0502020204030204" pitchFamily="34" charset="0"/>
              </a:rPr>
              <a:t>offers a vault at no charge to the family, for career and volunteer firefighters who fall in the line of duty.  </a:t>
            </a:r>
          </a:p>
          <a:p>
            <a:endParaRPr lang="en-US" sz="1800" dirty="0"/>
          </a:p>
        </p:txBody>
      </p:sp>
      <p:sp>
        <p:nvSpPr>
          <p:cNvPr id="4" name="Slide Number Placeholder 3">
            <a:extLst>
              <a:ext uri="{FF2B5EF4-FFF2-40B4-BE49-F238E27FC236}">
                <a16:creationId xmlns:a16="http://schemas.microsoft.com/office/drawing/2014/main" id="{8410DBA0-BCFF-E94A-86E5-7C75DE7E9416}"/>
              </a:ext>
            </a:extLst>
          </p:cNvPr>
          <p:cNvSpPr>
            <a:spLocks noGrp="1"/>
          </p:cNvSpPr>
          <p:nvPr>
            <p:ph type="sldNum" sz="quarter" idx="10"/>
          </p:nvPr>
        </p:nvSpPr>
        <p:spPr/>
        <p:txBody>
          <a:bodyPr/>
          <a:lstStyle/>
          <a:p>
            <a:fld id="{DAEBE78A-56B9-48B4-AB1A-9EB87ABE874B}" type="slidenum">
              <a:rPr lang="en-US" smtClean="0"/>
              <a:pPr/>
              <a:t>74</a:t>
            </a:fld>
            <a:endParaRPr lang="en-US" dirty="0"/>
          </a:p>
        </p:txBody>
      </p:sp>
    </p:spTree>
    <p:custDataLst>
      <p:tags r:id="rId1"/>
    </p:custDataLst>
    <p:extLst>
      <p:ext uri="{BB962C8B-B14F-4D97-AF65-F5344CB8AC3E}">
        <p14:creationId xmlns:p14="http://schemas.microsoft.com/office/powerpoint/2010/main" val="13503124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82B8-9E3B-4BFB-AD08-3DFD23F9352E}"/>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State Fallen Firefighter Memorial</a:t>
            </a:r>
          </a:p>
        </p:txBody>
      </p:sp>
      <p:sp>
        <p:nvSpPr>
          <p:cNvPr id="3" name="Content Placeholder 2">
            <a:extLst>
              <a:ext uri="{FF2B5EF4-FFF2-40B4-BE49-F238E27FC236}">
                <a16:creationId xmlns:a16="http://schemas.microsoft.com/office/drawing/2014/main" id="{0D333DA2-B368-4A56-B4B5-13091E77CD85}"/>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Memorial at Nash Square – Raleigh</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Memorial service held in Raleigh and posted annually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All NC LODDs approved by General Statute 143</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D5524A7-1541-BF9C-53C4-A8ACA07B3DB2}"/>
              </a:ext>
            </a:extLst>
          </p:cNvPr>
          <p:cNvSpPr>
            <a:spLocks noGrp="1"/>
          </p:cNvSpPr>
          <p:nvPr>
            <p:ph type="sldNum" sz="quarter" idx="10"/>
          </p:nvPr>
        </p:nvSpPr>
        <p:spPr/>
        <p:txBody>
          <a:bodyPr/>
          <a:lstStyle/>
          <a:p>
            <a:fld id="{DAEBE78A-56B9-48B4-AB1A-9EB87ABE874B}" type="slidenum">
              <a:rPr lang="en-US" smtClean="0"/>
              <a:pPr/>
              <a:t>75</a:t>
            </a:fld>
            <a:endParaRPr lang="en-US" dirty="0"/>
          </a:p>
        </p:txBody>
      </p:sp>
    </p:spTree>
    <p:custDataLst>
      <p:tags r:id="rId1"/>
    </p:custDataLst>
    <p:extLst>
      <p:ext uri="{BB962C8B-B14F-4D97-AF65-F5344CB8AC3E}">
        <p14:creationId xmlns:p14="http://schemas.microsoft.com/office/powerpoint/2010/main" val="100661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0B3-BB6E-48D0-BF9C-3A8C107A2227}"/>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National Fallen Firefighter Memorial</a:t>
            </a:r>
          </a:p>
        </p:txBody>
      </p:sp>
      <p:sp>
        <p:nvSpPr>
          <p:cNvPr id="3" name="Content Placeholder 2">
            <a:extLst>
              <a:ext uri="{FF2B5EF4-FFF2-40B4-BE49-F238E27FC236}">
                <a16:creationId xmlns:a16="http://schemas.microsoft.com/office/drawing/2014/main" id="{D1674D38-5759-4F87-A0A2-EBAD9A10A820}"/>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Memorial at National Fire Academy – Emmitsburg, MD</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Memorial service held in Emmitsburg and posted annually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All LODDs approved for PSOB honored</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Any state LODD recognized for cancer after 1/1/2018</a:t>
            </a:r>
          </a:p>
        </p:txBody>
      </p:sp>
      <p:sp>
        <p:nvSpPr>
          <p:cNvPr id="4" name="Slide Number Placeholder 3">
            <a:extLst>
              <a:ext uri="{FF2B5EF4-FFF2-40B4-BE49-F238E27FC236}">
                <a16:creationId xmlns:a16="http://schemas.microsoft.com/office/drawing/2014/main" id="{CACA23B4-E8F8-62DD-5F08-8C5F4FBCB6A5}"/>
              </a:ext>
            </a:extLst>
          </p:cNvPr>
          <p:cNvSpPr>
            <a:spLocks noGrp="1"/>
          </p:cNvSpPr>
          <p:nvPr>
            <p:ph type="sldNum" sz="quarter" idx="10"/>
          </p:nvPr>
        </p:nvSpPr>
        <p:spPr/>
        <p:txBody>
          <a:bodyPr/>
          <a:lstStyle/>
          <a:p>
            <a:fld id="{DAEBE78A-56B9-48B4-AB1A-9EB87ABE874B}" type="slidenum">
              <a:rPr lang="en-US" smtClean="0"/>
              <a:pPr/>
              <a:t>76</a:t>
            </a:fld>
            <a:endParaRPr lang="en-US" dirty="0"/>
          </a:p>
        </p:txBody>
      </p:sp>
    </p:spTree>
    <p:custDataLst>
      <p:tags r:id="rId1"/>
    </p:custDataLst>
    <p:extLst>
      <p:ext uri="{BB962C8B-B14F-4D97-AF65-F5344CB8AC3E}">
        <p14:creationId xmlns:p14="http://schemas.microsoft.com/office/powerpoint/2010/main" val="13310190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6100" y="2108200"/>
            <a:ext cx="6019800" cy="1107996"/>
          </a:xfrm>
          <a:prstGeom prst="rect">
            <a:avLst/>
          </a:prstGeom>
        </p:spPr>
        <p:txBody>
          <a:bodyPr wrap="square">
            <a:spAutoFit/>
          </a:bodyPr>
          <a:lstStyle/>
          <a:p>
            <a:pPr algn="ctr" eaLnBrk="1" hangingPunct="1">
              <a:buFont typeface="Wingdings" charset="0"/>
              <a:buNone/>
            </a:pPr>
            <a:r>
              <a:rPr lang="en-US" sz="6600" b="1" dirty="0">
                <a:latin typeface="Calibri" panose="020F0502020204030204" pitchFamily="34" charset="0"/>
                <a:ea typeface="Calibri" panose="020F0502020204030204" pitchFamily="34" charset="0"/>
                <a:cs typeface="Calibri" panose="020F0502020204030204" pitchFamily="34" charset="0"/>
              </a:rPr>
              <a:t>Questions?</a:t>
            </a:r>
          </a:p>
        </p:txBody>
      </p:sp>
      <p:sp>
        <p:nvSpPr>
          <p:cNvPr id="2" name="Slide Number Placeholder 1">
            <a:extLst>
              <a:ext uri="{FF2B5EF4-FFF2-40B4-BE49-F238E27FC236}">
                <a16:creationId xmlns:a16="http://schemas.microsoft.com/office/drawing/2014/main" id="{3CA3F3C1-5063-EC7A-02B3-103A4F644277}"/>
              </a:ext>
            </a:extLst>
          </p:cNvPr>
          <p:cNvSpPr>
            <a:spLocks noGrp="1"/>
          </p:cNvSpPr>
          <p:nvPr>
            <p:ph type="sldNum" sz="quarter" idx="10"/>
          </p:nvPr>
        </p:nvSpPr>
        <p:spPr/>
        <p:txBody>
          <a:bodyPr/>
          <a:lstStyle/>
          <a:p>
            <a:fld id="{DAEBE78A-56B9-48B4-AB1A-9EB87ABE874B}" type="slidenum">
              <a:rPr lang="en-US" smtClean="0"/>
              <a:pPr/>
              <a:t>77</a:t>
            </a:fld>
            <a:endParaRPr lang="en-US" dirty="0"/>
          </a:p>
        </p:txBody>
      </p:sp>
    </p:spTree>
    <p:custDataLst>
      <p:tags r:id="rId1"/>
    </p:custDataLst>
    <p:extLst>
      <p:ext uri="{BB962C8B-B14F-4D97-AF65-F5344CB8AC3E}">
        <p14:creationId xmlns:p14="http://schemas.microsoft.com/office/powerpoint/2010/main" val="3600704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F75C3-6471-4F8E-9837-C8EA64D1230E}"/>
              </a:ext>
            </a:extLst>
          </p:cNvPr>
          <p:cNvSpPr>
            <a:spLocks noGrp="1"/>
          </p:cNvSpPr>
          <p:nvPr>
            <p:ph idx="1"/>
          </p:nvPr>
        </p:nvSpPr>
        <p:spPr>
          <a:xfrm>
            <a:off x="0" y="2100152"/>
            <a:ext cx="12192000" cy="1182186"/>
          </a:xfrm>
        </p:spPr>
        <p:txBody>
          <a:bodyPr/>
          <a:lstStyle/>
          <a:p>
            <a:pPr marL="0" indent="0" algn="ctr">
              <a:buNone/>
            </a:pPr>
            <a:r>
              <a:rPr lang="en-US" sz="6600" b="1" dirty="0">
                <a:latin typeface="Calibri" panose="020F0502020204030204" pitchFamily="34" charset="0"/>
                <a:ea typeface="Calibri" panose="020F0502020204030204" pitchFamily="34" charset="0"/>
                <a:cs typeface="Calibri" panose="020F0502020204030204" pitchFamily="34" charset="0"/>
              </a:rPr>
              <a:t>NC Peer Support</a:t>
            </a:r>
          </a:p>
        </p:txBody>
      </p:sp>
      <p:sp>
        <p:nvSpPr>
          <p:cNvPr id="4" name="Slide Number Placeholder 3">
            <a:extLst>
              <a:ext uri="{FF2B5EF4-FFF2-40B4-BE49-F238E27FC236}">
                <a16:creationId xmlns:a16="http://schemas.microsoft.com/office/drawing/2014/main" id="{48C237B5-5AA2-4A73-B1EB-CD0723043BB7}"/>
              </a:ext>
            </a:extLst>
          </p:cNvPr>
          <p:cNvSpPr>
            <a:spLocks noGrp="1"/>
          </p:cNvSpPr>
          <p:nvPr>
            <p:ph type="sldNum" sz="quarter" idx="10"/>
          </p:nvPr>
        </p:nvSpPr>
        <p:spPr/>
        <p:txBody>
          <a:bodyPr/>
          <a:lstStyle/>
          <a:p>
            <a:fld id="{DAEBE78A-56B9-48B4-AB1A-9EB87ABE874B}" type="slidenum">
              <a:rPr lang="en-US" smtClean="0"/>
              <a:pPr/>
              <a:t>78</a:t>
            </a:fld>
            <a:endParaRPr lang="en-US" dirty="0"/>
          </a:p>
        </p:txBody>
      </p:sp>
    </p:spTree>
    <p:custDataLst>
      <p:tags r:id="rId1"/>
    </p:custDataLst>
    <p:extLst>
      <p:ext uri="{BB962C8B-B14F-4D97-AF65-F5344CB8AC3E}">
        <p14:creationId xmlns:p14="http://schemas.microsoft.com/office/powerpoint/2010/main" val="3022969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E96B-2155-3D19-A7FA-0B54226975C4}"/>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North Carolina Peer Support</a:t>
            </a:r>
          </a:p>
        </p:txBody>
      </p:sp>
      <p:sp>
        <p:nvSpPr>
          <p:cNvPr id="3" name="Content Placeholder 2">
            <a:extLst>
              <a:ext uri="{FF2B5EF4-FFF2-40B4-BE49-F238E27FC236}">
                <a16:creationId xmlns:a16="http://schemas.microsoft.com/office/drawing/2014/main" id="{25731CDE-26E0-AC1E-63D2-40088F0C95D3}"/>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 Defined</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Trained Peer Supporters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 Access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Supporters On the Continuum of Behavioral Health</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Bridge To Other Resources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Common Peer Support Requests</a:t>
            </a:r>
          </a:p>
          <a:p>
            <a:endParaRPr lang="en-US" dirty="0"/>
          </a:p>
        </p:txBody>
      </p:sp>
      <p:sp>
        <p:nvSpPr>
          <p:cNvPr id="4" name="Slide Number Placeholder 3">
            <a:extLst>
              <a:ext uri="{FF2B5EF4-FFF2-40B4-BE49-F238E27FC236}">
                <a16:creationId xmlns:a16="http://schemas.microsoft.com/office/drawing/2014/main" id="{6C4D62B0-B439-9F87-C2FD-37DA6F03498C}"/>
              </a:ext>
            </a:extLst>
          </p:cNvPr>
          <p:cNvSpPr>
            <a:spLocks noGrp="1"/>
          </p:cNvSpPr>
          <p:nvPr>
            <p:ph type="sldNum" sz="quarter" idx="10"/>
          </p:nvPr>
        </p:nvSpPr>
        <p:spPr/>
        <p:txBody>
          <a:bodyPr/>
          <a:lstStyle/>
          <a:p>
            <a:fld id="{DAEBE78A-56B9-48B4-AB1A-9EB87ABE874B}" type="slidenum">
              <a:rPr lang="en-US" smtClean="0"/>
              <a:pPr/>
              <a:t>79</a:t>
            </a:fld>
            <a:endParaRPr lang="en-US" dirty="0"/>
          </a:p>
        </p:txBody>
      </p:sp>
    </p:spTree>
    <p:extLst>
      <p:ext uri="{BB962C8B-B14F-4D97-AF65-F5344CB8AC3E}">
        <p14:creationId xmlns:p14="http://schemas.microsoft.com/office/powerpoint/2010/main" val="77263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1711-0123-7CD3-A872-0B37BE9E8CBB}"/>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Provide Notice of New Chief</a:t>
            </a:r>
          </a:p>
        </p:txBody>
      </p:sp>
      <p:sp>
        <p:nvSpPr>
          <p:cNvPr id="3" name="Content Placeholder 2">
            <a:extLst>
              <a:ext uri="{FF2B5EF4-FFF2-40B4-BE49-F238E27FC236}">
                <a16:creationId xmlns:a16="http://schemas.microsoft.com/office/drawing/2014/main" id="{A42C287E-08D5-E1A4-0A37-30D8C471B54F}"/>
              </a:ext>
            </a:extLst>
          </p:cNvPr>
          <p:cNvSpPr>
            <a:spLocks noGrp="1"/>
          </p:cNvSpPr>
          <p:nvPr>
            <p:ph idx="1"/>
          </p:nvPr>
        </p:nvSpPr>
        <p:spPr>
          <a:xfrm>
            <a:off x="618226" y="1478092"/>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You must notify the following agencies concerning your appointment by email or phone and provide them with your complete contact information; </a:t>
            </a:r>
          </a:p>
          <a:p>
            <a:pPr lvl="1">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NC State Firefighters’ Association (NCSFA) at 800-253-4733 or barry@ncsfa.com </a:t>
            </a:r>
          </a:p>
          <a:p>
            <a:pPr lvl="1">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NC Office of State Fire Marshal (OSFM) at 800-634-7854 or brian.taylor@ncdoi.gov</a:t>
            </a:r>
          </a:p>
          <a:p>
            <a:pPr lvl="1">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Fire and Rescue Pension (office at the Department of State Treasurer) at 877-627-3287 or NC.Fire&amp;Rescue@nctreasurer.com</a:t>
            </a:r>
          </a:p>
          <a:p>
            <a:pPr lvl="1">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NC Association of Fire Chiefs (NCAFC) at 888-502-4433 or sburnette@ncafc.com</a:t>
            </a:r>
          </a:p>
          <a:p>
            <a:endParaRPr lang="en-US" dirty="0"/>
          </a:p>
        </p:txBody>
      </p:sp>
      <p:sp>
        <p:nvSpPr>
          <p:cNvPr id="4" name="Slide Number Placeholder 3">
            <a:extLst>
              <a:ext uri="{FF2B5EF4-FFF2-40B4-BE49-F238E27FC236}">
                <a16:creationId xmlns:a16="http://schemas.microsoft.com/office/drawing/2014/main" id="{FDC4FF31-CBFA-10C3-B621-846D8315EF1F}"/>
              </a:ext>
            </a:extLst>
          </p:cNvPr>
          <p:cNvSpPr>
            <a:spLocks noGrp="1"/>
          </p:cNvSpPr>
          <p:nvPr>
            <p:ph type="sldNum" sz="quarter" idx="10"/>
          </p:nvPr>
        </p:nvSpPr>
        <p:spPr/>
        <p:txBody>
          <a:bodyPr/>
          <a:lstStyle/>
          <a:p>
            <a:fld id="{DAEBE78A-56B9-48B4-AB1A-9EB87ABE874B}" type="slidenum">
              <a:rPr lang="en-US" smtClean="0"/>
              <a:pPr/>
              <a:t>8</a:t>
            </a:fld>
            <a:endParaRPr lang="en-US" dirty="0"/>
          </a:p>
        </p:txBody>
      </p:sp>
    </p:spTree>
    <p:extLst>
      <p:ext uri="{BB962C8B-B14F-4D97-AF65-F5344CB8AC3E}">
        <p14:creationId xmlns:p14="http://schemas.microsoft.com/office/powerpoint/2010/main" val="2165980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49385E-132C-4EC1-845F-6BE977A8B3A8}"/>
              </a:ext>
            </a:extLst>
          </p:cNvPr>
          <p:cNvSpPr>
            <a:spLocks noGrp="1"/>
          </p:cNvSpPr>
          <p:nvPr>
            <p:ph type="title"/>
          </p:nvPr>
        </p:nvSpPr>
        <p:spPr>
          <a:xfrm>
            <a:off x="1" y="244837"/>
            <a:ext cx="12192000" cy="707886"/>
          </a:xfrm>
        </p:spPr>
        <p:txBody>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Peer Support Defined</a:t>
            </a:r>
          </a:p>
        </p:txBody>
      </p:sp>
      <p:sp>
        <p:nvSpPr>
          <p:cNvPr id="5" name="Content Placeholder 4">
            <a:extLst>
              <a:ext uri="{FF2B5EF4-FFF2-40B4-BE49-F238E27FC236}">
                <a16:creationId xmlns:a16="http://schemas.microsoft.com/office/drawing/2014/main" id="{E5B3247F-058F-4C6C-9591-0461F2B19EF3}"/>
              </a:ext>
            </a:extLst>
          </p:cNvPr>
          <p:cNvSpPr>
            <a:spLocks noGrp="1"/>
          </p:cNvSpPr>
          <p:nvPr>
            <p:ph idx="1"/>
          </p:nvPr>
        </p:nvSpPr>
        <p:spPr>
          <a:xfrm>
            <a:off x="699052" y="1431251"/>
            <a:ext cx="10793895" cy="5426750"/>
          </a:xfrm>
        </p:spPr>
        <p:txBody>
          <a:bodyPr>
            <a:normAutofit/>
          </a:bodyPr>
          <a:lstStyle/>
          <a:p>
            <a:pPr>
              <a:spcAft>
                <a:spcPts val="600"/>
              </a:spcAft>
              <a:buFont typeface="Wingdings" panose="05000000000000000000" pitchFamily="2" charset="2"/>
              <a:buChar char="Ø"/>
            </a:pPr>
            <a:r>
              <a:rPr lang="en-US" sz="2400" dirty="0"/>
              <a:t>NCPS:  Peer Support is defined as assistance provided by a trained individual or group of trained firefighters and emergency responders who answer the call to their brothers and sisters in need, regardless of the need.</a:t>
            </a:r>
          </a:p>
          <a:p>
            <a:pPr>
              <a:spcAft>
                <a:spcPts val="600"/>
              </a:spcAft>
              <a:buFont typeface="Wingdings" panose="05000000000000000000" pitchFamily="2" charset="2"/>
              <a:buChar char="Ø"/>
            </a:pPr>
            <a:r>
              <a:rPr lang="en-US" sz="2400" dirty="0"/>
              <a:t>Trained Peer Supporters are members of the fire service who seek out and talk to other peers about behavioral health concerns and connect members with helpful services.  (IAFF Definition)</a:t>
            </a:r>
          </a:p>
          <a:p>
            <a:pPr>
              <a:spcAft>
                <a:spcPts val="600"/>
              </a:spcAft>
              <a:buFont typeface="Wingdings" panose="05000000000000000000" pitchFamily="2" charset="2"/>
              <a:buChar char="Ø"/>
            </a:pPr>
            <a:r>
              <a:rPr lang="en-US" sz="2400" dirty="0"/>
              <a:t>Peer Support must be voluntary</a:t>
            </a:r>
          </a:p>
          <a:p>
            <a:pPr>
              <a:spcAft>
                <a:spcPts val="600"/>
              </a:spcAft>
              <a:buFont typeface="Wingdings" panose="05000000000000000000" pitchFamily="2" charset="2"/>
              <a:buChar char="Ø"/>
            </a:pPr>
            <a:r>
              <a:rPr lang="en-US" sz="2400" dirty="0"/>
              <a:t>Only provided to individuals and groups of firefighters who request it</a:t>
            </a:r>
          </a:p>
          <a:p>
            <a:pPr>
              <a:buFont typeface="Wingdings" panose="05000000000000000000" pitchFamily="2" charset="2"/>
              <a:buChar char="Ø"/>
            </a:pPr>
            <a:r>
              <a:rPr lang="en-US" sz="2400" dirty="0"/>
              <a:t>This makes NCPS different from other services that can be mandated through the chain-of-command</a:t>
            </a:r>
          </a:p>
          <a:p>
            <a:pPr>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A48857B7-F4DF-77D7-96CD-F300F160EF40}"/>
              </a:ext>
            </a:extLst>
          </p:cNvPr>
          <p:cNvSpPr>
            <a:spLocks noGrp="1"/>
          </p:cNvSpPr>
          <p:nvPr>
            <p:ph type="sldNum" sz="quarter" idx="10"/>
          </p:nvPr>
        </p:nvSpPr>
        <p:spPr/>
        <p:txBody>
          <a:bodyPr/>
          <a:lstStyle/>
          <a:p>
            <a:fld id="{DAEBE78A-56B9-48B4-AB1A-9EB87ABE874B}" type="slidenum">
              <a:rPr lang="en-US" smtClean="0"/>
              <a:pPr/>
              <a:t>80</a:t>
            </a:fld>
            <a:endParaRPr lang="en-US" dirty="0"/>
          </a:p>
        </p:txBody>
      </p:sp>
    </p:spTree>
    <p:custDataLst>
      <p:tags r:id="rId1"/>
    </p:custDataLst>
    <p:extLst>
      <p:ext uri="{BB962C8B-B14F-4D97-AF65-F5344CB8AC3E}">
        <p14:creationId xmlns:p14="http://schemas.microsoft.com/office/powerpoint/2010/main" val="541504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Peer Supporters On the Continuum</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of Behavioral Health</a:t>
            </a:r>
          </a:p>
        </p:txBody>
      </p:sp>
      <p:sp>
        <p:nvSpPr>
          <p:cNvPr id="3" name="Content Placeholder 2"/>
          <p:cNvSpPr>
            <a:spLocks noGrp="1"/>
          </p:cNvSpPr>
          <p:nvPr>
            <p:ph idx="1"/>
          </p:nvPr>
        </p:nvSpPr>
        <p:spPr>
          <a:xfrm>
            <a:off x="1168095" y="1810660"/>
            <a:ext cx="9855810" cy="4978960"/>
          </a:xfrm>
        </p:spPr>
        <p:txBody>
          <a:bodyPr>
            <a:normAutofit/>
          </a:bodyPr>
          <a:lstStyle/>
          <a:p>
            <a:pPr>
              <a:buFont typeface="Wingdings" panose="05000000000000000000" pitchFamily="2" charset="2"/>
              <a:buChar char="Ø"/>
            </a:pPr>
            <a:r>
              <a:rPr lang="en-US" sz="2400" dirty="0"/>
              <a:t>CISM</a:t>
            </a:r>
          </a:p>
          <a:p>
            <a:pPr>
              <a:buFont typeface="Wingdings" panose="05000000000000000000" pitchFamily="2" charset="2"/>
              <a:buChar char="Ø"/>
            </a:pPr>
            <a:r>
              <a:rPr lang="en-US" sz="2400" dirty="0"/>
              <a:t>Chaplain</a:t>
            </a:r>
          </a:p>
          <a:p>
            <a:pPr>
              <a:buFont typeface="Wingdings" panose="05000000000000000000" pitchFamily="2" charset="2"/>
              <a:buChar char="Ø"/>
            </a:pPr>
            <a:r>
              <a:rPr lang="en-US" sz="2400" dirty="0"/>
              <a:t>EAP</a:t>
            </a:r>
          </a:p>
          <a:p>
            <a:pPr>
              <a:buFont typeface="Wingdings" panose="05000000000000000000" pitchFamily="2" charset="2"/>
              <a:buChar char="Ø"/>
            </a:pPr>
            <a:r>
              <a:rPr lang="en-US" sz="2400" dirty="0"/>
              <a:t>Clinician</a:t>
            </a:r>
          </a:p>
          <a:p>
            <a:pPr>
              <a:buFont typeface="Wingdings" panose="05000000000000000000" pitchFamily="2" charset="2"/>
              <a:buChar char="Ø"/>
            </a:pPr>
            <a:r>
              <a:rPr lang="en-US" sz="2400" dirty="0"/>
              <a:t>Supervisor</a:t>
            </a:r>
          </a:p>
          <a:p>
            <a:pPr>
              <a:buFont typeface="Wingdings" panose="05000000000000000000" pitchFamily="2" charset="2"/>
              <a:buChar char="Ø"/>
            </a:pPr>
            <a:r>
              <a:rPr lang="en-US" sz="2400" dirty="0"/>
              <a:t>Bridge to other resources?</a:t>
            </a:r>
            <a:endParaRPr lang="en-US" dirty="0"/>
          </a:p>
        </p:txBody>
      </p:sp>
      <p:sp>
        <p:nvSpPr>
          <p:cNvPr id="4" name="Slide Number Placeholder 3">
            <a:extLst>
              <a:ext uri="{FF2B5EF4-FFF2-40B4-BE49-F238E27FC236}">
                <a16:creationId xmlns:a16="http://schemas.microsoft.com/office/drawing/2014/main" id="{D0628F42-1F33-D1C3-9D09-930080877ABF}"/>
              </a:ext>
            </a:extLst>
          </p:cNvPr>
          <p:cNvSpPr>
            <a:spLocks noGrp="1"/>
          </p:cNvSpPr>
          <p:nvPr>
            <p:ph type="sldNum" sz="quarter" idx="10"/>
          </p:nvPr>
        </p:nvSpPr>
        <p:spPr/>
        <p:txBody>
          <a:bodyPr/>
          <a:lstStyle/>
          <a:p>
            <a:fld id="{DAEBE78A-56B9-48B4-AB1A-9EB87ABE874B}" type="slidenum">
              <a:rPr lang="en-US" smtClean="0"/>
              <a:pPr/>
              <a:t>81</a:t>
            </a:fld>
            <a:endParaRPr lang="en-US" dirty="0"/>
          </a:p>
        </p:txBody>
      </p:sp>
    </p:spTree>
    <p:custDataLst>
      <p:tags r:id="rId1"/>
    </p:custDataLst>
    <p:extLst>
      <p:ext uri="{BB962C8B-B14F-4D97-AF65-F5344CB8AC3E}">
        <p14:creationId xmlns:p14="http://schemas.microsoft.com/office/powerpoint/2010/main" val="3806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AFF1-091B-4A6C-838D-A2F7B420EA5A}"/>
              </a:ext>
            </a:extLst>
          </p:cNvPr>
          <p:cNvSpPr>
            <a:spLocks noGrp="1"/>
          </p:cNvSpPr>
          <p:nvPr>
            <p:ph type="title"/>
          </p:nvPr>
        </p:nvSpPr>
        <p:spPr>
          <a:xfrm>
            <a:off x="0" y="305967"/>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Common Peer Support Requests</a:t>
            </a:r>
          </a:p>
        </p:txBody>
      </p:sp>
      <p:sp>
        <p:nvSpPr>
          <p:cNvPr id="3" name="Content Placeholder 2">
            <a:extLst>
              <a:ext uri="{FF2B5EF4-FFF2-40B4-BE49-F238E27FC236}">
                <a16:creationId xmlns:a16="http://schemas.microsoft.com/office/drawing/2014/main" id="{A3D6E33E-1B7B-4E63-8220-F79C6121758D}"/>
              </a:ext>
            </a:extLst>
          </p:cNvPr>
          <p:cNvSpPr>
            <a:spLocks noGrp="1"/>
          </p:cNvSpPr>
          <p:nvPr>
            <p:ph idx="1"/>
          </p:nvPr>
        </p:nvSpPr>
        <p:spPr>
          <a:xfrm>
            <a:off x="626918" y="1340715"/>
            <a:ext cx="10938164" cy="5517285"/>
          </a:xfrm>
        </p:spPr>
        <p:txBody>
          <a:bodyPr>
            <a:normAutofit/>
          </a:bodyPr>
          <a:lstStyle/>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 have been dealing with a lot on my own for a while.”</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“my spouse left me?”</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Divorce  </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Drinking</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Financial</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Loss of connection with family</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Grief and loss both at home and through work</a:t>
            </a:r>
          </a:p>
          <a:p>
            <a:pPr>
              <a:spcBef>
                <a:spcPts val="0"/>
              </a:spcBef>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Acute traumatic incidents at work</a:t>
            </a:r>
          </a:p>
        </p:txBody>
      </p:sp>
      <p:sp>
        <p:nvSpPr>
          <p:cNvPr id="4" name="Slide Number Placeholder 3">
            <a:extLst>
              <a:ext uri="{FF2B5EF4-FFF2-40B4-BE49-F238E27FC236}">
                <a16:creationId xmlns:a16="http://schemas.microsoft.com/office/drawing/2014/main" id="{22F01EE9-1424-4705-1F05-EF934CBDE8B0}"/>
              </a:ext>
            </a:extLst>
          </p:cNvPr>
          <p:cNvSpPr>
            <a:spLocks noGrp="1"/>
          </p:cNvSpPr>
          <p:nvPr>
            <p:ph type="sldNum" sz="quarter" idx="10"/>
          </p:nvPr>
        </p:nvSpPr>
        <p:spPr/>
        <p:txBody>
          <a:bodyPr/>
          <a:lstStyle/>
          <a:p>
            <a:fld id="{DAEBE78A-56B9-48B4-AB1A-9EB87ABE874B}" type="slidenum">
              <a:rPr lang="en-US" smtClean="0"/>
              <a:pPr/>
              <a:t>82</a:t>
            </a:fld>
            <a:endParaRPr lang="en-US" dirty="0"/>
          </a:p>
        </p:txBody>
      </p:sp>
    </p:spTree>
    <p:custDataLst>
      <p:tags r:id="rId1"/>
    </p:custDataLst>
    <p:extLst>
      <p:ext uri="{BB962C8B-B14F-4D97-AF65-F5344CB8AC3E}">
        <p14:creationId xmlns:p14="http://schemas.microsoft.com/office/powerpoint/2010/main" val="19708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5C4E74-A9EF-42D7-A07F-A01872F8A2AC}"/>
              </a:ext>
            </a:extLst>
          </p:cNvPr>
          <p:cNvSpPr/>
          <p:nvPr/>
        </p:nvSpPr>
        <p:spPr>
          <a:xfrm>
            <a:off x="1349086" y="1843951"/>
            <a:ext cx="2570018" cy="2431435"/>
          </a:xfrm>
          <a:prstGeom prst="rect">
            <a:avLst/>
          </a:prstGeom>
          <a:ln w="57150">
            <a:solidFill>
              <a:srgbClr val="991A1D"/>
            </a:solidFill>
          </a:ln>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Listen</a:t>
            </a:r>
          </a:p>
          <a:p>
            <a:pPr algn="ctr"/>
            <a:r>
              <a:rPr lang="en-US" sz="2400" dirty="0">
                <a:latin typeface="Calibri" panose="020F0502020204030204" pitchFamily="34" charset="0"/>
                <a:ea typeface="Calibri" panose="020F0502020204030204" pitchFamily="34" charset="0"/>
                <a:cs typeface="Calibri" panose="020F0502020204030204" pitchFamily="34" charset="0"/>
              </a:rPr>
              <a:t>When we want to offer the power of a conversation to another. Establish a positive dialog</a:t>
            </a:r>
          </a:p>
        </p:txBody>
      </p:sp>
      <p:sp>
        <p:nvSpPr>
          <p:cNvPr id="5" name="Rectangle 4">
            <a:extLst>
              <a:ext uri="{FF2B5EF4-FFF2-40B4-BE49-F238E27FC236}">
                <a16:creationId xmlns:a16="http://schemas.microsoft.com/office/drawing/2014/main" id="{84A5C9A2-C370-424F-BDED-2D6C80B31EC5}"/>
              </a:ext>
            </a:extLst>
          </p:cNvPr>
          <p:cNvSpPr/>
          <p:nvPr/>
        </p:nvSpPr>
        <p:spPr>
          <a:xfrm>
            <a:off x="4639540" y="2582614"/>
            <a:ext cx="2912919" cy="1692771"/>
          </a:xfrm>
          <a:prstGeom prst="rect">
            <a:avLst/>
          </a:prstGeom>
          <a:ln w="57150">
            <a:solidFill>
              <a:srgbClr val="991A1D"/>
            </a:solidFill>
          </a:ln>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Relate</a:t>
            </a:r>
          </a:p>
          <a:p>
            <a:pPr algn="ctr"/>
            <a:r>
              <a:rPr lang="en-US" sz="2400" dirty="0">
                <a:latin typeface="Calibri" panose="020F0502020204030204" pitchFamily="34" charset="0"/>
                <a:ea typeface="Calibri" panose="020F0502020204030204" pitchFamily="34" charset="0"/>
                <a:cs typeface="Calibri" panose="020F0502020204030204" pitchFamily="34" charset="0"/>
              </a:rPr>
              <a:t>When we have a similar story and can relate</a:t>
            </a:r>
          </a:p>
        </p:txBody>
      </p:sp>
      <p:sp>
        <p:nvSpPr>
          <p:cNvPr id="8" name="Rectangle 7">
            <a:extLst>
              <a:ext uri="{FF2B5EF4-FFF2-40B4-BE49-F238E27FC236}">
                <a16:creationId xmlns:a16="http://schemas.microsoft.com/office/drawing/2014/main" id="{62EA7856-1120-4071-8728-85C4A8C9D167}"/>
              </a:ext>
            </a:extLst>
          </p:cNvPr>
          <p:cNvSpPr/>
          <p:nvPr/>
        </p:nvSpPr>
        <p:spPr>
          <a:xfrm>
            <a:off x="8272895" y="2028615"/>
            <a:ext cx="2552701" cy="2431435"/>
          </a:xfrm>
          <a:prstGeom prst="rect">
            <a:avLst/>
          </a:prstGeom>
          <a:ln w="57150">
            <a:solidFill>
              <a:srgbClr val="991A1D"/>
            </a:solidFill>
          </a:ln>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Validate</a:t>
            </a:r>
          </a:p>
          <a:p>
            <a:pPr algn="ctr"/>
            <a:r>
              <a:rPr lang="en-US" sz="2400" dirty="0">
                <a:latin typeface="Calibri" panose="020F0502020204030204" pitchFamily="34" charset="0"/>
                <a:ea typeface="Calibri" panose="020F0502020204030204" pitchFamily="34" charset="0"/>
                <a:cs typeface="Calibri" panose="020F0502020204030204" pitchFamily="34" charset="0"/>
              </a:rPr>
              <a:t>When we may not have that same story but know that what they feel makes sen</a:t>
            </a:r>
            <a:r>
              <a:rPr lang="en-US" sz="2400" dirty="0">
                <a:latin typeface="Articulate" panose="02000503040000020004" pitchFamily="2" charset="0"/>
              </a:rPr>
              <a:t>se</a:t>
            </a:r>
          </a:p>
        </p:txBody>
      </p:sp>
      <p:sp>
        <p:nvSpPr>
          <p:cNvPr id="9" name="Title 3">
            <a:extLst>
              <a:ext uri="{FF2B5EF4-FFF2-40B4-BE49-F238E27FC236}">
                <a16:creationId xmlns:a16="http://schemas.microsoft.com/office/drawing/2014/main" id="{38848CF2-B37F-4E46-8C2D-2E62C39B6FC3}"/>
              </a:ext>
            </a:extLst>
          </p:cNvPr>
          <p:cNvSpPr txBox="1">
            <a:spLocks/>
          </p:cNvSpPr>
          <p:nvPr/>
        </p:nvSpPr>
        <p:spPr>
          <a:xfrm>
            <a:off x="1" y="244837"/>
            <a:ext cx="12192000" cy="646331"/>
          </a:xfrm>
          <a:prstGeom prst="rect">
            <a:avLst/>
          </a:prstGeom>
        </p:spPr>
        <p:txBody>
          <a:bodyPr/>
          <a:lstStyle>
            <a:lvl1pPr algn="ctr" rtl="0" eaLnBrk="1" fontAlgn="base" hangingPunct="1">
              <a:spcBef>
                <a:spcPct val="0"/>
              </a:spcBef>
              <a:spcAft>
                <a:spcPct val="0"/>
              </a:spcAft>
              <a:defRPr sz="3600" b="1">
                <a:solidFill>
                  <a:schemeClr val="tx1"/>
                </a:solidFill>
                <a:latin typeface="Arial" panose="020B0604020202020204" pitchFamily="34" charset="0"/>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a:lstStyle>
          <a:p>
            <a:r>
              <a:rPr lang="en-US" sz="4000" kern="0" dirty="0">
                <a:latin typeface="Calibri" panose="020F0502020204030204" pitchFamily="34" charset="0"/>
                <a:ea typeface="Calibri" panose="020F0502020204030204" pitchFamily="34" charset="0"/>
                <a:cs typeface="Calibri" panose="020F0502020204030204" pitchFamily="34" charset="0"/>
              </a:rPr>
              <a:t>What You Can Do</a:t>
            </a:r>
          </a:p>
        </p:txBody>
      </p:sp>
      <p:sp>
        <p:nvSpPr>
          <p:cNvPr id="3" name="Arrow: Curved Down 2">
            <a:extLst>
              <a:ext uri="{FF2B5EF4-FFF2-40B4-BE49-F238E27FC236}">
                <a16:creationId xmlns:a16="http://schemas.microsoft.com/office/drawing/2014/main" id="{7FCFAE96-BA55-41C2-951F-0DB6982159B6}"/>
              </a:ext>
            </a:extLst>
          </p:cNvPr>
          <p:cNvSpPr/>
          <p:nvPr/>
        </p:nvSpPr>
        <p:spPr bwMode="auto">
          <a:xfrm>
            <a:off x="3422072" y="1483992"/>
            <a:ext cx="1714500" cy="883228"/>
          </a:xfrm>
          <a:prstGeom prst="curved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 name="Arrow: Curved Up 3">
            <a:extLst>
              <a:ext uri="{FF2B5EF4-FFF2-40B4-BE49-F238E27FC236}">
                <a16:creationId xmlns:a16="http://schemas.microsoft.com/office/drawing/2014/main" id="{0B6BCCBD-F6FB-489D-823E-5A3B532CAD00}"/>
              </a:ext>
            </a:extLst>
          </p:cNvPr>
          <p:cNvSpPr/>
          <p:nvPr/>
        </p:nvSpPr>
        <p:spPr bwMode="auto">
          <a:xfrm>
            <a:off x="7055427" y="4442558"/>
            <a:ext cx="1768186" cy="966354"/>
          </a:xfrm>
          <a:prstGeom prst="curved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5097624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2648-E861-455D-8A80-DD72D516935A}"/>
              </a:ext>
            </a:extLst>
          </p:cNvPr>
          <p:cNvSpPr>
            <a:spLocks noGrp="1"/>
          </p:cNvSpPr>
          <p:nvPr>
            <p:ph type="title"/>
          </p:nvPr>
        </p:nvSpPr>
        <p:spPr>
          <a:xfrm>
            <a:off x="0" y="222161"/>
            <a:ext cx="12192000" cy="707886"/>
          </a:xfrm>
        </p:spPr>
        <p:txBody>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What works</a:t>
            </a:r>
          </a:p>
        </p:txBody>
      </p:sp>
      <p:sp>
        <p:nvSpPr>
          <p:cNvPr id="3" name="Content Placeholder 2">
            <a:extLst>
              <a:ext uri="{FF2B5EF4-FFF2-40B4-BE49-F238E27FC236}">
                <a16:creationId xmlns:a16="http://schemas.microsoft.com/office/drawing/2014/main" id="{B425BBF4-C27F-4CC1-A738-27FCC707A009}"/>
              </a:ext>
            </a:extLst>
          </p:cNvPr>
          <p:cNvSpPr>
            <a:spLocks noGrp="1"/>
          </p:cNvSpPr>
          <p:nvPr>
            <p:ph idx="1"/>
          </p:nvPr>
        </p:nvSpPr>
        <p:spPr>
          <a:xfrm>
            <a:off x="838200" y="1513898"/>
            <a:ext cx="10515600" cy="3989186"/>
          </a:xfrm>
        </p:spPr>
        <p:txBody>
          <a:bodyPr>
            <a:normAutofit/>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Making it SAFE!</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Power of a Conversation</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No one understands a firefighter like a firefighter</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Brothers and Sisters helping one another</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Coffee table conversation - You are already doing this</a:t>
            </a: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“It is ok to not be ok for today”</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3261609-1B2C-6E75-687C-BAA88D004D29}"/>
              </a:ext>
            </a:extLst>
          </p:cNvPr>
          <p:cNvSpPr>
            <a:spLocks noGrp="1"/>
          </p:cNvSpPr>
          <p:nvPr>
            <p:ph type="sldNum" sz="quarter" idx="10"/>
          </p:nvPr>
        </p:nvSpPr>
        <p:spPr/>
        <p:txBody>
          <a:bodyPr/>
          <a:lstStyle/>
          <a:p>
            <a:fld id="{DAEBE78A-56B9-48B4-AB1A-9EB87ABE874B}" type="slidenum">
              <a:rPr lang="en-US" smtClean="0"/>
              <a:pPr/>
              <a:t>84</a:t>
            </a:fld>
            <a:endParaRPr lang="en-US" dirty="0"/>
          </a:p>
        </p:txBody>
      </p:sp>
    </p:spTree>
    <p:custDataLst>
      <p:tags r:id="rId1"/>
    </p:custDataLst>
    <p:extLst>
      <p:ext uri="{BB962C8B-B14F-4D97-AF65-F5344CB8AC3E}">
        <p14:creationId xmlns:p14="http://schemas.microsoft.com/office/powerpoint/2010/main" val="1265514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E2ED-6F6C-4B72-B4B5-EE594870D45D}"/>
              </a:ext>
            </a:extLst>
          </p:cNvPr>
          <p:cNvSpPr>
            <a:spLocks noGrp="1"/>
          </p:cNvSpPr>
          <p:nvPr>
            <p:ph type="title"/>
          </p:nvPr>
        </p:nvSpPr>
        <p:spPr>
          <a:xfrm>
            <a:off x="0" y="246994"/>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What Peer Support Is Not</a:t>
            </a:r>
          </a:p>
        </p:txBody>
      </p:sp>
      <p:sp>
        <p:nvSpPr>
          <p:cNvPr id="6" name="TextBox 5">
            <a:extLst>
              <a:ext uri="{FF2B5EF4-FFF2-40B4-BE49-F238E27FC236}">
                <a16:creationId xmlns:a16="http://schemas.microsoft.com/office/drawing/2014/main" id="{5CD3A32B-5F21-4433-826E-7F81F0608410}"/>
              </a:ext>
            </a:extLst>
          </p:cNvPr>
          <p:cNvSpPr txBox="1"/>
          <p:nvPr/>
        </p:nvSpPr>
        <p:spPr>
          <a:xfrm>
            <a:off x="807134" y="1366897"/>
            <a:ext cx="10577732" cy="4124206"/>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supporters are not therapist</a:t>
            </a:r>
          </a:p>
          <a:p>
            <a:pPr marL="342900" indent="-342900">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supporters are not trained counselors</a:t>
            </a:r>
          </a:p>
          <a:p>
            <a:pPr marL="342900" indent="-342900">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supporters do not offer advice on how to resolve an issue, they offer an open ear and a bridge to resources</a:t>
            </a:r>
          </a:p>
          <a:p>
            <a:pPr marL="342900" indent="-342900">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 does not take the place of EAP, CISM, or other organizational resources</a:t>
            </a:r>
          </a:p>
          <a:p>
            <a:pPr marL="342900" indent="-342900">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We are not supposed to “fix”</a:t>
            </a:r>
          </a:p>
          <a:p>
            <a:pPr marL="342900" indent="-342900">
              <a:spcAft>
                <a:spcPts val="6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Peer Support will not work as a mandated service</a:t>
            </a:r>
          </a:p>
          <a:p>
            <a:pPr marL="571500" indent="-571500">
              <a:buFont typeface="Arial"/>
              <a:buChar char="•"/>
            </a:pPr>
            <a:endParaRPr lang="en-US" sz="2000" dirty="0"/>
          </a:p>
          <a:p>
            <a:pPr marL="571500" indent="-571500">
              <a:buFont typeface="Arial"/>
              <a:buChar char="•"/>
            </a:pPr>
            <a:endParaRPr lang="en-US" sz="2000" dirty="0"/>
          </a:p>
        </p:txBody>
      </p:sp>
      <p:sp>
        <p:nvSpPr>
          <p:cNvPr id="3" name="Slide Number Placeholder 2">
            <a:extLst>
              <a:ext uri="{FF2B5EF4-FFF2-40B4-BE49-F238E27FC236}">
                <a16:creationId xmlns:a16="http://schemas.microsoft.com/office/drawing/2014/main" id="{A077B1A5-8D59-2AB7-775D-197499DFA0DE}"/>
              </a:ext>
            </a:extLst>
          </p:cNvPr>
          <p:cNvSpPr>
            <a:spLocks noGrp="1"/>
          </p:cNvSpPr>
          <p:nvPr>
            <p:ph type="sldNum" sz="quarter" idx="10"/>
          </p:nvPr>
        </p:nvSpPr>
        <p:spPr/>
        <p:txBody>
          <a:bodyPr/>
          <a:lstStyle/>
          <a:p>
            <a:fld id="{DAEBE78A-56B9-48B4-AB1A-9EB87ABE874B}" type="slidenum">
              <a:rPr lang="en-US" smtClean="0"/>
              <a:pPr/>
              <a:t>85</a:t>
            </a:fld>
            <a:endParaRPr lang="en-US" dirty="0"/>
          </a:p>
        </p:txBody>
      </p:sp>
    </p:spTree>
    <p:custDataLst>
      <p:tags r:id="rId1"/>
    </p:custDataLst>
    <p:extLst>
      <p:ext uri="{BB962C8B-B14F-4D97-AF65-F5344CB8AC3E}">
        <p14:creationId xmlns:p14="http://schemas.microsoft.com/office/powerpoint/2010/main" val="258707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2BB739-17EE-4350-9ED6-8E07EFB8819A}"/>
              </a:ext>
            </a:extLst>
          </p:cNvPr>
          <p:cNvSpPr>
            <a:spLocks noGrp="1"/>
          </p:cNvSpPr>
          <p:nvPr>
            <p:ph type="sldNum" sz="quarter" idx="10"/>
          </p:nvPr>
        </p:nvSpPr>
        <p:spPr/>
        <p:txBody>
          <a:bodyPr/>
          <a:lstStyle/>
          <a:p>
            <a:fld id="{DAEBE78A-56B9-48B4-AB1A-9EB87ABE874B}" type="slidenum">
              <a:rPr lang="en-US" smtClean="0"/>
              <a:pPr/>
              <a:t>86</a:t>
            </a:fld>
            <a:endParaRPr lang="en-US" dirty="0"/>
          </a:p>
        </p:txBody>
      </p:sp>
      <p:sp>
        <p:nvSpPr>
          <p:cNvPr id="5" name="Rectangle 4">
            <a:extLst>
              <a:ext uri="{FF2B5EF4-FFF2-40B4-BE49-F238E27FC236}">
                <a16:creationId xmlns:a16="http://schemas.microsoft.com/office/drawing/2014/main" id="{18812A03-7010-42FC-80F4-F3AF28F29658}"/>
              </a:ext>
            </a:extLst>
          </p:cNvPr>
          <p:cNvSpPr/>
          <p:nvPr/>
        </p:nvSpPr>
        <p:spPr>
          <a:xfrm>
            <a:off x="758456" y="1245799"/>
            <a:ext cx="10675088" cy="4078039"/>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National Hotlines</a:t>
            </a:r>
            <a:r>
              <a:rPr lang="en-US" sz="2800" dirty="0">
                <a:latin typeface="Calibri" panose="020F0502020204030204" pitchFamily="34" charset="0"/>
                <a:ea typeface="Calibri" panose="020F0502020204030204" pitchFamily="34" charset="0"/>
                <a:cs typeface="Calibri" panose="020F0502020204030204" pitchFamily="34" charset="0"/>
              </a:rPr>
              <a:t> </a:t>
            </a:r>
          </a:p>
          <a:p>
            <a:pPr marL="742950" lvl="1" indent="-28575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Safe Call Now- 24/7 hotline (206) 458-3020, </a:t>
            </a:r>
            <a:r>
              <a:rPr lang="en-US"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www.safecallnow.org</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National Suicide Prevention Lifeline- 24/7 hotline is now - </a:t>
            </a:r>
            <a:r>
              <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988</a:t>
            </a:r>
          </a:p>
          <a:p>
            <a:pPr marL="742950" lvl="1" indent="-28575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Crisis Text line- text “START” to 741741</a:t>
            </a:r>
          </a:p>
          <a:p>
            <a:pPr marL="742950" lvl="1" indent="-285750">
              <a:spcAft>
                <a:spcPts val="600"/>
              </a:spcAft>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www.suicide.org</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911</a:t>
            </a:r>
            <a:r>
              <a:rPr lang="en-US" sz="2400" dirty="0">
                <a:latin typeface="Calibri" panose="020F0502020204030204" pitchFamily="34" charset="0"/>
                <a:ea typeface="Calibri" panose="020F0502020204030204" pitchFamily="34" charset="0"/>
                <a:cs typeface="Calibri" panose="020F0502020204030204" pitchFamily="34" charset="0"/>
              </a:rPr>
              <a:t> </a:t>
            </a:r>
          </a:p>
          <a:p>
            <a:pPr marL="742950" lvl="1" indent="-285750">
              <a:spcAft>
                <a:spcPts val="600"/>
              </a:spcAft>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Call 911 or go to the nearest hospital and let them know you need to see the psychiatrist on call</a:t>
            </a:r>
          </a:p>
          <a:p>
            <a:pPr marL="342900" indent="-342900">
              <a:spcAft>
                <a:spcPts val="600"/>
              </a:spcAf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Critical Incident Stress Debrief Team</a:t>
            </a:r>
            <a:r>
              <a:rPr lang="en-US" sz="2400" dirty="0">
                <a:latin typeface="Calibri" panose="020F0502020204030204" pitchFamily="34" charset="0"/>
                <a:ea typeface="Calibri" panose="020F0502020204030204" pitchFamily="34" charset="0"/>
                <a:cs typeface="Calibri" panose="020F0502020204030204" pitchFamily="34" charset="0"/>
              </a:rPr>
              <a:t> </a:t>
            </a:r>
          </a:p>
          <a:p>
            <a:pPr marL="742950" lvl="1" indent="-28575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North Carolina Law Enforcement Assistance Program (NC LEAP) - </a:t>
            </a:r>
            <a:r>
              <a:rPr lang="en-US" sz="20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www.nc-leap.org</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Articulate" panose="02000503040000020004" pitchFamily="2" charset="0"/>
            </a:endParaRPr>
          </a:p>
        </p:txBody>
      </p:sp>
      <p:sp>
        <p:nvSpPr>
          <p:cNvPr id="6" name="TextBox 5">
            <a:extLst>
              <a:ext uri="{FF2B5EF4-FFF2-40B4-BE49-F238E27FC236}">
                <a16:creationId xmlns:a16="http://schemas.microsoft.com/office/drawing/2014/main" id="{DDB3CCC3-8535-4089-9C8C-9097AC9C2BBC}"/>
              </a:ext>
            </a:extLst>
          </p:cNvPr>
          <p:cNvSpPr txBox="1"/>
          <p:nvPr/>
        </p:nvSpPr>
        <p:spPr>
          <a:xfrm>
            <a:off x="0" y="290960"/>
            <a:ext cx="12192000" cy="707886"/>
          </a:xfrm>
          <a:prstGeom prst="rect">
            <a:avLst/>
          </a:prstGeom>
          <a:noFill/>
        </p:spPr>
        <p:txBody>
          <a:bodyPr wrap="square" rtlCol="0">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Urgent Resources</a:t>
            </a:r>
            <a:r>
              <a:rPr lang="en-US" sz="4000" dirty="0">
                <a:latin typeface="Calibri" panose="020F0502020204030204" pitchFamily="34" charset="0"/>
                <a:ea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6032689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AC27-CCFE-5CBE-2A90-5540FD39DA2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451DF1-E3B5-4CBA-B29F-89422C0D280F}"/>
              </a:ext>
            </a:extLst>
          </p:cNvPr>
          <p:cNvSpPr>
            <a:spLocks noGrp="1"/>
          </p:cNvSpPr>
          <p:nvPr>
            <p:ph type="sldNum" sz="quarter" idx="10"/>
          </p:nvPr>
        </p:nvSpPr>
        <p:spPr/>
        <p:txBody>
          <a:bodyPr/>
          <a:lstStyle/>
          <a:p>
            <a:fld id="{DAEBE78A-56B9-48B4-AB1A-9EB87ABE874B}" type="slidenum">
              <a:rPr lang="en-US" smtClean="0"/>
              <a:pPr/>
              <a:t>87</a:t>
            </a:fld>
            <a:endParaRPr lang="en-US" dirty="0"/>
          </a:p>
        </p:txBody>
      </p:sp>
      <p:sp>
        <p:nvSpPr>
          <p:cNvPr id="5" name="Rectangle 4">
            <a:extLst>
              <a:ext uri="{FF2B5EF4-FFF2-40B4-BE49-F238E27FC236}">
                <a16:creationId xmlns:a16="http://schemas.microsoft.com/office/drawing/2014/main" id="{D276CF81-33DC-3447-1863-02E56445D7FF}"/>
              </a:ext>
            </a:extLst>
          </p:cNvPr>
          <p:cNvSpPr/>
          <p:nvPr/>
        </p:nvSpPr>
        <p:spPr>
          <a:xfrm>
            <a:off x="758456" y="1226135"/>
            <a:ext cx="10675088" cy="5101397"/>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Calibri" panose="020F0502020204030204" pitchFamily="34" charset="0"/>
              </a:rPr>
              <a:t>Responder Assistance Initiative</a:t>
            </a:r>
          </a:p>
          <a:p>
            <a:pPr marL="800100" lvl="1" indent="-34290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Responder Assistance Initiative (RAI) is a service for NC Department of Public Safety personnel and our North Carolina public safety agency partners including Law Enforcement, Fire, Emergency Medical Services, Emergency Management, Telecommunicator/Dispatch or any staff within the Department of Public Safety. </a:t>
            </a:r>
          </a:p>
          <a:p>
            <a:pPr marL="800100" lvl="1" indent="-342900">
              <a:spcAft>
                <a:spcPts val="600"/>
              </a:spcAft>
              <a:buFont typeface="Arial" panose="020B0604020202020204" pitchFamily="34" charset="0"/>
              <a:buChar char="•"/>
            </a:pPr>
            <a:endParaRPr lang="en-US" sz="700" dirty="0">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US" sz="2800" b="1" dirty="0">
                <a:latin typeface="Calibri" panose="020F0502020204030204" pitchFamily="34" charset="0"/>
                <a:ea typeface="Calibri" panose="020F0502020204030204" pitchFamily="34" charset="0"/>
                <a:cs typeface="Calibri" panose="020F0502020204030204" pitchFamily="34" charset="0"/>
              </a:rPr>
              <a:t>RESPONDER ASSISTANCE INITIATIVE (RAI) </a:t>
            </a:r>
          </a:p>
          <a:p>
            <a:pPr algn="ctr">
              <a:spcAft>
                <a:spcPts val="600"/>
              </a:spcAft>
            </a:pPr>
            <a:r>
              <a:rPr lang="en-US" sz="2800" b="1" dirty="0">
                <a:latin typeface="Calibri" panose="020F0502020204030204" pitchFamily="34" charset="0"/>
                <a:ea typeface="Calibri" panose="020F0502020204030204" pitchFamily="34" charset="0"/>
                <a:cs typeface="Calibri" panose="020F0502020204030204" pitchFamily="34" charset="0"/>
              </a:rPr>
              <a:t>Information &amp; Resource Line</a:t>
            </a:r>
          </a:p>
          <a:p>
            <a:pPr algn="ctr">
              <a:spcAft>
                <a:spcPts val="600"/>
              </a:spcAft>
            </a:pPr>
            <a:r>
              <a:rPr lang="en-US" sz="2800" b="1" dirty="0">
                <a:latin typeface="Calibri" panose="020F0502020204030204" pitchFamily="34" charset="0"/>
                <a:ea typeface="Calibri" panose="020F0502020204030204" pitchFamily="34" charset="0"/>
                <a:cs typeface="Calibri" panose="020F0502020204030204" pitchFamily="34" charset="0"/>
              </a:rPr>
              <a:t>(866) 731-6901</a:t>
            </a:r>
          </a:p>
          <a:p>
            <a:pPr algn="ctr">
              <a:spcAft>
                <a:spcPts val="600"/>
              </a:spcAft>
            </a:pPr>
            <a:r>
              <a:rPr lang="en-US" sz="2800" b="1" dirty="0">
                <a:latin typeface="Calibri" panose="020F0502020204030204" pitchFamily="34" charset="0"/>
                <a:ea typeface="Calibri" panose="020F0502020204030204" pitchFamily="34" charset="0"/>
                <a:cs typeface="Calibri" panose="020F0502020204030204" pitchFamily="34" charset="0"/>
                <a:hlinkClick r:id="rId3"/>
              </a:rPr>
              <a:t>https://www.ncdps.gov/RAI</a:t>
            </a:r>
            <a:endParaRPr lang="en-US" sz="2800" b="1" dirty="0">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endParaRPr lang="en-US" sz="2000" dirty="0">
              <a:latin typeface="Articulate" panose="02000503040000020004" pitchFamily="2" charset="0"/>
            </a:endParaRPr>
          </a:p>
        </p:txBody>
      </p:sp>
      <p:sp>
        <p:nvSpPr>
          <p:cNvPr id="6" name="TextBox 5">
            <a:extLst>
              <a:ext uri="{FF2B5EF4-FFF2-40B4-BE49-F238E27FC236}">
                <a16:creationId xmlns:a16="http://schemas.microsoft.com/office/drawing/2014/main" id="{F6F76AFC-3D76-3C32-A489-5AF99EF6617F}"/>
              </a:ext>
            </a:extLst>
          </p:cNvPr>
          <p:cNvSpPr txBox="1"/>
          <p:nvPr/>
        </p:nvSpPr>
        <p:spPr>
          <a:xfrm>
            <a:off x="0" y="290960"/>
            <a:ext cx="12192000" cy="707886"/>
          </a:xfrm>
          <a:prstGeom prst="rect">
            <a:avLst/>
          </a:prstGeom>
          <a:noFill/>
        </p:spPr>
        <p:txBody>
          <a:bodyPr wrap="square" rtlCol="0">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Urgent Resources</a:t>
            </a:r>
            <a:r>
              <a:rPr lang="en-US" sz="4000" dirty="0">
                <a:latin typeface="Calibri" panose="020F0502020204030204" pitchFamily="34" charset="0"/>
                <a:ea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7112961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1F5306-7C4E-4B60-8AF5-2FE09CAD7FBA}"/>
              </a:ext>
            </a:extLst>
          </p:cNvPr>
          <p:cNvSpPr>
            <a:spLocks noGrp="1"/>
          </p:cNvSpPr>
          <p:nvPr>
            <p:ph type="sldNum" sz="quarter" idx="10"/>
          </p:nvPr>
        </p:nvSpPr>
        <p:spPr/>
        <p:txBody>
          <a:bodyPr/>
          <a:lstStyle/>
          <a:p>
            <a:fld id="{DAEBE78A-56B9-48B4-AB1A-9EB87ABE874B}" type="slidenum">
              <a:rPr lang="en-US" smtClean="0"/>
              <a:pPr/>
              <a:t>88</a:t>
            </a:fld>
            <a:endParaRPr lang="en-US" dirty="0"/>
          </a:p>
        </p:txBody>
      </p:sp>
      <p:sp>
        <p:nvSpPr>
          <p:cNvPr id="5" name="TextBox 4">
            <a:extLst>
              <a:ext uri="{FF2B5EF4-FFF2-40B4-BE49-F238E27FC236}">
                <a16:creationId xmlns:a16="http://schemas.microsoft.com/office/drawing/2014/main" id="{50F987F2-CA0D-4729-9251-C522B5E20D64}"/>
              </a:ext>
            </a:extLst>
          </p:cNvPr>
          <p:cNvSpPr txBox="1"/>
          <p:nvPr/>
        </p:nvSpPr>
        <p:spPr>
          <a:xfrm>
            <a:off x="0" y="178902"/>
            <a:ext cx="12192000" cy="707886"/>
          </a:xfrm>
          <a:prstGeom prst="rect">
            <a:avLst/>
          </a:prstGeom>
          <a:noFill/>
        </p:spPr>
        <p:txBody>
          <a:bodyPr wrap="square" rtlCol="0">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Nonurgent Resources</a:t>
            </a:r>
          </a:p>
        </p:txBody>
      </p:sp>
      <p:sp>
        <p:nvSpPr>
          <p:cNvPr id="6" name="Rectangle 5">
            <a:extLst>
              <a:ext uri="{FF2B5EF4-FFF2-40B4-BE49-F238E27FC236}">
                <a16:creationId xmlns:a16="http://schemas.microsoft.com/office/drawing/2014/main" id="{AEF4530B-B467-4305-BC4B-E3C1F8032463}"/>
              </a:ext>
            </a:extLst>
          </p:cNvPr>
          <p:cNvSpPr/>
          <p:nvPr/>
        </p:nvSpPr>
        <p:spPr>
          <a:xfrm>
            <a:off x="691116" y="1462706"/>
            <a:ext cx="10962168" cy="4970591"/>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North Carolina Firefighter Peer Support</a:t>
            </a:r>
          </a:p>
          <a:p>
            <a:pPr marL="800100" lvl="1" indent="-342900">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24/7 hotline</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(855) 7NC-PEER or  </a:t>
            </a:r>
            <a:r>
              <a:rPr lang="en-US"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www.ncffps.org</a:t>
            </a:r>
            <a:endParaRPr lang="en-US"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Someone will always answer the phone and get you to the person that can best help you.</a:t>
            </a:r>
          </a:p>
          <a:p>
            <a:pPr marL="800100" lvl="1" indent="-342900">
              <a:spcAft>
                <a:spcPts val="6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Team members are made up of local NC firefighters who have gone through special peer support training.</a:t>
            </a:r>
          </a:p>
          <a:p>
            <a:pPr marL="342900" indent="-342900">
              <a:spcAft>
                <a:spcPts val="600"/>
              </a:spcAf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First Responder Assistance Program</a:t>
            </a:r>
          </a:p>
          <a:p>
            <a:pPr marL="742950" lvl="1" indent="-285750">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(855) 207-1747 or </a:t>
            </a:r>
            <a:r>
              <a:rPr lang="en-US"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www.BDAEAP.com</a:t>
            </a:r>
            <a:r>
              <a:rPr lang="en-US" dirty="0">
                <a:latin typeface="Calibri" panose="020F0502020204030204" pitchFamily="34" charset="0"/>
                <a:ea typeface="Calibri" panose="020F0502020204030204" pitchFamily="34" charset="0"/>
                <a:cs typeface="Calibri" panose="020F0502020204030204" pitchFamily="34" charset="0"/>
              </a:rPr>
              <a:t>, </a:t>
            </a:r>
          </a:p>
          <a:p>
            <a:pPr marL="742950" lvl="1" indent="-285750">
              <a:spcAft>
                <a:spcPts val="6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Resources and referrals to first responders and their families, organization is PROVIDENT and NCSFA.</a:t>
            </a:r>
          </a:p>
          <a:p>
            <a:pPr marL="342900" indent="-342900">
              <a:spcAft>
                <a:spcPts val="600"/>
              </a:spcAf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Share The Load- </a:t>
            </a:r>
            <a:r>
              <a:rPr lang="en-US" sz="2400" dirty="0">
                <a:latin typeface="Calibri" panose="020F0502020204030204" pitchFamily="34" charset="0"/>
                <a:ea typeface="Calibri" panose="020F0502020204030204" pitchFamily="34" charset="0"/>
                <a:cs typeface="Calibri" panose="020F0502020204030204" pitchFamily="34" charset="0"/>
              </a:rPr>
              <a:t>1-888-731-3473</a:t>
            </a:r>
          </a:p>
          <a:p>
            <a:pPr marL="800100" lvl="1" indent="-342900">
              <a:spcAft>
                <a:spcPts val="600"/>
              </a:spcAft>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National Volunteer Fire Council: A support program for Fire and EMS.</a:t>
            </a:r>
          </a:p>
          <a:p>
            <a:pPr marL="800100" lvl="1" indent="-342900">
              <a:spcAft>
                <a:spcPts val="600"/>
              </a:spcAft>
              <a:buFont typeface="Wingdings" panose="05000000000000000000" pitchFamily="2" charset="2"/>
              <a:buChar char="ü"/>
            </a:pPr>
            <a:r>
              <a:rPr lang="en-US" sz="2000" b="1" dirty="0">
                <a:latin typeface="Calibri" panose="020F0502020204030204" pitchFamily="34" charset="0"/>
                <a:ea typeface="Calibri" panose="020F0502020204030204" pitchFamily="34" charset="0"/>
                <a:cs typeface="Calibri" panose="020F0502020204030204" pitchFamily="34" charset="0"/>
              </a:rPr>
              <a:t>NCDOI/ OSFM Behavioral Health Portal </a:t>
            </a:r>
            <a:r>
              <a:rPr lang="en-US" sz="20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http://www.ncdoi.com/OSFM/BehavioralHealthCrisisPortal.aspx</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Articulate" panose="02000503040000020004" pitchFamily="2" charset="0"/>
            </a:endParaRPr>
          </a:p>
          <a:p>
            <a:endParaRPr lang="en-US" sz="2000" dirty="0">
              <a:latin typeface="Articulate" panose="02000503040000020004" pitchFamily="2" charset="0"/>
            </a:endParaRPr>
          </a:p>
          <a:p>
            <a:endParaRPr lang="en-US" sz="2000" dirty="0">
              <a:latin typeface="Articulate" panose="02000503040000020004" pitchFamily="2" charset="0"/>
            </a:endParaRPr>
          </a:p>
        </p:txBody>
      </p:sp>
    </p:spTree>
    <p:custDataLst>
      <p:tags r:id="rId1"/>
    </p:custDataLst>
    <p:extLst>
      <p:ext uri="{BB962C8B-B14F-4D97-AF65-F5344CB8AC3E}">
        <p14:creationId xmlns:p14="http://schemas.microsoft.com/office/powerpoint/2010/main" val="41128356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402B2F-5166-4181-BC24-C78B8897A407}"/>
              </a:ext>
            </a:extLst>
          </p:cNvPr>
          <p:cNvSpPr>
            <a:spLocks noGrp="1"/>
          </p:cNvSpPr>
          <p:nvPr>
            <p:ph type="sldNum" sz="quarter" idx="10"/>
          </p:nvPr>
        </p:nvSpPr>
        <p:spPr/>
        <p:txBody>
          <a:bodyPr/>
          <a:lstStyle/>
          <a:p>
            <a:fld id="{DAEBE78A-56B9-48B4-AB1A-9EB87ABE874B}" type="slidenum">
              <a:rPr lang="en-US" smtClean="0"/>
              <a:pPr/>
              <a:t>89</a:t>
            </a:fld>
            <a:endParaRPr lang="en-US" dirty="0"/>
          </a:p>
        </p:txBody>
      </p:sp>
      <p:sp>
        <p:nvSpPr>
          <p:cNvPr id="5" name="TextBox 4">
            <a:extLst>
              <a:ext uri="{FF2B5EF4-FFF2-40B4-BE49-F238E27FC236}">
                <a16:creationId xmlns:a16="http://schemas.microsoft.com/office/drawing/2014/main" id="{626E6296-3B01-41F0-978E-04C91902FEBD}"/>
              </a:ext>
            </a:extLst>
          </p:cNvPr>
          <p:cNvSpPr txBox="1"/>
          <p:nvPr/>
        </p:nvSpPr>
        <p:spPr>
          <a:xfrm>
            <a:off x="493906" y="925903"/>
            <a:ext cx="11204188" cy="2062103"/>
          </a:xfrm>
          <a:prstGeom prst="rect">
            <a:avLst/>
          </a:prstGeom>
          <a:noFill/>
        </p:spPr>
        <p:txBody>
          <a:bodyPr wrap="square" rtlCol="0">
            <a:spAutoFit/>
          </a:bodyPr>
          <a:lstStyle/>
          <a:p>
            <a:pPr marR="0" lvl="0" algn="ctr">
              <a:spcBef>
                <a:spcPts val="0"/>
              </a:spcBef>
              <a:spcAft>
                <a:spcPts val="800"/>
              </a:spcAft>
            </a:pPr>
            <a:r>
              <a:rPr lang="en-US" sz="3200" i="1" u="sng" dirty="0">
                <a:latin typeface="Calibri" panose="020F0502020204030204" pitchFamily="34" charset="0"/>
                <a:ea typeface="Calibri" panose="020F0502020204030204" pitchFamily="34" charset="0"/>
                <a:cs typeface="Calibri" panose="020F0502020204030204" pitchFamily="34" charset="0"/>
              </a:rPr>
              <a:t>If you at any time have serious concerns about the physical or emotional welfare of an individual, please contact a Mental Health Professional or take appropriate precautions (i.e. hospitalization, etc.) to ensure their safety.</a:t>
            </a:r>
          </a:p>
        </p:txBody>
      </p:sp>
      <p:sp>
        <p:nvSpPr>
          <p:cNvPr id="6" name="Rectangle 5">
            <a:extLst>
              <a:ext uri="{FF2B5EF4-FFF2-40B4-BE49-F238E27FC236}">
                <a16:creationId xmlns:a16="http://schemas.microsoft.com/office/drawing/2014/main" id="{4DC74E41-16F3-4B7C-9477-2ACFA69D2483}"/>
              </a:ext>
            </a:extLst>
          </p:cNvPr>
          <p:cNvSpPr/>
          <p:nvPr/>
        </p:nvSpPr>
        <p:spPr>
          <a:xfrm>
            <a:off x="707923" y="3488523"/>
            <a:ext cx="10569677" cy="1569660"/>
          </a:xfrm>
          <a:prstGeom prst="rect">
            <a:avLst/>
          </a:prstGeom>
        </p:spPr>
        <p:txBody>
          <a:bodyPr wrap="square">
            <a:spAutoFit/>
          </a:bodyPr>
          <a:lstStyle/>
          <a:p>
            <a:pPr algn="ctr"/>
            <a:r>
              <a:rPr lang="en-US" sz="3200" b="1" dirty="0">
                <a:solidFill>
                  <a:srgbClr val="49AA41"/>
                </a:solidFill>
                <a:latin typeface="Kozuka Gothic Pr6N H" panose="020B0800000000000000" pitchFamily="34" charset="-128"/>
                <a:ea typeface="Kozuka Gothic Pr6N H" panose="020B0800000000000000" pitchFamily="34" charset="-128"/>
              </a:rPr>
              <a:t>Suicide Is Preventable!</a:t>
            </a:r>
          </a:p>
          <a:p>
            <a:pPr algn="ctr"/>
            <a:endParaRPr lang="en-US" sz="3200" b="1" dirty="0">
              <a:solidFill>
                <a:srgbClr val="49AA41"/>
              </a:solidFill>
              <a:latin typeface="Kozuka Gothic Pr6N H" panose="020B0800000000000000" pitchFamily="34" charset="-128"/>
              <a:ea typeface="Kozuka Gothic Pr6N H" panose="020B0800000000000000" pitchFamily="34" charset="-128"/>
            </a:endParaRPr>
          </a:p>
          <a:p>
            <a:pPr algn="ctr"/>
            <a:r>
              <a:rPr lang="en-US" sz="3200" b="1" dirty="0">
                <a:solidFill>
                  <a:srgbClr val="49AA41"/>
                </a:solidFill>
                <a:latin typeface="Kozuka Gothic Pr6N H" panose="020B0800000000000000" pitchFamily="34" charset="-128"/>
                <a:ea typeface="Kozuka Gothic Pr6N H" panose="020B0800000000000000" pitchFamily="34" charset="-128"/>
              </a:rPr>
              <a:t>With Help Comes Hope!</a:t>
            </a:r>
            <a:endParaRPr lang="en-US" sz="3200" dirty="0">
              <a:latin typeface="Kozuka Gothic Pr6N H" panose="020B0800000000000000" pitchFamily="34" charset="-128"/>
              <a:ea typeface="Kozuka Gothic Pr6N H" panose="020B0800000000000000" pitchFamily="34" charset="-128"/>
            </a:endParaRPr>
          </a:p>
        </p:txBody>
      </p:sp>
    </p:spTree>
    <p:custDataLst>
      <p:tags r:id="rId1"/>
    </p:custDataLst>
    <p:extLst>
      <p:ext uri="{BB962C8B-B14F-4D97-AF65-F5344CB8AC3E}">
        <p14:creationId xmlns:p14="http://schemas.microsoft.com/office/powerpoint/2010/main" val="121638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7CB5-8D2F-9A25-37EB-32B6DED89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664E1-106E-4864-3308-926574CF139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Provide Notice of New Chief</a:t>
            </a:r>
          </a:p>
        </p:txBody>
      </p:sp>
      <p:sp>
        <p:nvSpPr>
          <p:cNvPr id="3" name="Content Placeholder 2">
            <a:extLst>
              <a:ext uri="{FF2B5EF4-FFF2-40B4-BE49-F238E27FC236}">
                <a16:creationId xmlns:a16="http://schemas.microsoft.com/office/drawing/2014/main" id="{67A2E707-BA9D-36CB-4BBD-997FFCF03B2F}"/>
              </a:ext>
            </a:extLst>
          </p:cNvPr>
          <p:cNvSpPr>
            <a:spLocks noGrp="1"/>
          </p:cNvSpPr>
          <p:nvPr>
            <p:ph idx="1"/>
          </p:nvPr>
        </p:nvSpPr>
        <p:spPr>
          <a:xfrm>
            <a:off x="618226" y="1559955"/>
            <a:ext cx="10955547" cy="4978960"/>
          </a:xfrm>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The workers compensation provider for your department, your departments treasurer or accountant, your departments Relief Fund treasurer, your departments insurance carrier, banks and financial institutions with departmental accounts, County Fire Marshal or EM Director, City and/or County Government, and anyone else with whom your department does business.</a:t>
            </a:r>
          </a:p>
          <a:p>
            <a:pPr>
              <a:buFont typeface="Wingdings" panose="05000000000000000000" pitchFamily="2" charset="2"/>
              <a:buChar char="Ø"/>
            </a:pPr>
            <a:r>
              <a:rPr lang="en-US" sz="2400" b="1" u="sng" dirty="0">
                <a:latin typeface="Calibri" panose="020F0502020204030204" pitchFamily="34" charset="0"/>
                <a:ea typeface="Calibri" panose="020F0502020204030204" pitchFamily="34" charset="0"/>
                <a:cs typeface="Calibri" panose="020F0502020204030204" pitchFamily="34" charset="0"/>
              </a:rPr>
              <a:t>By notifying NCSFA or OSFM the information will be shared among all three agencies.</a:t>
            </a:r>
          </a:p>
          <a:p>
            <a:endParaRPr lang="en-US" dirty="0"/>
          </a:p>
        </p:txBody>
      </p:sp>
      <p:sp>
        <p:nvSpPr>
          <p:cNvPr id="4" name="Slide Number Placeholder 3">
            <a:extLst>
              <a:ext uri="{FF2B5EF4-FFF2-40B4-BE49-F238E27FC236}">
                <a16:creationId xmlns:a16="http://schemas.microsoft.com/office/drawing/2014/main" id="{CDCF601C-C6FE-96F1-6C6F-A683D1B53ADA}"/>
              </a:ext>
            </a:extLst>
          </p:cNvPr>
          <p:cNvSpPr>
            <a:spLocks noGrp="1"/>
          </p:cNvSpPr>
          <p:nvPr>
            <p:ph type="sldNum" sz="quarter" idx="10"/>
          </p:nvPr>
        </p:nvSpPr>
        <p:spPr/>
        <p:txBody>
          <a:bodyPr/>
          <a:lstStyle/>
          <a:p>
            <a:fld id="{DAEBE78A-56B9-48B4-AB1A-9EB87ABE874B}" type="slidenum">
              <a:rPr lang="en-US" smtClean="0"/>
              <a:pPr/>
              <a:t>9</a:t>
            </a:fld>
            <a:endParaRPr lang="en-US" dirty="0"/>
          </a:p>
        </p:txBody>
      </p:sp>
    </p:spTree>
    <p:extLst>
      <p:ext uri="{BB962C8B-B14F-4D97-AF65-F5344CB8AC3E}">
        <p14:creationId xmlns:p14="http://schemas.microsoft.com/office/powerpoint/2010/main" val="10054392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0" y="2148840"/>
            <a:ext cx="6019800" cy="1107996"/>
          </a:xfrm>
          <a:prstGeom prst="rect">
            <a:avLst/>
          </a:prstGeom>
        </p:spPr>
        <p:txBody>
          <a:bodyPr wrap="square">
            <a:spAutoFit/>
          </a:bodyPr>
          <a:lstStyle/>
          <a:p>
            <a:pPr algn="ctr" eaLnBrk="1" hangingPunct="1">
              <a:buFont typeface="Wingdings" charset="0"/>
              <a:buNone/>
            </a:pPr>
            <a:r>
              <a:rPr lang="en-US" sz="6600" b="1" dirty="0">
                <a:solidFill>
                  <a:srgbClr val="020200"/>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3" name="Slide Number Placeholder 2">
            <a:extLst>
              <a:ext uri="{FF2B5EF4-FFF2-40B4-BE49-F238E27FC236}">
                <a16:creationId xmlns:a16="http://schemas.microsoft.com/office/drawing/2014/main" id="{1E9D8129-59F7-7CF7-8461-5FBB3E48BDAE}"/>
              </a:ext>
            </a:extLst>
          </p:cNvPr>
          <p:cNvSpPr>
            <a:spLocks noGrp="1"/>
          </p:cNvSpPr>
          <p:nvPr>
            <p:ph type="sldNum" sz="quarter" idx="10"/>
          </p:nvPr>
        </p:nvSpPr>
        <p:spPr/>
        <p:txBody>
          <a:bodyPr/>
          <a:lstStyle/>
          <a:p>
            <a:fld id="{DAEBE78A-56B9-48B4-AB1A-9EB87ABE874B}" type="slidenum">
              <a:rPr lang="en-US" smtClean="0"/>
              <a:pPr/>
              <a:t>90</a:t>
            </a:fld>
            <a:endParaRPr lang="en-US" dirty="0"/>
          </a:p>
        </p:txBody>
      </p:sp>
    </p:spTree>
    <p:custDataLst>
      <p:tags r:id="rId1"/>
    </p:custDataLst>
    <p:extLst>
      <p:ext uri="{BB962C8B-B14F-4D97-AF65-F5344CB8AC3E}">
        <p14:creationId xmlns:p14="http://schemas.microsoft.com/office/powerpoint/2010/main" val="1743443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8"/>
          <p:cNvSpPr>
            <a:spLocks noGrp="1" noChangeArrowheads="1"/>
          </p:cNvSpPr>
          <p:nvPr>
            <p:ph idx="1"/>
          </p:nvPr>
        </p:nvSpPr>
        <p:spPr>
          <a:xfrm>
            <a:off x="618226" y="2012133"/>
            <a:ext cx="10955547" cy="2393614"/>
          </a:xfrm>
        </p:spPr>
        <p:txBody>
          <a:bodyPr/>
          <a:lstStyle/>
          <a:p>
            <a:pPr marL="0" indent="0" algn="ctr" eaLnBrk="1" hangingPunct="1">
              <a:buNone/>
            </a:pPr>
            <a:r>
              <a:rPr lang="en-US" sz="6600" b="1" dirty="0">
                <a:latin typeface="Calibri" panose="020F0502020204030204" pitchFamily="34" charset="0"/>
                <a:ea typeface="Calibri" panose="020F0502020204030204" pitchFamily="34" charset="0"/>
                <a:cs typeface="Calibri" panose="020F0502020204030204" pitchFamily="34" charset="0"/>
              </a:rPr>
              <a:t>Gross Premium Assessment </a:t>
            </a:r>
          </a:p>
          <a:p>
            <a:endParaRPr lang="en-US" sz="6000" dirty="0">
              <a:solidFill>
                <a:srgbClr val="993300"/>
              </a:solidFill>
              <a:latin typeface="Kozuka Gothic Pr6N H" panose="020B0800000000000000" pitchFamily="34" charset="-128"/>
              <a:ea typeface="Kozuka Gothic Pr6N H" panose="020B0800000000000000" pitchFamily="34" charset="-128"/>
            </a:endParaRPr>
          </a:p>
        </p:txBody>
      </p:sp>
      <p:sp>
        <p:nvSpPr>
          <p:cNvPr id="2" name="Slide Number Placeholder 1">
            <a:extLst>
              <a:ext uri="{FF2B5EF4-FFF2-40B4-BE49-F238E27FC236}">
                <a16:creationId xmlns:a16="http://schemas.microsoft.com/office/drawing/2014/main" id="{3F4768D7-D87B-13C9-1B2F-FA1989DD75FE}"/>
              </a:ext>
            </a:extLst>
          </p:cNvPr>
          <p:cNvSpPr>
            <a:spLocks noGrp="1"/>
          </p:cNvSpPr>
          <p:nvPr>
            <p:ph type="sldNum" sz="quarter" idx="10"/>
          </p:nvPr>
        </p:nvSpPr>
        <p:spPr/>
        <p:txBody>
          <a:bodyPr/>
          <a:lstStyle/>
          <a:p>
            <a:fld id="{DAEBE78A-56B9-48B4-AB1A-9EB87ABE874B}" type="slidenum">
              <a:rPr lang="en-US" smtClean="0"/>
              <a:pPr/>
              <a:t>91</a:t>
            </a:fld>
            <a:endParaRPr lang="en-US" dirty="0"/>
          </a:p>
        </p:txBody>
      </p:sp>
    </p:spTree>
    <p:custDataLst>
      <p:tags r:id="rId1"/>
    </p:custDataLst>
    <p:extLst>
      <p:ext uri="{BB962C8B-B14F-4D97-AF65-F5344CB8AC3E}">
        <p14:creationId xmlns:p14="http://schemas.microsoft.com/office/powerpoint/2010/main" val="75955621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176B-3A79-4F28-6BF0-95828161BECC}"/>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Gross Premium Assessment History</a:t>
            </a:r>
          </a:p>
        </p:txBody>
      </p:sp>
      <p:sp>
        <p:nvSpPr>
          <p:cNvPr id="3" name="Content Placeholder 2">
            <a:extLst>
              <a:ext uri="{FF2B5EF4-FFF2-40B4-BE49-F238E27FC236}">
                <a16:creationId xmlns:a16="http://schemas.microsoft.com/office/drawing/2014/main" id="{FDCD7D4F-5E19-0A51-F8FF-7B9B2BA7E40F}"/>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First Established 1907 for the NC Relief Fund</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Two GP Taxes on Fire and Lightning Policies existed until 2006 – the original 1.33% that went to the Relief Fund, and ½ 0f 1% originally instituted to fund the Fire and Rescue Workers Pension Fund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Both were based on Percentage of Insurance coverage Contract. </a:t>
            </a:r>
          </a:p>
          <a:p>
            <a:pPr lvl="1">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Calibri" panose="020F0502020204030204" pitchFamily="34" charset="0"/>
              </a:rPr>
              <a:t>The 1.33 went to Relief Fund, ½ of 1% went to Fire and Rescue Pension until a lawsuit by the insurance industry, and was changed where it all went  to the General Fund and served to offset F&amp;R Pension appropriation</a:t>
            </a:r>
          </a:p>
        </p:txBody>
      </p:sp>
      <p:sp>
        <p:nvSpPr>
          <p:cNvPr id="4" name="Slide Number Placeholder 3">
            <a:extLst>
              <a:ext uri="{FF2B5EF4-FFF2-40B4-BE49-F238E27FC236}">
                <a16:creationId xmlns:a16="http://schemas.microsoft.com/office/drawing/2014/main" id="{A6C4EBDB-6036-F004-15EC-49EA60D95C85}"/>
              </a:ext>
            </a:extLst>
          </p:cNvPr>
          <p:cNvSpPr>
            <a:spLocks noGrp="1"/>
          </p:cNvSpPr>
          <p:nvPr>
            <p:ph type="sldNum" sz="quarter" idx="10"/>
          </p:nvPr>
        </p:nvSpPr>
        <p:spPr/>
        <p:txBody>
          <a:bodyPr/>
          <a:lstStyle/>
          <a:p>
            <a:fld id="{DAEBE78A-56B9-48B4-AB1A-9EB87ABE874B}" type="slidenum">
              <a:rPr lang="en-US" smtClean="0"/>
              <a:pPr/>
              <a:t>92</a:t>
            </a:fld>
            <a:endParaRPr lang="en-US" dirty="0"/>
          </a:p>
        </p:txBody>
      </p:sp>
    </p:spTree>
    <p:extLst>
      <p:ext uri="{BB962C8B-B14F-4D97-AF65-F5344CB8AC3E}">
        <p14:creationId xmlns:p14="http://schemas.microsoft.com/office/powerpoint/2010/main" val="38934078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6CC6-FBC5-B10A-4464-B2E24F260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BA8E0-FFFC-650D-4F3A-69CE5115EF7F}"/>
              </a:ext>
            </a:extLst>
          </p:cNvPr>
          <p:cNvSpPr>
            <a:spLocks noGrp="1"/>
          </p:cNvSpPr>
          <p:nvPr>
            <p:ph type="title"/>
          </p:nvPr>
        </p:nvSpPr>
        <p:spPr>
          <a:xfrm>
            <a:off x="0" y="222161"/>
            <a:ext cx="12192000" cy="70788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Gross Premium Assessment History</a:t>
            </a:r>
          </a:p>
        </p:txBody>
      </p:sp>
      <p:sp>
        <p:nvSpPr>
          <p:cNvPr id="3" name="Content Placeholder 2">
            <a:extLst>
              <a:ext uri="{FF2B5EF4-FFF2-40B4-BE49-F238E27FC236}">
                <a16:creationId xmlns:a16="http://schemas.microsoft.com/office/drawing/2014/main" id="{95F9C040-C123-BFA1-9EE3-57C5604A5E30}"/>
              </a:ext>
            </a:extLst>
          </p:cNvPr>
          <p:cNvSpPr>
            <a:spLocks noGrp="1"/>
          </p:cNvSpPr>
          <p:nvPr>
            <p:ph idx="1"/>
          </p:nvPr>
        </p:nvSpPr>
        <p:spPr/>
        <p:txBody>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2006 SL-196 Dropped additional ½ of 1%, removed percentage charts, and set tax rate at .85% which provided the same funding level. Fire Department Grants were added to be funded in addition to Relief Fund and General Fund.</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SL 2007-250 dropped .85 to .74 for revenue neutral due to insurance costs overhaul.</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PED studies in 2013/2014 Added Workers Comp to distribution- Grants 20%, Relief Fund 20%, VSWCF up to 20%, and residual to the General Fund (~40%). </a:t>
            </a:r>
          </a:p>
          <a:p>
            <a:pPr lvl="1">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These allocations changed again with Session Law 2024-29 (effective 07/01/2025). </a:t>
            </a:r>
          </a:p>
          <a:p>
            <a:pPr>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B8BD581-E89E-B9DE-0337-686896319EE1}"/>
              </a:ext>
            </a:extLst>
          </p:cNvPr>
          <p:cNvSpPr>
            <a:spLocks noGrp="1"/>
          </p:cNvSpPr>
          <p:nvPr>
            <p:ph type="sldNum" sz="quarter" idx="10"/>
          </p:nvPr>
        </p:nvSpPr>
        <p:spPr/>
        <p:txBody>
          <a:bodyPr/>
          <a:lstStyle/>
          <a:p>
            <a:fld id="{DAEBE78A-56B9-48B4-AB1A-9EB87ABE874B}" type="slidenum">
              <a:rPr lang="en-US" smtClean="0"/>
              <a:pPr/>
              <a:t>93</a:t>
            </a:fld>
            <a:endParaRPr lang="en-US" dirty="0"/>
          </a:p>
        </p:txBody>
      </p:sp>
    </p:spTree>
    <p:extLst>
      <p:ext uri="{BB962C8B-B14F-4D97-AF65-F5344CB8AC3E}">
        <p14:creationId xmlns:p14="http://schemas.microsoft.com/office/powerpoint/2010/main" val="10722014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FAF0-023F-DAB9-8914-EE582D98F14A}"/>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Gross Premium Assessment (Previously Know as Gross Premium Tax)</a:t>
            </a:r>
          </a:p>
        </p:txBody>
      </p:sp>
      <p:sp>
        <p:nvSpPr>
          <p:cNvPr id="3" name="Content Placeholder 2">
            <a:extLst>
              <a:ext uri="{FF2B5EF4-FFF2-40B4-BE49-F238E27FC236}">
                <a16:creationId xmlns:a16="http://schemas.microsoft.com/office/drawing/2014/main" id="{73727AEB-C479-272E-800A-E79291E12F0D}"/>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Now referred to as a Gross Premium Assessment rather than Tax</a:t>
            </a:r>
          </a:p>
          <a:p>
            <a:pPr>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Gross Premium Assessment (GPA)</a:t>
            </a:r>
          </a:p>
          <a:p>
            <a:pPr lvl="1">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GPA Simple Formula= 0.74 Cents Per $100 from any NC insurance policy containing Fire Coverage (i.e. homeowners, rental, auto, etc.)</a:t>
            </a:r>
          </a:p>
          <a:p>
            <a:pPr lvl="1">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NCGS – 105-228.5(d)(3)</a:t>
            </a:r>
          </a:p>
        </p:txBody>
      </p:sp>
      <p:sp>
        <p:nvSpPr>
          <p:cNvPr id="4" name="Slide Number Placeholder 3">
            <a:extLst>
              <a:ext uri="{FF2B5EF4-FFF2-40B4-BE49-F238E27FC236}">
                <a16:creationId xmlns:a16="http://schemas.microsoft.com/office/drawing/2014/main" id="{B4B6D0BF-3AFF-AE2C-F0A8-046F3EDA11DF}"/>
              </a:ext>
            </a:extLst>
          </p:cNvPr>
          <p:cNvSpPr>
            <a:spLocks noGrp="1"/>
          </p:cNvSpPr>
          <p:nvPr>
            <p:ph type="sldNum" sz="quarter" idx="10"/>
          </p:nvPr>
        </p:nvSpPr>
        <p:spPr/>
        <p:txBody>
          <a:bodyPr/>
          <a:lstStyle/>
          <a:p>
            <a:fld id="{DAEBE78A-56B9-48B4-AB1A-9EB87ABE874B}" type="slidenum">
              <a:rPr lang="en-US" smtClean="0"/>
              <a:pPr/>
              <a:t>94</a:t>
            </a:fld>
            <a:endParaRPr lang="en-US" dirty="0"/>
          </a:p>
        </p:txBody>
      </p:sp>
    </p:spTree>
    <p:extLst>
      <p:ext uri="{BB962C8B-B14F-4D97-AF65-F5344CB8AC3E}">
        <p14:creationId xmlns:p14="http://schemas.microsoft.com/office/powerpoint/2010/main" val="24848858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E873E-FC60-C2F9-850A-F6D6529FC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E1D87-5896-1CE4-6603-AF9125F38BF8}"/>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Gross Premium Assessment (Previously Know as Gross Premium Tax)</a:t>
            </a:r>
          </a:p>
        </p:txBody>
      </p:sp>
      <p:sp>
        <p:nvSpPr>
          <p:cNvPr id="3" name="Content Placeholder 2">
            <a:extLst>
              <a:ext uri="{FF2B5EF4-FFF2-40B4-BE49-F238E27FC236}">
                <a16:creationId xmlns:a16="http://schemas.microsoft.com/office/drawing/2014/main" id="{6D45F8E1-7390-5F92-BFA8-73F548EF0189}"/>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GPA Distribution – effective July 01, 2025 (per Session Law 2024-29)</a:t>
            </a:r>
          </a:p>
          <a:p>
            <a:pPr lvl="1">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Relief Fund – 20% {pursuant to 58-84-25} </a:t>
            </a:r>
          </a:p>
          <a:p>
            <a:pPr lvl="1">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Volunteer Safety Workers Comp Fund – up to 10% {pursuant to 58-87-10}</a:t>
            </a:r>
          </a:p>
          <a:p>
            <a:pPr lvl="2">
              <a:buFont typeface="Arial" panose="020B0604020202020204" pitchFamily="34" charset="0"/>
              <a:buChar char="•"/>
            </a:pPr>
            <a:r>
              <a:rPr lang="en-US" sz="2400" i="1" u="sng" dirty="0">
                <a:latin typeface="Calibri" panose="020F0502020204030204" pitchFamily="34" charset="0"/>
                <a:ea typeface="Calibri" panose="020F0502020204030204" pitchFamily="34" charset="0"/>
                <a:cs typeface="Calibri" panose="020F0502020204030204" pitchFamily="34" charset="0"/>
              </a:rPr>
              <a:t>Reserve NOT to exceed $45 million</a:t>
            </a:r>
          </a:p>
          <a:p>
            <a:pPr lvl="1">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Firefighters’ Cancer Insurance Program {pursuant to Article 86A of Chapter 58}</a:t>
            </a:r>
          </a:p>
          <a:p>
            <a:pPr lvl="2">
              <a:buFont typeface="Arial" panose="020B0604020202020204" pitchFamily="34" charset="0"/>
              <a:buChar char="•"/>
            </a:pPr>
            <a:r>
              <a:rPr lang="en-US" sz="2400" i="1" u="sng" dirty="0">
                <a:latin typeface="Calibri" panose="020F0502020204030204" pitchFamily="34" charset="0"/>
                <a:ea typeface="Calibri" panose="020F0502020204030204" pitchFamily="34" charset="0"/>
                <a:cs typeface="Calibri" panose="020F0502020204030204" pitchFamily="34" charset="0"/>
              </a:rPr>
              <a:t>This annual allotment shall not exceed $10 million</a:t>
            </a:r>
          </a:p>
          <a:p>
            <a:pPr lvl="1">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Volunteer Fire Department Grants – 20% {pursuant to Article 87 of Chapter 58)</a:t>
            </a:r>
          </a:p>
        </p:txBody>
      </p:sp>
      <p:sp>
        <p:nvSpPr>
          <p:cNvPr id="4" name="Slide Number Placeholder 3">
            <a:extLst>
              <a:ext uri="{FF2B5EF4-FFF2-40B4-BE49-F238E27FC236}">
                <a16:creationId xmlns:a16="http://schemas.microsoft.com/office/drawing/2014/main" id="{4F1F181C-A0DC-5EB6-5E9F-319E839122FF}"/>
              </a:ext>
            </a:extLst>
          </p:cNvPr>
          <p:cNvSpPr>
            <a:spLocks noGrp="1"/>
          </p:cNvSpPr>
          <p:nvPr>
            <p:ph type="sldNum" sz="quarter" idx="10"/>
          </p:nvPr>
        </p:nvSpPr>
        <p:spPr/>
        <p:txBody>
          <a:bodyPr/>
          <a:lstStyle/>
          <a:p>
            <a:fld id="{DAEBE78A-56B9-48B4-AB1A-9EB87ABE874B}" type="slidenum">
              <a:rPr lang="en-US" smtClean="0"/>
              <a:pPr/>
              <a:t>95</a:t>
            </a:fld>
            <a:endParaRPr lang="en-US" dirty="0"/>
          </a:p>
        </p:txBody>
      </p:sp>
    </p:spTree>
    <p:extLst>
      <p:ext uri="{BB962C8B-B14F-4D97-AF65-F5344CB8AC3E}">
        <p14:creationId xmlns:p14="http://schemas.microsoft.com/office/powerpoint/2010/main" val="38396220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511F-9576-F879-BBB5-4F3504DA4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C975D-89DB-AA49-7CE2-023E90E35CE1}"/>
              </a:ext>
            </a:extLst>
          </p:cNvPr>
          <p:cNvSpPr>
            <a:spLocks noGrp="1"/>
          </p:cNvSpPr>
          <p:nvPr>
            <p:ph type="title"/>
          </p:nvPr>
        </p:nvSpPr>
        <p:spPr>
          <a:xfrm>
            <a:off x="0" y="222161"/>
            <a:ext cx="12192000" cy="1323439"/>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Gross Premium Assessment (Previously Know as Gross Premium Tax)</a:t>
            </a:r>
          </a:p>
        </p:txBody>
      </p:sp>
      <p:sp>
        <p:nvSpPr>
          <p:cNvPr id="3" name="Content Placeholder 2">
            <a:extLst>
              <a:ext uri="{FF2B5EF4-FFF2-40B4-BE49-F238E27FC236}">
                <a16:creationId xmlns:a16="http://schemas.microsoft.com/office/drawing/2014/main" id="{510EE057-7100-4E50-376B-39923C261777}"/>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GPA Distribution – effective July 01, 2025 (per Session Law 2024-29)</a:t>
            </a:r>
          </a:p>
          <a:p>
            <a:pPr lvl="1">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The remaining net proceeds, including the net proceeds that exceed the limits established in this subdivision for the Workers' Compensation Fund and the Office of the State Fire Marshal, must be credited to the General Fund.</a:t>
            </a:r>
            <a:endParaRPr lang="en-US" sz="2000" dirty="0"/>
          </a:p>
        </p:txBody>
      </p:sp>
      <p:sp>
        <p:nvSpPr>
          <p:cNvPr id="4" name="Slide Number Placeholder 3">
            <a:extLst>
              <a:ext uri="{FF2B5EF4-FFF2-40B4-BE49-F238E27FC236}">
                <a16:creationId xmlns:a16="http://schemas.microsoft.com/office/drawing/2014/main" id="{7A7B0720-F535-1945-3D52-25B7F52AB5FE}"/>
              </a:ext>
            </a:extLst>
          </p:cNvPr>
          <p:cNvSpPr>
            <a:spLocks noGrp="1"/>
          </p:cNvSpPr>
          <p:nvPr>
            <p:ph type="sldNum" sz="quarter" idx="10"/>
          </p:nvPr>
        </p:nvSpPr>
        <p:spPr/>
        <p:txBody>
          <a:bodyPr/>
          <a:lstStyle/>
          <a:p>
            <a:fld id="{DAEBE78A-56B9-48B4-AB1A-9EB87ABE874B}" type="slidenum">
              <a:rPr lang="en-US" smtClean="0"/>
              <a:pPr/>
              <a:t>96</a:t>
            </a:fld>
            <a:endParaRPr lang="en-US" dirty="0"/>
          </a:p>
        </p:txBody>
      </p:sp>
    </p:spTree>
    <p:extLst>
      <p:ext uri="{BB962C8B-B14F-4D97-AF65-F5344CB8AC3E}">
        <p14:creationId xmlns:p14="http://schemas.microsoft.com/office/powerpoint/2010/main" val="38028468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2161"/>
            <a:ext cx="12192000" cy="1200329"/>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Gross Premium </a:t>
            </a:r>
            <a:r>
              <a:rPr lang="en-US" sz="3600" dirty="0">
                <a:latin typeface="Calibri" panose="020F0502020204030204" pitchFamily="34" charset="0"/>
                <a:ea typeface="Calibri" panose="020F0502020204030204" pitchFamily="34" charset="0"/>
                <a:cs typeface="Calibri" panose="020F0502020204030204" pitchFamily="34" charset="0"/>
              </a:rPr>
              <a:t>Assessment </a:t>
            </a:r>
            <a:r>
              <a:rPr lang="en-US" b="1" dirty="0">
                <a:latin typeface="Calibri" panose="020F0502020204030204" pitchFamily="34" charset="0"/>
                <a:ea typeface="Calibri" panose="020F0502020204030204" pitchFamily="34" charset="0"/>
                <a:cs typeface="Calibri" panose="020F0502020204030204" pitchFamily="34" charset="0"/>
              </a:rPr>
              <a:t>Collections</a:t>
            </a:r>
            <a:br>
              <a:rPr lang="en-US"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(Total Funds Generated)</a:t>
            </a:r>
          </a:p>
        </p:txBody>
      </p:sp>
      <p:graphicFrame>
        <p:nvGraphicFramePr>
          <p:cNvPr id="5" name="Content Placeholder 4">
            <a:extLst>
              <a:ext uri="{FF2B5EF4-FFF2-40B4-BE49-F238E27FC236}">
                <a16:creationId xmlns:a16="http://schemas.microsoft.com/office/drawing/2014/main" id="{FDF7E1C7-EA0B-AC02-4693-28D4FB54B77F}"/>
              </a:ext>
            </a:extLst>
          </p:cNvPr>
          <p:cNvGraphicFramePr>
            <a:graphicFrameLocks noGrp="1"/>
          </p:cNvGraphicFramePr>
          <p:nvPr>
            <p:ph idx="1"/>
            <p:extLst>
              <p:ext uri="{D42A27DB-BD31-4B8C-83A1-F6EECF244321}">
                <p14:modId xmlns:p14="http://schemas.microsoft.com/office/powerpoint/2010/main" val="2644073770"/>
              </p:ext>
            </p:extLst>
          </p:nvPr>
        </p:nvGraphicFramePr>
        <p:xfrm>
          <a:off x="776747" y="1533832"/>
          <a:ext cx="10166555" cy="4650658"/>
        </p:xfrm>
        <a:graphic>
          <a:graphicData uri="http://schemas.openxmlformats.org/drawingml/2006/table">
            <a:tbl>
              <a:tblPr>
                <a:tableStyleId>{5C22544A-7EE6-4342-B048-85BDC9FD1C3A}</a:tableStyleId>
              </a:tblPr>
              <a:tblGrid>
                <a:gridCol w="2033311">
                  <a:extLst>
                    <a:ext uri="{9D8B030D-6E8A-4147-A177-3AD203B41FA5}">
                      <a16:colId xmlns:a16="http://schemas.microsoft.com/office/drawing/2014/main" val="2572521889"/>
                    </a:ext>
                  </a:extLst>
                </a:gridCol>
                <a:gridCol w="2033311">
                  <a:extLst>
                    <a:ext uri="{9D8B030D-6E8A-4147-A177-3AD203B41FA5}">
                      <a16:colId xmlns:a16="http://schemas.microsoft.com/office/drawing/2014/main" val="1915578530"/>
                    </a:ext>
                  </a:extLst>
                </a:gridCol>
                <a:gridCol w="2033311">
                  <a:extLst>
                    <a:ext uri="{9D8B030D-6E8A-4147-A177-3AD203B41FA5}">
                      <a16:colId xmlns:a16="http://schemas.microsoft.com/office/drawing/2014/main" val="697301424"/>
                    </a:ext>
                  </a:extLst>
                </a:gridCol>
                <a:gridCol w="2033311">
                  <a:extLst>
                    <a:ext uri="{9D8B030D-6E8A-4147-A177-3AD203B41FA5}">
                      <a16:colId xmlns:a16="http://schemas.microsoft.com/office/drawing/2014/main" val="2975944123"/>
                    </a:ext>
                  </a:extLst>
                </a:gridCol>
                <a:gridCol w="2033311">
                  <a:extLst>
                    <a:ext uri="{9D8B030D-6E8A-4147-A177-3AD203B41FA5}">
                      <a16:colId xmlns:a16="http://schemas.microsoft.com/office/drawing/2014/main" val="1657501660"/>
                    </a:ext>
                  </a:extLst>
                </a:gridCol>
              </a:tblGrid>
              <a:tr h="488946">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 </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General Fund Proceeds</a:t>
                      </a: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Volunteer FD Fund (Grants)</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DOI Proceeds (Relief Funds)</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Worker's Compensation Fund</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48694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$11,669,480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$8,335,343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$6,668,274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992642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$13,048,028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$6,511,402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$6,519,810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8849261"/>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2016</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$13,886,360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$6,943,180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6651527"/>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$14,930,125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$7,465,051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999793"/>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2018</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$15,167,614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$7,583,807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890806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2019</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$15,944,093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$7,972,047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987602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$16,935,251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$8,467,625</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661548"/>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2021</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$18,331,067</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$9,165,533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7699430"/>
                  </a:ext>
                </a:extLst>
              </a:tr>
              <a:tr h="367575">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$20,305,464</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$10,152,732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269051"/>
                  </a:ext>
                </a:extLst>
              </a:tr>
              <a:tr h="364591">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FYE 2023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$22,812,053</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$11,406,022</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ln>
                            <a:noFill/>
                          </a:ln>
                          <a:effectLst/>
                          <a:latin typeface="Calibri" panose="020F0502020204030204" pitchFamily="34" charset="0"/>
                          <a:ea typeface="Calibri" panose="020F0502020204030204" pitchFamily="34" charset="0"/>
                          <a:cs typeface="Calibri" panose="020F0502020204030204" pitchFamily="34" charset="0"/>
                        </a:rPr>
                        <a:t>*0</a:t>
                      </a:r>
                      <a:endParaRPr lang="en-US" sz="1400" b="0" i="0" u="none" strike="noStrike"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3553928"/>
                  </a:ext>
                </a:extLst>
              </a:tr>
              <a:tr h="488946">
                <a:tc gridSpan="5">
                  <a:txBody>
                    <a:bodyPr/>
                    <a:lstStyle/>
                    <a:p>
                      <a:pPr algn="ctr" fontAlgn="b"/>
                      <a:endPar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ctr" fontAlgn="b"/>
                      <a:r>
                        <a:rPr lang="en-US" sz="1400" u="none" strike="noStrike"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rPr>
                        <a:t>Pursuant to SL2022-6 sec. 1.4; no funds were to be transferred to VSWCF during FY2022-2023</a:t>
                      </a:r>
                      <a:endParaRPr lang="en-US" sz="1400" b="0" i="0" u="none" strike="noStrike" dirty="0">
                        <a:ln>
                          <a:noFill/>
                        </a:ln>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8895437"/>
                  </a:ext>
                </a:extLst>
              </a:tr>
            </a:tbl>
          </a:graphicData>
        </a:graphic>
      </p:graphicFrame>
      <p:sp>
        <p:nvSpPr>
          <p:cNvPr id="2" name="Slide Number Placeholder 1">
            <a:extLst>
              <a:ext uri="{FF2B5EF4-FFF2-40B4-BE49-F238E27FC236}">
                <a16:creationId xmlns:a16="http://schemas.microsoft.com/office/drawing/2014/main" id="{E979A996-0CC5-091A-5C55-324F4D1D5DF3}"/>
              </a:ext>
            </a:extLst>
          </p:cNvPr>
          <p:cNvSpPr>
            <a:spLocks noGrp="1"/>
          </p:cNvSpPr>
          <p:nvPr>
            <p:ph type="sldNum" sz="quarter" idx="10"/>
          </p:nvPr>
        </p:nvSpPr>
        <p:spPr/>
        <p:txBody>
          <a:bodyPr/>
          <a:lstStyle/>
          <a:p>
            <a:fld id="{DAEBE78A-56B9-48B4-AB1A-9EB87ABE874B}" type="slidenum">
              <a:rPr lang="en-US" smtClean="0"/>
              <a:pPr/>
              <a:t>97</a:t>
            </a:fld>
            <a:endParaRPr lang="en-US" dirty="0"/>
          </a:p>
        </p:txBody>
      </p:sp>
    </p:spTree>
    <p:custDataLst>
      <p:tags r:id="rId1"/>
    </p:custDataLst>
    <p:extLst>
      <p:ext uri="{BB962C8B-B14F-4D97-AF65-F5344CB8AC3E}">
        <p14:creationId xmlns:p14="http://schemas.microsoft.com/office/powerpoint/2010/main" val="147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581A-6624-6B80-C8A6-B2D7C0EE80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48F362-9D9A-D759-A4C6-6B009F1E8137}"/>
              </a:ext>
            </a:extLst>
          </p:cNvPr>
          <p:cNvSpPr/>
          <p:nvPr/>
        </p:nvSpPr>
        <p:spPr>
          <a:xfrm>
            <a:off x="3086100" y="2148840"/>
            <a:ext cx="6019800" cy="1107996"/>
          </a:xfrm>
          <a:prstGeom prst="rect">
            <a:avLst/>
          </a:prstGeom>
        </p:spPr>
        <p:txBody>
          <a:bodyPr wrap="square">
            <a:spAutoFit/>
          </a:bodyPr>
          <a:lstStyle/>
          <a:p>
            <a:pPr algn="ctr" eaLnBrk="1" hangingPunct="1">
              <a:buFont typeface="Wingdings" charset="0"/>
              <a:buNone/>
            </a:pPr>
            <a:r>
              <a:rPr lang="en-US" sz="6600" b="1" dirty="0">
                <a:solidFill>
                  <a:srgbClr val="020200"/>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3" name="Slide Number Placeholder 2">
            <a:extLst>
              <a:ext uri="{FF2B5EF4-FFF2-40B4-BE49-F238E27FC236}">
                <a16:creationId xmlns:a16="http://schemas.microsoft.com/office/drawing/2014/main" id="{9BB10938-32B5-C43A-C1EE-497A694C43D0}"/>
              </a:ext>
            </a:extLst>
          </p:cNvPr>
          <p:cNvSpPr>
            <a:spLocks noGrp="1"/>
          </p:cNvSpPr>
          <p:nvPr>
            <p:ph type="sldNum" sz="quarter" idx="10"/>
          </p:nvPr>
        </p:nvSpPr>
        <p:spPr/>
        <p:txBody>
          <a:bodyPr/>
          <a:lstStyle/>
          <a:p>
            <a:fld id="{DAEBE78A-56B9-48B4-AB1A-9EB87ABE874B}" type="slidenum">
              <a:rPr lang="en-US" smtClean="0"/>
              <a:pPr/>
              <a:t>98</a:t>
            </a:fld>
            <a:endParaRPr lang="en-US" dirty="0"/>
          </a:p>
        </p:txBody>
      </p:sp>
    </p:spTree>
    <p:custDataLst>
      <p:tags r:id="rId1"/>
    </p:custDataLst>
    <p:extLst>
      <p:ext uri="{BB962C8B-B14F-4D97-AF65-F5344CB8AC3E}">
        <p14:creationId xmlns:p14="http://schemas.microsoft.com/office/powerpoint/2010/main" val="680123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CDAF-40AF-43E0-92EB-F761AFDBA78C}"/>
              </a:ext>
            </a:extLst>
          </p:cNvPr>
          <p:cNvSpPr>
            <a:spLocks noGrp="1"/>
          </p:cNvSpPr>
          <p:nvPr>
            <p:ph type="title"/>
          </p:nvPr>
        </p:nvSpPr>
        <p:spPr>
          <a:xfrm>
            <a:off x="0" y="2583396"/>
            <a:ext cx="12192000" cy="1107996"/>
          </a:xfrm>
        </p:spPr>
        <p:txBody>
          <a:bodyPr/>
          <a:lstStyle/>
          <a:p>
            <a:r>
              <a:rPr lang="en-US" sz="6600" dirty="0">
                <a:latin typeface="Calibri" panose="020F0502020204030204" pitchFamily="34" charset="0"/>
                <a:ea typeface="Calibri" panose="020F0502020204030204" pitchFamily="34" charset="0"/>
                <a:cs typeface="Calibri" panose="020F0502020204030204" pitchFamily="34" charset="0"/>
              </a:rPr>
              <a:t>Relief Fund</a:t>
            </a:r>
          </a:p>
        </p:txBody>
      </p:sp>
      <p:sp>
        <p:nvSpPr>
          <p:cNvPr id="4" name="Slide Number Placeholder 3">
            <a:extLst>
              <a:ext uri="{FF2B5EF4-FFF2-40B4-BE49-F238E27FC236}">
                <a16:creationId xmlns:a16="http://schemas.microsoft.com/office/drawing/2014/main" id="{7A248EAC-EF63-4BEB-B6F1-23635E40CE2D}"/>
              </a:ext>
            </a:extLst>
          </p:cNvPr>
          <p:cNvSpPr>
            <a:spLocks noGrp="1"/>
          </p:cNvSpPr>
          <p:nvPr>
            <p:ph type="sldNum" sz="quarter" idx="10"/>
          </p:nvPr>
        </p:nvSpPr>
        <p:spPr/>
        <p:txBody>
          <a:bodyPr/>
          <a:lstStyle/>
          <a:p>
            <a:fld id="{DAEBE78A-56B9-48B4-AB1A-9EB87ABE874B}" type="slidenum">
              <a:rPr lang="en-US" smtClean="0"/>
              <a:pPr/>
              <a:t>99</a:t>
            </a:fld>
            <a:endParaRPr lang="en-US" dirty="0"/>
          </a:p>
        </p:txBody>
      </p:sp>
    </p:spTree>
    <p:custDataLst>
      <p:tags r:id="rId1"/>
    </p:custDataLst>
    <p:extLst>
      <p:ext uri="{BB962C8B-B14F-4D97-AF65-F5344CB8AC3E}">
        <p14:creationId xmlns:p14="http://schemas.microsoft.com/office/powerpoint/2010/main" val="1226069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SFM_2017_Standard">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FM_2017_Standard Black &amp; Gold.potx" id="{E01813B2-A5B0-4800-8543-B9AAAB7905D2}" vid="{A11DFA81-A14F-405F-B6C0-04934757D15C}"/>
    </a:ext>
  </a:extLst>
</a:theme>
</file>

<file path=ppt/theme/theme2.xml><?xml version="1.0" encoding="utf-8"?>
<a:theme xmlns:a="http://schemas.openxmlformats.org/drawingml/2006/main" name="OSFM_Black">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FM_2017_Standard Black &amp; Gold.potx" id="{E01813B2-A5B0-4800-8543-B9AAAB7905D2}" vid="{94C82440-FC4C-4971-B005-0D50B801E577}"/>
    </a:ext>
  </a:extLst>
</a:theme>
</file>

<file path=ppt/theme/theme3.xml><?xml version="1.0" encoding="utf-8"?>
<a:theme xmlns:a="http://schemas.openxmlformats.org/drawingml/2006/main" name="OSFM flame background">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FM flame background" id="{5DD15591-F840-4E2C-B3F7-25C8DA7CEB33}" vid="{7AE81F77-F5BF-47F8-B3A8-085217A14C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OSFM_2017_Wide Black &amp; Gold</Template>
  <TotalTime>6207</TotalTime>
  <Words>17325</Words>
  <Application>Microsoft Office PowerPoint</Application>
  <PresentationFormat>Widescreen</PresentationFormat>
  <Paragraphs>1926</Paragraphs>
  <Slides>250</Slides>
  <Notes>42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250</vt:i4>
      </vt:variant>
    </vt:vector>
  </HeadingPairs>
  <TitlesOfParts>
    <vt:vector size="267" baseType="lpstr">
      <vt:lpstr>MS PGothic</vt:lpstr>
      <vt:lpstr>MS PGothic</vt:lpstr>
      <vt:lpstr>Arial</vt:lpstr>
      <vt:lpstr>Articulate</vt:lpstr>
      <vt:lpstr>Book Antiqua</vt:lpstr>
      <vt:lpstr>Calibri</vt:lpstr>
      <vt:lpstr>Courier New</vt:lpstr>
      <vt:lpstr>FrnkGothITC Bk BT</vt:lpstr>
      <vt:lpstr>FrnkGothITC Hv BT</vt:lpstr>
      <vt:lpstr>Kozuka Gothic Pr6N H</vt:lpstr>
      <vt:lpstr>Monotype Sorts</vt:lpstr>
      <vt:lpstr>Myriad Pro</vt:lpstr>
      <vt:lpstr>Times New Roman</vt:lpstr>
      <vt:lpstr>Wingdings</vt:lpstr>
      <vt:lpstr>OSFM_2017_Standard</vt:lpstr>
      <vt:lpstr>OSFM_Black</vt:lpstr>
      <vt:lpstr>OSFM flame background</vt:lpstr>
      <vt:lpstr>Chief  101 (2025 edition)</vt:lpstr>
      <vt:lpstr>Chief 101 Course</vt:lpstr>
      <vt:lpstr>Chief 101 Course</vt:lpstr>
      <vt:lpstr>Chief 101- 2025 Course</vt:lpstr>
      <vt:lpstr>Chief 101- 2025 Course</vt:lpstr>
      <vt:lpstr>New Fire Chief Requirements and Responsibilities</vt:lpstr>
      <vt:lpstr>New Fire Chief Requirements and Responsibilities</vt:lpstr>
      <vt:lpstr>Provide Notice of New Chief</vt:lpstr>
      <vt:lpstr>Provide Notice of New Chief</vt:lpstr>
      <vt:lpstr>Submit the Annual Fire Department Roster and Relief Fund Board of Trustees Report to the NCSFA</vt:lpstr>
      <vt:lpstr>Submit the Annual Fire Department Roster and Relief Fund Board of Trustees Report to the NCSFA</vt:lpstr>
      <vt:lpstr>Submit the Annual Fire Department Roster and Relief Fund Board of Trustees Report to the NCSFA</vt:lpstr>
      <vt:lpstr> Submit the Annual Fire and Rescue Pension Fund Membership Turnaround Document to the State Treasurer’s Office</vt:lpstr>
      <vt:lpstr>Become Familiar With Your Relief Fund Board of Trustees</vt:lpstr>
      <vt:lpstr>Required Annual Relief Fund Reports</vt:lpstr>
      <vt:lpstr>New Fire Chief Requirements and Responsibilities</vt:lpstr>
      <vt:lpstr>PowerPoint Presentation</vt:lpstr>
      <vt:lpstr>PowerPoint Presentation</vt:lpstr>
      <vt:lpstr>NC Firefighter Requirements</vt:lpstr>
      <vt:lpstr>Board of Trustees Report (BTR) – Relief Fund – January 15th </vt:lpstr>
      <vt:lpstr>Roster and BTR Reporting Process</vt:lpstr>
      <vt:lpstr>Roster and BTR Reporting Process</vt:lpstr>
      <vt:lpstr>Roster and BTR Reporting Process</vt:lpstr>
      <vt:lpstr>Personnel Beneficiary Designation Form </vt:lpstr>
      <vt:lpstr>Personnel Beneficiary Designation Form </vt:lpstr>
      <vt:lpstr>FAQ’s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Governmental Benefits Provided to Eligible Firefighters </vt:lpstr>
      <vt:lpstr>North Carolina State Benefits </vt:lpstr>
      <vt:lpstr>North Carolina State Benefits </vt:lpstr>
      <vt:lpstr>Federal Benefits Available To Eligible Members </vt:lpstr>
      <vt:lpstr>Federal Benefits Available To Eligible Members </vt:lpstr>
      <vt:lpstr>Federal Benefits Available To Eligible Members </vt:lpstr>
      <vt:lpstr>Federal Benefits Available To Eligible Members </vt:lpstr>
      <vt:lpstr>PowerPoint Presentation</vt:lpstr>
      <vt:lpstr>PowerPoint Presentation</vt:lpstr>
      <vt:lpstr>NC Fire and Rescue Pension</vt:lpstr>
      <vt:lpstr>Firefighters’ &amp; Rescue Squad Workers’ Pension </vt:lpstr>
      <vt:lpstr>Firefighters’ &amp; Rescue Squad Workers’ Pension </vt:lpstr>
      <vt:lpstr>Firefighters’ &amp; Rescue Squad Workers’ Pension </vt:lpstr>
      <vt:lpstr>Firefighters’ &amp; Rescue Squad Workers’ Pension </vt:lpstr>
      <vt:lpstr>Firefighters’ &amp; Rescue Squad Workers’ Pension </vt:lpstr>
      <vt:lpstr>PowerPoint Presentation</vt:lpstr>
      <vt:lpstr>PowerPoint Presentation</vt:lpstr>
      <vt:lpstr>North Carolina Firefighter Cancer Coverage </vt:lpstr>
      <vt:lpstr>North Carolina Firefighter Cancer Coverage </vt:lpstr>
      <vt:lpstr>North Carolina Firefighter Cancer Coverage </vt:lpstr>
      <vt:lpstr>North Carolina Firefighter Cancer Coverage</vt:lpstr>
      <vt:lpstr>North Carolina Firefighter Cancer Coverage</vt:lpstr>
      <vt:lpstr>North Carolina Firefighter Cancer Coverage</vt:lpstr>
      <vt:lpstr>North Carolina Firefighter Cancer Coverage </vt:lpstr>
      <vt:lpstr>North Carolina Firefighter Cancer Coverage</vt:lpstr>
      <vt:lpstr>PowerPoint Presentation</vt:lpstr>
      <vt:lpstr>PowerPoint Presentation</vt:lpstr>
      <vt:lpstr>Line of Duty Death Benefits</vt:lpstr>
      <vt:lpstr>Line of Duty Death Benefits</vt:lpstr>
      <vt:lpstr>Line of Duty Death Assistance – OSFM </vt:lpstr>
      <vt:lpstr>Line of Duty Death Assistance</vt:lpstr>
      <vt:lpstr>Line of Duty Death Assistance</vt:lpstr>
      <vt:lpstr>Your Role As a Chief Fire Officer With an LODD</vt:lpstr>
      <vt:lpstr>OSFM’s Role Upon Contact</vt:lpstr>
      <vt:lpstr>Examples of Required Documentation</vt:lpstr>
      <vt:lpstr>NCFFF’s Role if Requested</vt:lpstr>
      <vt:lpstr>Contact Information</vt:lpstr>
      <vt:lpstr>Private Sector Resources  </vt:lpstr>
      <vt:lpstr>State Fallen Firefighter Memorial</vt:lpstr>
      <vt:lpstr>National Fallen Firefighter Memorial</vt:lpstr>
      <vt:lpstr>PowerPoint Presentation</vt:lpstr>
      <vt:lpstr>PowerPoint Presentation</vt:lpstr>
      <vt:lpstr>North Carolina Peer Support</vt:lpstr>
      <vt:lpstr>Peer Support Defined</vt:lpstr>
      <vt:lpstr>Peer Supporters On the Continuum of Behavioral Health</vt:lpstr>
      <vt:lpstr>Common Peer Support Requests</vt:lpstr>
      <vt:lpstr>PowerPoint Presentation</vt:lpstr>
      <vt:lpstr>What works</vt:lpstr>
      <vt:lpstr>What Peer Support Is Not</vt:lpstr>
      <vt:lpstr>PowerPoint Presentation</vt:lpstr>
      <vt:lpstr>PowerPoint Presentation</vt:lpstr>
      <vt:lpstr>PowerPoint Presentation</vt:lpstr>
      <vt:lpstr>PowerPoint Presentation</vt:lpstr>
      <vt:lpstr>PowerPoint Presentation</vt:lpstr>
      <vt:lpstr>PowerPoint Presentation</vt:lpstr>
      <vt:lpstr>Gross Premium Assessment History</vt:lpstr>
      <vt:lpstr>Gross Premium Assessment History</vt:lpstr>
      <vt:lpstr>Gross Premium Assessment (Previously Know as Gross Premium Tax)</vt:lpstr>
      <vt:lpstr>Gross Premium Assessment (Previously Know as Gross Premium Tax)</vt:lpstr>
      <vt:lpstr>Gross Premium Assessment (Previously Know as Gross Premium Tax)</vt:lpstr>
      <vt:lpstr>Gross Premium Assessment Collections (Total Funds Generated)</vt:lpstr>
      <vt:lpstr>PowerPoint Presentation</vt:lpstr>
      <vt:lpstr>Relief Fund</vt:lpstr>
      <vt:lpstr>Relief Fund</vt:lpstr>
      <vt:lpstr>Local Firefighters’ Relief Fund (LFRF) Eligibility</vt:lpstr>
      <vt:lpstr>Local Relief Fund Board</vt:lpstr>
      <vt:lpstr>Local Relief Fund Board</vt:lpstr>
      <vt:lpstr>Local Relief Fund Board</vt:lpstr>
      <vt:lpstr>Local Relief Fund Board</vt:lpstr>
      <vt:lpstr>Local Relief Fund Board</vt:lpstr>
      <vt:lpstr>Local Relief Fund Board</vt:lpstr>
      <vt:lpstr>North Carolina Firefighters Relief Fund; Rules and Benefits</vt:lpstr>
      <vt:lpstr>North Carolina Firefighters Relief Fund; Rules and Benefits</vt:lpstr>
      <vt:lpstr>North Carolina Firefighters Relief Fund; Rules and Benefits</vt:lpstr>
      <vt:lpstr>Relief Fund Financial Reporting – By the Treasurer</vt:lpstr>
      <vt:lpstr>Local Relief Annual Requirements</vt:lpstr>
      <vt:lpstr>Local Relief Fund Disqualification</vt:lpstr>
      <vt:lpstr> Financially Sound Balance and Maximum Balances</vt:lpstr>
      <vt:lpstr>Local Relief Fund Maximum Balances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Rules and Benefits</vt:lpstr>
      <vt:lpstr>North Carolina Firefighters Relief Fund; Brochure</vt:lpstr>
      <vt:lpstr>Gross Premium Assessment Collections (Total Funds Generated)</vt:lpstr>
      <vt:lpstr>FAQs</vt:lpstr>
      <vt:lpstr>FAQs</vt:lpstr>
      <vt:lpstr>Questions?</vt:lpstr>
      <vt:lpstr>Workers Compensation</vt:lpstr>
      <vt:lpstr>Workers Compensation Benefits</vt:lpstr>
      <vt:lpstr>North Carolina Volunteer Safety Workers Compensation Fund </vt:lpstr>
      <vt:lpstr>North Carolina Volunteer Safety Workers Compensation Fund </vt:lpstr>
      <vt:lpstr>Worker’s Compensation - Benefits</vt:lpstr>
      <vt:lpstr>Gross Premium Assessment Collections (Total Funds Generated)</vt:lpstr>
      <vt:lpstr>Questions?</vt:lpstr>
      <vt:lpstr>Fire and Rescue Grants </vt:lpstr>
      <vt:lpstr>NC OSFM Fire and Rescue Grants</vt:lpstr>
      <vt:lpstr>NC OSFM Fire and Rescue Grants</vt:lpstr>
      <vt:lpstr>NC OSFM Fire and Rescue Grants</vt:lpstr>
      <vt:lpstr>NC OSFM Fire and Rescue Grants</vt:lpstr>
      <vt:lpstr>NC OSFM Fire and Rescue Grants</vt:lpstr>
      <vt:lpstr>Fire Grant – Fraudulent Activity</vt:lpstr>
      <vt:lpstr>Fire Grant – Fraudulent Activity</vt:lpstr>
      <vt:lpstr>Fraudulent Activity - Case Studies</vt:lpstr>
      <vt:lpstr>Fraudulent Activity - Case Studies</vt:lpstr>
      <vt:lpstr>Fraudulent Activity - Case Studies</vt:lpstr>
      <vt:lpstr>Gross Premium Assessment Collections (Total Funds Generated)</vt:lpstr>
      <vt:lpstr>NC OSFM Fire and Rescue Grants</vt:lpstr>
      <vt:lpstr>NC OSFM Fire and Rescue Grants</vt:lpstr>
      <vt:lpstr>NC OSFM Fire and Rescue Grants</vt:lpstr>
      <vt:lpstr>NC OSFM Fire and Rescue Grants</vt:lpstr>
      <vt:lpstr>NC OSFM Fire and Rescue Grants</vt:lpstr>
      <vt:lpstr>NC OSFM Fire and Rescue Grants</vt:lpstr>
      <vt:lpstr>NC OSFM Fire and Rescue Grants</vt:lpstr>
      <vt:lpstr>NC OSFM Fire and Rescue Grants</vt:lpstr>
      <vt:lpstr>NC OSFM Fire and Rescue Grants</vt:lpstr>
      <vt:lpstr>NC OSFM Fire and Rescue Grants</vt:lpstr>
      <vt:lpstr>NC OSFM Fire and Rescue Grants</vt:lpstr>
      <vt:lpstr>NC OSFM Fire and Rescue Grants</vt:lpstr>
      <vt:lpstr>FAQs</vt:lpstr>
      <vt:lpstr>FAQs</vt:lpstr>
      <vt:lpstr>FAQ’s</vt:lpstr>
      <vt:lpstr>FAQ’s</vt:lpstr>
      <vt:lpstr>Questions?</vt:lpstr>
      <vt:lpstr>Resources &amp; Associations</vt:lpstr>
      <vt:lpstr>OSFM State Emergency Response Team  </vt:lpstr>
      <vt:lpstr>OSFM State Emergency Response Team  </vt:lpstr>
      <vt:lpstr>OSFM State Emergency Response Team</vt:lpstr>
      <vt:lpstr>OSFM State Emergency Response Team</vt:lpstr>
      <vt:lpstr>OSFM State Emergency Response Team</vt:lpstr>
      <vt:lpstr>Questions?</vt:lpstr>
      <vt:lpstr>Background Checks</vt:lpstr>
      <vt:lpstr>NC Firefighters Background Checks</vt:lpstr>
      <vt:lpstr>NC Firefighters Background Checks</vt:lpstr>
      <vt:lpstr>NC Firefighters Background Checks</vt:lpstr>
      <vt:lpstr>NC Firefighters Background Checks</vt:lpstr>
      <vt:lpstr>State Resident Exception for Background Checks</vt:lpstr>
      <vt:lpstr>Questions?</vt:lpstr>
      <vt:lpstr>OSFM Training Programs</vt:lpstr>
      <vt:lpstr>Fire Service-Related Training Resources </vt:lpstr>
      <vt:lpstr>OSFM Training Programs</vt:lpstr>
      <vt:lpstr>Training Requests</vt:lpstr>
      <vt:lpstr>Fire and Rescue Certification </vt:lpstr>
      <vt:lpstr>Classification of Training Courses</vt:lpstr>
      <vt:lpstr>Classification of Training Courses</vt:lpstr>
      <vt:lpstr>Classification of Training Courses</vt:lpstr>
      <vt:lpstr>NC Firefighter Training </vt:lpstr>
      <vt:lpstr>NC Firefighter Training </vt:lpstr>
      <vt:lpstr>NC Firefighter Training </vt:lpstr>
      <vt:lpstr>NC Firefighter Training </vt:lpstr>
      <vt:lpstr>NC Firefighter Training </vt:lpstr>
      <vt:lpstr>NC Firefighter Training </vt:lpstr>
      <vt:lpstr>NC Firefighter Training </vt:lpstr>
      <vt:lpstr>NC Firefighter Training </vt:lpstr>
      <vt:lpstr>NC Firefighter Training </vt:lpstr>
      <vt:lpstr>NC Firefighter Training </vt:lpstr>
      <vt:lpstr>NC Firefighter Training </vt:lpstr>
      <vt:lpstr>Questions?</vt:lpstr>
      <vt:lpstr>NC Associations</vt:lpstr>
      <vt:lpstr>State Associations</vt:lpstr>
      <vt:lpstr>Regional Associations</vt:lpstr>
      <vt:lpstr>Questions?</vt:lpstr>
      <vt:lpstr>Safety, OSHA &amp; NFPA</vt:lpstr>
      <vt:lpstr>OSHA and NFPA</vt:lpstr>
      <vt:lpstr>OSHA</vt:lpstr>
      <vt:lpstr>OSHA Duty Clause</vt:lpstr>
      <vt:lpstr>National Fire Protection Association</vt:lpstr>
      <vt:lpstr>Parallel Standards</vt:lpstr>
      <vt:lpstr>Standard of Care</vt:lpstr>
      <vt:lpstr>Standard of Care</vt:lpstr>
      <vt:lpstr>Negligence</vt:lpstr>
      <vt:lpstr>Gross Negligence</vt:lpstr>
      <vt:lpstr>Standard of Care &amp; Liability</vt:lpstr>
      <vt:lpstr>PowerPoint Presentation</vt:lpstr>
      <vt:lpstr>North Carolina Response Rating System</vt:lpstr>
      <vt:lpstr>Definitions</vt:lpstr>
      <vt:lpstr>Definitions</vt:lpstr>
      <vt:lpstr>Definitions</vt:lpstr>
      <vt:lpstr>NC Fire Districts By Type (2025) </vt:lpstr>
      <vt:lpstr>Fire Department Status in NC (2025)</vt:lpstr>
      <vt:lpstr>Fire Department Ratings (2025)</vt:lpstr>
      <vt:lpstr>Impact of being Non-Certified</vt:lpstr>
      <vt:lpstr>Certification of Fire Districts</vt:lpstr>
      <vt:lpstr>Charter and Amendments</vt:lpstr>
      <vt:lpstr>Current Contracts</vt:lpstr>
      <vt:lpstr>Verification</vt:lpstr>
      <vt:lpstr>Boundary Extensions</vt:lpstr>
      <vt:lpstr>Department Rosters</vt:lpstr>
      <vt:lpstr>Personnel Requirements</vt:lpstr>
      <vt:lpstr>Personnel Communications Requirements</vt:lpstr>
      <vt:lpstr>Engine Requirements</vt:lpstr>
      <vt:lpstr>Engine Equipment Requirements</vt:lpstr>
      <vt:lpstr>Fire Station Requirements</vt:lpstr>
      <vt:lpstr>Training</vt:lpstr>
      <vt:lpstr>Recognized – National Reporting System</vt:lpstr>
      <vt:lpstr>Response to Structure Fires</vt:lpstr>
      <vt:lpstr>Electronic Records</vt:lpstr>
      <vt:lpstr>Non-Compliance Procedure</vt:lpstr>
      <vt:lpstr>Non-Compliance Procedure</vt:lpstr>
      <vt:lpstr>Certification of Fire Districts</vt:lpstr>
      <vt:lpstr>Office of State Fire Marshal Fire Rating  Staff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Requirements and Responsibilities</dc:title>
  <dc:creator>Rollins, Caitlin</dc:creator>
  <cp:lastModifiedBy>Gordon, Kevin S</cp:lastModifiedBy>
  <cp:revision>263</cp:revision>
  <dcterms:created xsi:type="dcterms:W3CDTF">2018-01-02T13:58:27Z</dcterms:created>
  <dcterms:modified xsi:type="dcterms:W3CDTF">2025-08-11T14:24:33Z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35E60417-4129-4DE7-AA90-0D3848C3B663</vt:lpwstr>
  </property>
  <property fmtid="{D5CDD505-2E9C-101B-9397-08002B2CF9AE}" pid="3" name="ArticulatePath">
    <vt:lpwstr>Chief_101_2020_Update_Final_Draft</vt:lpwstr>
  </property>
</Properties>
</file>