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87" r:id="rId4"/>
    <p:sldId id="300" r:id="rId5"/>
    <p:sldId id="299" r:id="rId6"/>
    <p:sldId id="292" r:id="rId7"/>
    <p:sldId id="294" r:id="rId8"/>
    <p:sldId id="295" r:id="rId9"/>
    <p:sldId id="296" r:id="rId10"/>
    <p:sldId id="298" r:id="rId11"/>
    <p:sldId id="297" r:id="rId12"/>
    <p:sldId id="301" r:id="rId13"/>
    <p:sldId id="302" r:id="rId14"/>
    <p:sldId id="290" r:id="rId15"/>
    <p:sldId id="293" r:id="rId16"/>
    <p:sldId id="283" r:id="rId17"/>
    <p:sldId id="291" r:id="rId18"/>
  </p:sldIdLst>
  <p:sldSz cx="12192000" cy="6858000"/>
  <p:notesSz cx="7010400" cy="92964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ri Tart" initials="TT" lastIdx="0" clrIdx="0">
    <p:extLst>
      <p:ext uri="{19B8F6BF-5375-455C-9EA6-DF929625EA0E}">
        <p15:presenceInfo xmlns:p15="http://schemas.microsoft.com/office/powerpoint/2012/main" userId="Terri Tar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590" autoAdjust="0"/>
  </p:normalViewPr>
  <p:slideViewPr>
    <p:cSldViewPr snapToGrid="0">
      <p:cViewPr varScale="1">
        <p:scale>
          <a:sx n="87" d="100"/>
          <a:sy n="87" d="100"/>
        </p:scale>
        <p:origin x="114" y="84"/>
      </p:cViewPr>
      <p:guideLst/>
    </p:cSldViewPr>
  </p:slideViewPr>
  <p:outlineViewPr>
    <p:cViewPr>
      <p:scale>
        <a:sx n="33" d="100"/>
        <a:sy n="33" d="100"/>
      </p:scale>
      <p:origin x="0" y="-435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10EC7E0-DCA0-44B6-8E01-4456978E0CCF}" type="datetimeFigureOut">
              <a:rPr lang="en-US" smtClean="0"/>
              <a:t>3/2/2025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9ACE5ED-4B9A-4FA6-921B-96B8C1A9D5D7}" type="slidenum">
              <a:rPr lang="en-US" smtClean="0"/>
              <a:t>‹#›</a:t>
            </a:fld>
            <a:endParaRPr lang="en-US" dirty="0"/>
          </a:p>
        </p:txBody>
      </p:sp>
    </p:spTree>
    <p:extLst>
      <p:ext uri="{BB962C8B-B14F-4D97-AF65-F5344CB8AC3E}">
        <p14:creationId xmlns:p14="http://schemas.microsoft.com/office/powerpoint/2010/main" val="1231532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2CEF7-57B8-4B8B-BC5D-2C47B2642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20B7B4-47A3-424A-8EED-BAC3C9AAF2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ADCE42-7640-4C56-997F-7DA9B5DC3D34}"/>
              </a:ext>
            </a:extLst>
          </p:cNvPr>
          <p:cNvSpPr>
            <a:spLocks noGrp="1"/>
          </p:cNvSpPr>
          <p:nvPr>
            <p:ph type="dt" sz="half" idx="10"/>
          </p:nvPr>
        </p:nvSpPr>
        <p:spPr/>
        <p:txBody>
          <a:bodyPr/>
          <a:lstStyle/>
          <a:p>
            <a:fld id="{4754CFE5-23C0-4D95-A437-C8DBE314F842}" type="datetimeFigureOut">
              <a:rPr lang="en-US" smtClean="0"/>
              <a:t>3/2/2025</a:t>
            </a:fld>
            <a:endParaRPr lang="en-US" dirty="0"/>
          </a:p>
        </p:txBody>
      </p:sp>
      <p:sp>
        <p:nvSpPr>
          <p:cNvPr id="5" name="Footer Placeholder 4">
            <a:extLst>
              <a:ext uri="{FF2B5EF4-FFF2-40B4-BE49-F238E27FC236}">
                <a16:creationId xmlns:a16="http://schemas.microsoft.com/office/drawing/2014/main" id="{50BB2DAA-D26C-48C7-98BB-D1E4DBC61E5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E0A927-89DD-4300-87FD-A0257F76F5F4}"/>
              </a:ext>
            </a:extLst>
          </p:cNvPr>
          <p:cNvSpPr>
            <a:spLocks noGrp="1"/>
          </p:cNvSpPr>
          <p:nvPr>
            <p:ph type="sldNum" sz="quarter" idx="12"/>
          </p:nvPr>
        </p:nvSpPr>
        <p:spPr/>
        <p:txBody>
          <a:bodyPr/>
          <a:lstStyle/>
          <a:p>
            <a:fld id="{47A8A0F8-D5A3-4FF9-BD67-A5A3826A3AFD}" type="slidenum">
              <a:rPr lang="en-US" smtClean="0"/>
              <a:t>‹#›</a:t>
            </a:fld>
            <a:endParaRPr lang="en-US" dirty="0"/>
          </a:p>
        </p:txBody>
      </p:sp>
    </p:spTree>
    <p:extLst>
      <p:ext uri="{BB962C8B-B14F-4D97-AF65-F5344CB8AC3E}">
        <p14:creationId xmlns:p14="http://schemas.microsoft.com/office/powerpoint/2010/main" val="261962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913BC-F344-4DF6-BE46-F7150F7342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AA77F0-AECD-4097-9304-4C4460A6A3D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65CE4E-A9F1-4198-BFA8-DE000EC640F4}"/>
              </a:ext>
            </a:extLst>
          </p:cNvPr>
          <p:cNvSpPr>
            <a:spLocks noGrp="1"/>
          </p:cNvSpPr>
          <p:nvPr>
            <p:ph type="dt" sz="half" idx="10"/>
          </p:nvPr>
        </p:nvSpPr>
        <p:spPr/>
        <p:txBody>
          <a:bodyPr/>
          <a:lstStyle/>
          <a:p>
            <a:fld id="{4754CFE5-23C0-4D95-A437-C8DBE314F842}" type="datetimeFigureOut">
              <a:rPr lang="en-US" smtClean="0"/>
              <a:t>3/2/2025</a:t>
            </a:fld>
            <a:endParaRPr lang="en-US" dirty="0"/>
          </a:p>
        </p:txBody>
      </p:sp>
      <p:sp>
        <p:nvSpPr>
          <p:cNvPr id="5" name="Footer Placeholder 4">
            <a:extLst>
              <a:ext uri="{FF2B5EF4-FFF2-40B4-BE49-F238E27FC236}">
                <a16:creationId xmlns:a16="http://schemas.microsoft.com/office/drawing/2014/main" id="{B8332317-D97D-4EB2-9B54-338BE10180E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510577-3ACA-4CE3-82C5-481901E4D27D}"/>
              </a:ext>
            </a:extLst>
          </p:cNvPr>
          <p:cNvSpPr>
            <a:spLocks noGrp="1"/>
          </p:cNvSpPr>
          <p:nvPr>
            <p:ph type="sldNum" sz="quarter" idx="12"/>
          </p:nvPr>
        </p:nvSpPr>
        <p:spPr/>
        <p:txBody>
          <a:bodyPr/>
          <a:lstStyle/>
          <a:p>
            <a:fld id="{47A8A0F8-D5A3-4FF9-BD67-A5A3826A3AFD}" type="slidenum">
              <a:rPr lang="en-US" smtClean="0"/>
              <a:t>‹#›</a:t>
            </a:fld>
            <a:endParaRPr lang="en-US" dirty="0"/>
          </a:p>
        </p:txBody>
      </p:sp>
    </p:spTree>
    <p:extLst>
      <p:ext uri="{BB962C8B-B14F-4D97-AF65-F5344CB8AC3E}">
        <p14:creationId xmlns:p14="http://schemas.microsoft.com/office/powerpoint/2010/main" val="2627960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278E0D-54C1-44AB-BDA0-42B79A750F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EE8B00-47D7-4DBF-B0E9-EF7A23D7533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A44F7D-D5C7-49A1-85C3-A99110082BF5}"/>
              </a:ext>
            </a:extLst>
          </p:cNvPr>
          <p:cNvSpPr>
            <a:spLocks noGrp="1"/>
          </p:cNvSpPr>
          <p:nvPr>
            <p:ph type="dt" sz="half" idx="10"/>
          </p:nvPr>
        </p:nvSpPr>
        <p:spPr/>
        <p:txBody>
          <a:bodyPr/>
          <a:lstStyle/>
          <a:p>
            <a:fld id="{4754CFE5-23C0-4D95-A437-C8DBE314F842}" type="datetimeFigureOut">
              <a:rPr lang="en-US" smtClean="0"/>
              <a:t>3/2/2025</a:t>
            </a:fld>
            <a:endParaRPr lang="en-US" dirty="0"/>
          </a:p>
        </p:txBody>
      </p:sp>
      <p:sp>
        <p:nvSpPr>
          <p:cNvPr id="5" name="Footer Placeholder 4">
            <a:extLst>
              <a:ext uri="{FF2B5EF4-FFF2-40B4-BE49-F238E27FC236}">
                <a16:creationId xmlns:a16="http://schemas.microsoft.com/office/drawing/2014/main" id="{AD867608-F5B6-45B8-B747-BF350AD021F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588098B-9CE8-4957-92BD-C595DFFFF9D2}"/>
              </a:ext>
            </a:extLst>
          </p:cNvPr>
          <p:cNvSpPr>
            <a:spLocks noGrp="1"/>
          </p:cNvSpPr>
          <p:nvPr>
            <p:ph type="sldNum" sz="quarter" idx="12"/>
          </p:nvPr>
        </p:nvSpPr>
        <p:spPr/>
        <p:txBody>
          <a:bodyPr/>
          <a:lstStyle/>
          <a:p>
            <a:fld id="{47A8A0F8-D5A3-4FF9-BD67-A5A3826A3AFD}" type="slidenum">
              <a:rPr lang="en-US" smtClean="0"/>
              <a:t>‹#›</a:t>
            </a:fld>
            <a:endParaRPr lang="en-US" dirty="0"/>
          </a:p>
        </p:txBody>
      </p:sp>
    </p:spTree>
    <p:extLst>
      <p:ext uri="{BB962C8B-B14F-4D97-AF65-F5344CB8AC3E}">
        <p14:creationId xmlns:p14="http://schemas.microsoft.com/office/powerpoint/2010/main" val="483348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91FA8-9A32-4D06-84B2-D0BC711BFD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444805-6048-457F-8FA0-1E78A077C2A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740157-7EDE-46D7-A48D-2203C896EB3A}"/>
              </a:ext>
            </a:extLst>
          </p:cNvPr>
          <p:cNvSpPr>
            <a:spLocks noGrp="1"/>
          </p:cNvSpPr>
          <p:nvPr>
            <p:ph type="dt" sz="half" idx="10"/>
          </p:nvPr>
        </p:nvSpPr>
        <p:spPr/>
        <p:txBody>
          <a:bodyPr/>
          <a:lstStyle/>
          <a:p>
            <a:fld id="{4754CFE5-23C0-4D95-A437-C8DBE314F842}" type="datetimeFigureOut">
              <a:rPr lang="en-US" smtClean="0"/>
              <a:t>3/2/2025</a:t>
            </a:fld>
            <a:endParaRPr lang="en-US" dirty="0"/>
          </a:p>
        </p:txBody>
      </p:sp>
      <p:sp>
        <p:nvSpPr>
          <p:cNvPr id="5" name="Footer Placeholder 4">
            <a:extLst>
              <a:ext uri="{FF2B5EF4-FFF2-40B4-BE49-F238E27FC236}">
                <a16:creationId xmlns:a16="http://schemas.microsoft.com/office/drawing/2014/main" id="{062B3E2A-53FE-449F-BA75-CD134C2A7D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003B4AA-AB60-4819-8143-467295EE59EB}"/>
              </a:ext>
            </a:extLst>
          </p:cNvPr>
          <p:cNvSpPr>
            <a:spLocks noGrp="1"/>
          </p:cNvSpPr>
          <p:nvPr>
            <p:ph type="sldNum" sz="quarter" idx="12"/>
          </p:nvPr>
        </p:nvSpPr>
        <p:spPr/>
        <p:txBody>
          <a:bodyPr/>
          <a:lstStyle/>
          <a:p>
            <a:fld id="{47A8A0F8-D5A3-4FF9-BD67-A5A3826A3AFD}" type="slidenum">
              <a:rPr lang="en-US" smtClean="0"/>
              <a:t>‹#›</a:t>
            </a:fld>
            <a:endParaRPr lang="en-US" dirty="0"/>
          </a:p>
        </p:txBody>
      </p:sp>
    </p:spTree>
    <p:extLst>
      <p:ext uri="{BB962C8B-B14F-4D97-AF65-F5344CB8AC3E}">
        <p14:creationId xmlns:p14="http://schemas.microsoft.com/office/powerpoint/2010/main" val="4125573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14433-CEAC-44AB-AF56-FB4459C25E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295E7F-FAF8-4D28-BDBE-CD6F18027D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CDD7601-4612-4FB5-9E99-9372AB56BF0C}"/>
              </a:ext>
            </a:extLst>
          </p:cNvPr>
          <p:cNvSpPr>
            <a:spLocks noGrp="1"/>
          </p:cNvSpPr>
          <p:nvPr>
            <p:ph type="dt" sz="half" idx="10"/>
          </p:nvPr>
        </p:nvSpPr>
        <p:spPr/>
        <p:txBody>
          <a:bodyPr/>
          <a:lstStyle/>
          <a:p>
            <a:fld id="{4754CFE5-23C0-4D95-A437-C8DBE314F842}" type="datetimeFigureOut">
              <a:rPr lang="en-US" smtClean="0"/>
              <a:t>3/2/2025</a:t>
            </a:fld>
            <a:endParaRPr lang="en-US" dirty="0"/>
          </a:p>
        </p:txBody>
      </p:sp>
      <p:sp>
        <p:nvSpPr>
          <p:cNvPr id="5" name="Footer Placeholder 4">
            <a:extLst>
              <a:ext uri="{FF2B5EF4-FFF2-40B4-BE49-F238E27FC236}">
                <a16:creationId xmlns:a16="http://schemas.microsoft.com/office/drawing/2014/main" id="{83DBFB4F-F10C-434C-9A23-7C6DFA74A19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AFA7FA-810C-4339-AF11-AC682CEEAD33}"/>
              </a:ext>
            </a:extLst>
          </p:cNvPr>
          <p:cNvSpPr>
            <a:spLocks noGrp="1"/>
          </p:cNvSpPr>
          <p:nvPr>
            <p:ph type="sldNum" sz="quarter" idx="12"/>
          </p:nvPr>
        </p:nvSpPr>
        <p:spPr/>
        <p:txBody>
          <a:bodyPr/>
          <a:lstStyle/>
          <a:p>
            <a:fld id="{47A8A0F8-D5A3-4FF9-BD67-A5A3826A3AFD}" type="slidenum">
              <a:rPr lang="en-US" smtClean="0"/>
              <a:t>‹#›</a:t>
            </a:fld>
            <a:endParaRPr lang="en-US" dirty="0"/>
          </a:p>
        </p:txBody>
      </p:sp>
    </p:spTree>
    <p:extLst>
      <p:ext uri="{BB962C8B-B14F-4D97-AF65-F5344CB8AC3E}">
        <p14:creationId xmlns:p14="http://schemas.microsoft.com/office/powerpoint/2010/main" val="753747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03D77-675D-47CC-A970-30519607EA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F10EFC-413A-4097-8FEA-3DEE5F17037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D32FDA-A06F-4819-8150-2CBE6F1EB14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BB8BB2-78A0-4306-8CB6-886B3709711A}"/>
              </a:ext>
            </a:extLst>
          </p:cNvPr>
          <p:cNvSpPr>
            <a:spLocks noGrp="1"/>
          </p:cNvSpPr>
          <p:nvPr>
            <p:ph type="dt" sz="half" idx="10"/>
          </p:nvPr>
        </p:nvSpPr>
        <p:spPr/>
        <p:txBody>
          <a:bodyPr/>
          <a:lstStyle/>
          <a:p>
            <a:fld id="{4754CFE5-23C0-4D95-A437-C8DBE314F842}" type="datetimeFigureOut">
              <a:rPr lang="en-US" smtClean="0"/>
              <a:t>3/2/2025</a:t>
            </a:fld>
            <a:endParaRPr lang="en-US" dirty="0"/>
          </a:p>
        </p:txBody>
      </p:sp>
      <p:sp>
        <p:nvSpPr>
          <p:cNvPr id="6" name="Footer Placeholder 5">
            <a:extLst>
              <a:ext uri="{FF2B5EF4-FFF2-40B4-BE49-F238E27FC236}">
                <a16:creationId xmlns:a16="http://schemas.microsoft.com/office/drawing/2014/main" id="{FD9759B8-A968-4848-9D56-D367C5584D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7EA167D-8FAC-44C8-A684-32C992C5D8F7}"/>
              </a:ext>
            </a:extLst>
          </p:cNvPr>
          <p:cNvSpPr>
            <a:spLocks noGrp="1"/>
          </p:cNvSpPr>
          <p:nvPr>
            <p:ph type="sldNum" sz="quarter" idx="12"/>
          </p:nvPr>
        </p:nvSpPr>
        <p:spPr/>
        <p:txBody>
          <a:bodyPr/>
          <a:lstStyle/>
          <a:p>
            <a:fld id="{47A8A0F8-D5A3-4FF9-BD67-A5A3826A3AFD}" type="slidenum">
              <a:rPr lang="en-US" smtClean="0"/>
              <a:t>‹#›</a:t>
            </a:fld>
            <a:endParaRPr lang="en-US" dirty="0"/>
          </a:p>
        </p:txBody>
      </p:sp>
    </p:spTree>
    <p:extLst>
      <p:ext uri="{BB962C8B-B14F-4D97-AF65-F5344CB8AC3E}">
        <p14:creationId xmlns:p14="http://schemas.microsoft.com/office/powerpoint/2010/main" val="3242725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F365A-6E9C-420E-874E-205B7D35A3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19EB18-32A9-4A9B-BD95-82EADA2D1C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94418BC-4AC3-4290-A0B6-709EAA7422C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8BEBC8-234B-4D13-9A89-5B58B5A3DF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03B3AC6-674B-45BC-8025-160E2FB2B0C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D6A3F3-E965-4300-9C51-6695C74F7A23}"/>
              </a:ext>
            </a:extLst>
          </p:cNvPr>
          <p:cNvSpPr>
            <a:spLocks noGrp="1"/>
          </p:cNvSpPr>
          <p:nvPr>
            <p:ph type="dt" sz="half" idx="10"/>
          </p:nvPr>
        </p:nvSpPr>
        <p:spPr/>
        <p:txBody>
          <a:bodyPr/>
          <a:lstStyle/>
          <a:p>
            <a:fld id="{4754CFE5-23C0-4D95-A437-C8DBE314F842}" type="datetimeFigureOut">
              <a:rPr lang="en-US" smtClean="0"/>
              <a:t>3/2/2025</a:t>
            </a:fld>
            <a:endParaRPr lang="en-US" dirty="0"/>
          </a:p>
        </p:txBody>
      </p:sp>
      <p:sp>
        <p:nvSpPr>
          <p:cNvPr id="8" name="Footer Placeholder 7">
            <a:extLst>
              <a:ext uri="{FF2B5EF4-FFF2-40B4-BE49-F238E27FC236}">
                <a16:creationId xmlns:a16="http://schemas.microsoft.com/office/drawing/2014/main" id="{665336CF-EF57-4965-A40B-CF69E47612C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A163371-C322-479B-81E8-8BBBE50C7406}"/>
              </a:ext>
            </a:extLst>
          </p:cNvPr>
          <p:cNvSpPr>
            <a:spLocks noGrp="1"/>
          </p:cNvSpPr>
          <p:nvPr>
            <p:ph type="sldNum" sz="quarter" idx="12"/>
          </p:nvPr>
        </p:nvSpPr>
        <p:spPr/>
        <p:txBody>
          <a:bodyPr/>
          <a:lstStyle/>
          <a:p>
            <a:fld id="{47A8A0F8-D5A3-4FF9-BD67-A5A3826A3AFD}" type="slidenum">
              <a:rPr lang="en-US" smtClean="0"/>
              <a:t>‹#›</a:t>
            </a:fld>
            <a:endParaRPr lang="en-US" dirty="0"/>
          </a:p>
        </p:txBody>
      </p:sp>
    </p:spTree>
    <p:extLst>
      <p:ext uri="{BB962C8B-B14F-4D97-AF65-F5344CB8AC3E}">
        <p14:creationId xmlns:p14="http://schemas.microsoft.com/office/powerpoint/2010/main" val="1886476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B8285-6D0E-4D95-8B1D-85674672D4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FC984A-A40B-4963-A5E8-34E64C19F63B}"/>
              </a:ext>
            </a:extLst>
          </p:cNvPr>
          <p:cNvSpPr>
            <a:spLocks noGrp="1"/>
          </p:cNvSpPr>
          <p:nvPr>
            <p:ph type="dt" sz="half" idx="10"/>
          </p:nvPr>
        </p:nvSpPr>
        <p:spPr/>
        <p:txBody>
          <a:bodyPr/>
          <a:lstStyle/>
          <a:p>
            <a:fld id="{4754CFE5-23C0-4D95-A437-C8DBE314F842}" type="datetimeFigureOut">
              <a:rPr lang="en-US" smtClean="0"/>
              <a:t>3/2/2025</a:t>
            </a:fld>
            <a:endParaRPr lang="en-US" dirty="0"/>
          </a:p>
        </p:txBody>
      </p:sp>
      <p:sp>
        <p:nvSpPr>
          <p:cNvPr id="4" name="Footer Placeholder 3">
            <a:extLst>
              <a:ext uri="{FF2B5EF4-FFF2-40B4-BE49-F238E27FC236}">
                <a16:creationId xmlns:a16="http://schemas.microsoft.com/office/drawing/2014/main" id="{9A6C38B9-FCE5-473D-BEA0-E96E94E3C95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6D4BB46-6D0D-4E6E-A35F-F44B0B0E015A}"/>
              </a:ext>
            </a:extLst>
          </p:cNvPr>
          <p:cNvSpPr>
            <a:spLocks noGrp="1"/>
          </p:cNvSpPr>
          <p:nvPr>
            <p:ph type="sldNum" sz="quarter" idx="12"/>
          </p:nvPr>
        </p:nvSpPr>
        <p:spPr/>
        <p:txBody>
          <a:bodyPr/>
          <a:lstStyle/>
          <a:p>
            <a:fld id="{47A8A0F8-D5A3-4FF9-BD67-A5A3826A3AFD}" type="slidenum">
              <a:rPr lang="en-US" smtClean="0"/>
              <a:t>‹#›</a:t>
            </a:fld>
            <a:endParaRPr lang="en-US" dirty="0"/>
          </a:p>
        </p:txBody>
      </p:sp>
    </p:spTree>
    <p:extLst>
      <p:ext uri="{BB962C8B-B14F-4D97-AF65-F5344CB8AC3E}">
        <p14:creationId xmlns:p14="http://schemas.microsoft.com/office/powerpoint/2010/main" val="4035412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B5ED8D-5BBF-4EAE-ACC5-BBBF4FA0832B}"/>
              </a:ext>
            </a:extLst>
          </p:cNvPr>
          <p:cNvSpPr>
            <a:spLocks noGrp="1"/>
          </p:cNvSpPr>
          <p:nvPr>
            <p:ph type="dt" sz="half" idx="10"/>
          </p:nvPr>
        </p:nvSpPr>
        <p:spPr/>
        <p:txBody>
          <a:bodyPr/>
          <a:lstStyle/>
          <a:p>
            <a:fld id="{4754CFE5-23C0-4D95-A437-C8DBE314F842}" type="datetimeFigureOut">
              <a:rPr lang="en-US" smtClean="0"/>
              <a:t>3/2/2025</a:t>
            </a:fld>
            <a:endParaRPr lang="en-US" dirty="0"/>
          </a:p>
        </p:txBody>
      </p:sp>
      <p:sp>
        <p:nvSpPr>
          <p:cNvPr id="3" name="Footer Placeholder 2">
            <a:extLst>
              <a:ext uri="{FF2B5EF4-FFF2-40B4-BE49-F238E27FC236}">
                <a16:creationId xmlns:a16="http://schemas.microsoft.com/office/drawing/2014/main" id="{2CBD2EEB-F296-4B14-9B16-9E8DB811884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EC01C08-F9AD-4B61-A45E-4B00D4C3FD5C}"/>
              </a:ext>
            </a:extLst>
          </p:cNvPr>
          <p:cNvSpPr>
            <a:spLocks noGrp="1"/>
          </p:cNvSpPr>
          <p:nvPr>
            <p:ph type="sldNum" sz="quarter" idx="12"/>
          </p:nvPr>
        </p:nvSpPr>
        <p:spPr/>
        <p:txBody>
          <a:bodyPr/>
          <a:lstStyle/>
          <a:p>
            <a:fld id="{47A8A0F8-D5A3-4FF9-BD67-A5A3826A3AFD}" type="slidenum">
              <a:rPr lang="en-US" smtClean="0"/>
              <a:t>‹#›</a:t>
            </a:fld>
            <a:endParaRPr lang="en-US" dirty="0"/>
          </a:p>
        </p:txBody>
      </p:sp>
    </p:spTree>
    <p:extLst>
      <p:ext uri="{BB962C8B-B14F-4D97-AF65-F5344CB8AC3E}">
        <p14:creationId xmlns:p14="http://schemas.microsoft.com/office/powerpoint/2010/main" val="1561162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E1FBB-5185-4336-99D8-C357A86ABF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6B9C11-0C04-4D42-922B-1F58785FDE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8F58FA-2C83-48D0-9923-0A757B3673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F842FF-895E-4498-A301-24C2366440DE}"/>
              </a:ext>
            </a:extLst>
          </p:cNvPr>
          <p:cNvSpPr>
            <a:spLocks noGrp="1"/>
          </p:cNvSpPr>
          <p:nvPr>
            <p:ph type="dt" sz="half" idx="10"/>
          </p:nvPr>
        </p:nvSpPr>
        <p:spPr/>
        <p:txBody>
          <a:bodyPr/>
          <a:lstStyle/>
          <a:p>
            <a:fld id="{4754CFE5-23C0-4D95-A437-C8DBE314F842}" type="datetimeFigureOut">
              <a:rPr lang="en-US" smtClean="0"/>
              <a:t>3/2/2025</a:t>
            </a:fld>
            <a:endParaRPr lang="en-US" dirty="0"/>
          </a:p>
        </p:txBody>
      </p:sp>
      <p:sp>
        <p:nvSpPr>
          <p:cNvPr id="6" name="Footer Placeholder 5">
            <a:extLst>
              <a:ext uri="{FF2B5EF4-FFF2-40B4-BE49-F238E27FC236}">
                <a16:creationId xmlns:a16="http://schemas.microsoft.com/office/drawing/2014/main" id="{8080B33B-1DB4-47D3-B2D4-5749B857BEC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4B8923B-7D65-4AD9-AF10-9BFEB110613D}"/>
              </a:ext>
            </a:extLst>
          </p:cNvPr>
          <p:cNvSpPr>
            <a:spLocks noGrp="1"/>
          </p:cNvSpPr>
          <p:nvPr>
            <p:ph type="sldNum" sz="quarter" idx="12"/>
          </p:nvPr>
        </p:nvSpPr>
        <p:spPr/>
        <p:txBody>
          <a:bodyPr/>
          <a:lstStyle/>
          <a:p>
            <a:fld id="{47A8A0F8-D5A3-4FF9-BD67-A5A3826A3AFD}" type="slidenum">
              <a:rPr lang="en-US" smtClean="0"/>
              <a:t>‹#›</a:t>
            </a:fld>
            <a:endParaRPr lang="en-US" dirty="0"/>
          </a:p>
        </p:txBody>
      </p:sp>
    </p:spTree>
    <p:extLst>
      <p:ext uri="{BB962C8B-B14F-4D97-AF65-F5344CB8AC3E}">
        <p14:creationId xmlns:p14="http://schemas.microsoft.com/office/powerpoint/2010/main" val="370684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8F026-1305-47F8-9620-193343C47A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74EA23-A45E-494A-8F25-B2447D720F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187CC4A-7119-4A7F-8195-957BA81C9A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5B1C457-29CD-4D42-A04F-ACF63D8ED2A1}"/>
              </a:ext>
            </a:extLst>
          </p:cNvPr>
          <p:cNvSpPr>
            <a:spLocks noGrp="1"/>
          </p:cNvSpPr>
          <p:nvPr>
            <p:ph type="dt" sz="half" idx="10"/>
          </p:nvPr>
        </p:nvSpPr>
        <p:spPr/>
        <p:txBody>
          <a:bodyPr/>
          <a:lstStyle/>
          <a:p>
            <a:fld id="{4754CFE5-23C0-4D95-A437-C8DBE314F842}" type="datetimeFigureOut">
              <a:rPr lang="en-US" smtClean="0"/>
              <a:t>3/2/2025</a:t>
            </a:fld>
            <a:endParaRPr lang="en-US" dirty="0"/>
          </a:p>
        </p:txBody>
      </p:sp>
      <p:sp>
        <p:nvSpPr>
          <p:cNvPr id="6" name="Footer Placeholder 5">
            <a:extLst>
              <a:ext uri="{FF2B5EF4-FFF2-40B4-BE49-F238E27FC236}">
                <a16:creationId xmlns:a16="http://schemas.microsoft.com/office/drawing/2014/main" id="{89BF4C9C-F704-44CA-AFC9-7D0D4F89BFC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A4BDAA2-0721-4A4A-B114-0AFD082B942A}"/>
              </a:ext>
            </a:extLst>
          </p:cNvPr>
          <p:cNvSpPr>
            <a:spLocks noGrp="1"/>
          </p:cNvSpPr>
          <p:nvPr>
            <p:ph type="sldNum" sz="quarter" idx="12"/>
          </p:nvPr>
        </p:nvSpPr>
        <p:spPr/>
        <p:txBody>
          <a:bodyPr/>
          <a:lstStyle/>
          <a:p>
            <a:fld id="{47A8A0F8-D5A3-4FF9-BD67-A5A3826A3AFD}" type="slidenum">
              <a:rPr lang="en-US" smtClean="0"/>
              <a:t>‹#›</a:t>
            </a:fld>
            <a:endParaRPr lang="en-US" dirty="0"/>
          </a:p>
        </p:txBody>
      </p:sp>
    </p:spTree>
    <p:extLst>
      <p:ext uri="{BB962C8B-B14F-4D97-AF65-F5344CB8AC3E}">
        <p14:creationId xmlns:p14="http://schemas.microsoft.com/office/powerpoint/2010/main" val="1201465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64E586-148A-4BA0-A413-B3AC192C3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23BAF6-3A5C-4729-A411-91A66CB38B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6CB8DC-AD00-49BA-A631-4F3404038D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54CFE5-23C0-4D95-A437-C8DBE314F842}" type="datetimeFigureOut">
              <a:rPr lang="en-US" smtClean="0"/>
              <a:t>3/2/2025</a:t>
            </a:fld>
            <a:endParaRPr lang="en-US" dirty="0"/>
          </a:p>
        </p:txBody>
      </p:sp>
      <p:sp>
        <p:nvSpPr>
          <p:cNvPr id="5" name="Footer Placeholder 4">
            <a:extLst>
              <a:ext uri="{FF2B5EF4-FFF2-40B4-BE49-F238E27FC236}">
                <a16:creationId xmlns:a16="http://schemas.microsoft.com/office/drawing/2014/main" id="{9299FB93-066E-41DB-B9E8-1769AB1F38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E72BD2B-5237-4027-A7E5-0172D982D9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A8A0F8-D5A3-4FF9-BD67-A5A3826A3AFD}" type="slidenum">
              <a:rPr lang="en-US" smtClean="0"/>
              <a:t>‹#›</a:t>
            </a:fld>
            <a:endParaRPr lang="en-US" dirty="0"/>
          </a:p>
        </p:txBody>
      </p:sp>
    </p:spTree>
    <p:extLst>
      <p:ext uri="{BB962C8B-B14F-4D97-AF65-F5344CB8AC3E}">
        <p14:creationId xmlns:p14="http://schemas.microsoft.com/office/powerpoint/2010/main" val="4025747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24B8CE-DC75-4D57-AFEC-0B7D04B3C63C}"/>
              </a:ext>
            </a:extLst>
          </p:cNvPr>
          <p:cNvSpPr>
            <a:spLocks noGrp="1"/>
          </p:cNvSpPr>
          <p:nvPr>
            <p:ph type="title"/>
          </p:nvPr>
        </p:nvSpPr>
        <p:spPr>
          <a:xfrm>
            <a:off x="838200" y="593075"/>
            <a:ext cx="8852555" cy="1609798"/>
          </a:xfrm>
        </p:spPr>
        <p:txBody>
          <a:bodyPr vert="horz" lIns="91440" tIns="45720" rIns="91440" bIns="45720" rtlCol="0" anchor="ctr">
            <a:noAutofit/>
          </a:bodyPr>
          <a:lstStyle/>
          <a:p>
            <a:r>
              <a:rPr lang="en-US" sz="3600" b="1" dirty="0"/>
              <a:t>North Carolina</a:t>
            </a:r>
            <a:br>
              <a:rPr lang="en-US" sz="3600" b="1" dirty="0"/>
            </a:br>
            <a:r>
              <a:rPr lang="en-US" sz="3600" b="1" dirty="0"/>
              <a:t>Code Officials Qualification Board</a:t>
            </a:r>
            <a:br>
              <a:rPr lang="en-US" sz="3600" b="1" dirty="0"/>
            </a:br>
            <a:r>
              <a:rPr lang="en-US" sz="3600" b="1" dirty="0"/>
              <a:t>Education &amp; Research Committee</a:t>
            </a:r>
          </a:p>
        </p:txBody>
      </p:sp>
      <p:sp>
        <p:nvSpPr>
          <p:cNvPr id="6" name="Text Placeholder 5">
            <a:extLst>
              <a:ext uri="{FF2B5EF4-FFF2-40B4-BE49-F238E27FC236}">
                <a16:creationId xmlns:a16="http://schemas.microsoft.com/office/drawing/2014/main" id="{1C7DA0B0-2161-4F09-9B0C-17C5AE68C99D}"/>
              </a:ext>
            </a:extLst>
          </p:cNvPr>
          <p:cNvSpPr>
            <a:spLocks noGrp="1"/>
          </p:cNvSpPr>
          <p:nvPr>
            <p:ph type="body" sz="half" idx="2"/>
          </p:nvPr>
        </p:nvSpPr>
        <p:spPr>
          <a:xfrm>
            <a:off x="838201" y="2441749"/>
            <a:ext cx="7405254" cy="4125306"/>
          </a:xfrm>
        </p:spPr>
        <p:txBody>
          <a:bodyPr vert="horz" lIns="91440" tIns="45720" rIns="91440" bIns="45720" rtlCol="0">
            <a:normAutofit/>
          </a:bodyPr>
          <a:lstStyle/>
          <a:p>
            <a:r>
              <a:rPr lang="en-US" sz="2400" b="1" u="sng" dirty="0"/>
              <a:t>March 12, 2025, MEETING AGENDA</a:t>
            </a:r>
          </a:p>
          <a:p>
            <a:r>
              <a:rPr lang="en-US" sz="2400" dirty="0"/>
              <a:t>Introduction</a:t>
            </a:r>
          </a:p>
          <a:p>
            <a:pPr marL="457200" indent="-457200">
              <a:buFont typeface="+mj-lt"/>
              <a:buAutoNum type="arabicPeriod"/>
            </a:pPr>
            <a:r>
              <a:rPr lang="en-US" sz="2400" dirty="0"/>
              <a:t>Roll Call/Conflict of Interest Reminder</a:t>
            </a:r>
          </a:p>
          <a:p>
            <a:pPr marL="457200" indent="-457200">
              <a:buFont typeface="+mj-lt"/>
              <a:buAutoNum type="arabicPeriod"/>
            </a:pPr>
            <a:r>
              <a:rPr lang="en-US" sz="2400" dirty="0"/>
              <a:t>Board Course Development Update (legacy/new)</a:t>
            </a:r>
          </a:p>
          <a:p>
            <a:pPr marL="457200" indent="-457200">
              <a:buAutoNum type="arabicPeriod" startAt="4"/>
            </a:pPr>
            <a:r>
              <a:rPr lang="en-US" sz="2400" dirty="0">
                <a:effectLst/>
                <a:latin typeface="Calibri Light" panose="020F0302020204030204" pitchFamily="34" charset="0"/>
                <a:ea typeface="Calibri Light" panose="020F0302020204030204" pitchFamily="34" charset="0"/>
                <a:cs typeface="Calibri Light" panose="020F0302020204030204" pitchFamily="34" charset="0"/>
              </a:rPr>
              <a:t>Standard Certificates</a:t>
            </a:r>
            <a:endParaRPr lang="en-US" sz="2400" dirty="0">
              <a:latin typeface="Calibri Light" panose="020F0302020204030204" pitchFamily="34" charset="0"/>
              <a:ea typeface="Calibri Light" panose="020F0302020204030204" pitchFamily="34" charset="0"/>
              <a:cs typeface="Calibri Light" panose="020F0302020204030204" pitchFamily="34" charset="0"/>
            </a:endParaRPr>
          </a:p>
          <a:p>
            <a:pPr marL="457200" indent="-457200">
              <a:buAutoNum type="arabicPeriod" startAt="4"/>
            </a:pPr>
            <a:r>
              <a:rPr lang="en-US" sz="2400" dirty="0">
                <a:latin typeface="Calibri Light" panose="020F0302020204030204" pitchFamily="34" charset="0"/>
                <a:ea typeface="Calibri Light" panose="020F0302020204030204" pitchFamily="34" charset="0"/>
                <a:cs typeface="Calibri Light" panose="020F0302020204030204" pitchFamily="34" charset="0"/>
              </a:rPr>
              <a:t>Post 1/1/2025 applications and certificates</a:t>
            </a:r>
          </a:p>
          <a:p>
            <a:pPr marL="457200" indent="-457200">
              <a:buAutoNum type="arabicPeriod" startAt="4"/>
            </a:pPr>
            <a:r>
              <a:rPr lang="en-US" sz="2400" dirty="0"/>
              <a:t>Public Comment</a:t>
            </a:r>
          </a:p>
          <a:p>
            <a:r>
              <a:rPr lang="en-US" sz="2400" dirty="0"/>
              <a:t>6.    Adjournment</a:t>
            </a:r>
          </a:p>
        </p:txBody>
      </p:sp>
      <p:pic>
        <p:nvPicPr>
          <p:cNvPr id="5" name="Content Placeholder 4" descr="A picture containing diagram&#10;&#10;Description automatically generated">
            <a:extLst>
              <a:ext uri="{FF2B5EF4-FFF2-40B4-BE49-F238E27FC236}">
                <a16:creationId xmlns:a16="http://schemas.microsoft.com/office/drawing/2014/main" id="{AFEB6ADF-02AF-477E-AB81-83556BB873B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85856" y="486728"/>
            <a:ext cx="1609798" cy="1609798"/>
          </a:xfrm>
        </p:spPr>
      </p:pic>
      <p:sp>
        <p:nvSpPr>
          <p:cNvPr id="3" name="TextBox 2">
            <a:extLst>
              <a:ext uri="{FF2B5EF4-FFF2-40B4-BE49-F238E27FC236}">
                <a16:creationId xmlns:a16="http://schemas.microsoft.com/office/drawing/2014/main" id="{CFBF471D-9F13-53D7-C59A-E383C3145FF1}"/>
              </a:ext>
            </a:extLst>
          </p:cNvPr>
          <p:cNvSpPr txBox="1"/>
          <p:nvPr/>
        </p:nvSpPr>
        <p:spPr>
          <a:xfrm>
            <a:off x="8382000" y="2575947"/>
            <a:ext cx="3304308" cy="1938992"/>
          </a:xfrm>
          <a:prstGeom prst="rect">
            <a:avLst/>
          </a:prstGeom>
          <a:noFill/>
        </p:spPr>
        <p:txBody>
          <a:bodyPr wrap="square">
            <a:spAutoFit/>
          </a:bodyPr>
          <a:lstStyle/>
          <a:p>
            <a:pPr marR="0" lvl="0">
              <a:spcBef>
                <a:spcPts val="0"/>
              </a:spcBef>
              <a:spcAft>
                <a:spcPts val="0"/>
              </a:spcAft>
              <a:tabLst>
                <a:tab pos="742950" algn="l"/>
                <a:tab pos="2057400" algn="l"/>
                <a:tab pos="2743200" algn="l"/>
                <a:tab pos="4572000" algn="l"/>
              </a:tabLst>
            </a:pPr>
            <a:r>
              <a:rPr lang="en-US" sz="2400" b="1" dirty="0">
                <a:effectLst/>
                <a:ea typeface="Times New Roman" panose="02020603050405020304" pitchFamily="18" charset="0"/>
              </a:rPr>
              <a:t>Chair, Danny Couch</a:t>
            </a:r>
          </a:p>
          <a:p>
            <a:pPr marL="342900" marR="0" lvl="0" indent="-342900">
              <a:spcBef>
                <a:spcPts val="0"/>
              </a:spcBef>
              <a:spcAft>
                <a:spcPts val="0"/>
              </a:spcAft>
              <a:buFont typeface="Symbol" panose="05050102010706020507" pitchFamily="18" charset="2"/>
              <a:buChar char=""/>
              <a:tabLst>
                <a:tab pos="742950" algn="l"/>
                <a:tab pos="2057400" algn="l"/>
                <a:tab pos="2743200" algn="l"/>
                <a:tab pos="4572000" algn="l"/>
              </a:tabLst>
            </a:pPr>
            <a:r>
              <a:rPr lang="en-US" sz="2400" dirty="0">
                <a:effectLst/>
                <a:ea typeface="Times New Roman" panose="02020603050405020304" pitchFamily="18" charset="0"/>
              </a:rPr>
              <a:t>Andy Matthews</a:t>
            </a:r>
          </a:p>
          <a:p>
            <a:pPr marL="342900" marR="0" lvl="0" indent="-342900">
              <a:spcBef>
                <a:spcPts val="0"/>
              </a:spcBef>
              <a:spcAft>
                <a:spcPts val="0"/>
              </a:spcAft>
              <a:buFont typeface="Symbol" panose="05050102010706020507" pitchFamily="18" charset="2"/>
              <a:buChar char=""/>
              <a:tabLst>
                <a:tab pos="742950" algn="l"/>
                <a:tab pos="2057400" algn="l"/>
                <a:tab pos="2743200" algn="l"/>
                <a:tab pos="4572000" algn="l"/>
              </a:tabLst>
            </a:pPr>
            <a:r>
              <a:rPr lang="en-US" sz="2400" dirty="0">
                <a:effectLst/>
                <a:ea typeface="Times New Roman" panose="02020603050405020304" pitchFamily="18" charset="0"/>
              </a:rPr>
              <a:t>Montrena Hadley</a:t>
            </a:r>
          </a:p>
          <a:p>
            <a:pPr marL="342900" marR="0" lvl="0" indent="-342900">
              <a:spcBef>
                <a:spcPts val="0"/>
              </a:spcBef>
              <a:spcAft>
                <a:spcPts val="0"/>
              </a:spcAft>
              <a:buFont typeface="Symbol" panose="05050102010706020507" pitchFamily="18" charset="2"/>
              <a:buChar char=""/>
              <a:tabLst>
                <a:tab pos="742950" algn="l"/>
                <a:tab pos="2057400" algn="l"/>
                <a:tab pos="2743200" algn="l"/>
                <a:tab pos="4572000" algn="l"/>
              </a:tabLst>
            </a:pPr>
            <a:r>
              <a:rPr lang="en-US" sz="2400" dirty="0">
                <a:effectLst/>
                <a:ea typeface="Times New Roman" panose="02020603050405020304" pitchFamily="18" charset="0"/>
              </a:rPr>
              <a:t>Kenny Weatherington</a:t>
            </a:r>
          </a:p>
          <a:p>
            <a:pPr marL="342900" marR="0" lvl="0" indent="-342900">
              <a:spcBef>
                <a:spcPts val="0"/>
              </a:spcBef>
              <a:spcAft>
                <a:spcPts val="0"/>
              </a:spcAft>
              <a:buFont typeface="Symbol" panose="05050102010706020507" pitchFamily="18" charset="2"/>
              <a:buChar char=""/>
              <a:tabLst>
                <a:tab pos="742950" algn="l"/>
                <a:tab pos="2057400" algn="l"/>
                <a:tab pos="2743200" algn="l"/>
                <a:tab pos="4572000" algn="l"/>
              </a:tabLst>
            </a:pPr>
            <a:r>
              <a:rPr lang="en-US" sz="2400" dirty="0">
                <a:effectLst/>
                <a:ea typeface="Times New Roman" panose="02020603050405020304" pitchFamily="18" charset="0"/>
              </a:rPr>
              <a:t>Joshua Robbins</a:t>
            </a:r>
          </a:p>
        </p:txBody>
      </p:sp>
    </p:spTree>
    <p:custDataLst>
      <p:tags r:id="rId1"/>
    </p:custDataLst>
    <p:extLst>
      <p:ext uri="{BB962C8B-B14F-4D97-AF65-F5344CB8AC3E}">
        <p14:creationId xmlns:p14="http://schemas.microsoft.com/office/powerpoint/2010/main" val="1100905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B9928-2419-43CC-CFDF-A812511A7F8C}"/>
              </a:ext>
            </a:extLst>
          </p:cNvPr>
          <p:cNvSpPr>
            <a:spLocks noGrp="1"/>
          </p:cNvSpPr>
          <p:nvPr>
            <p:ph type="title"/>
          </p:nvPr>
        </p:nvSpPr>
        <p:spPr/>
        <p:txBody>
          <a:bodyPr/>
          <a:lstStyle/>
          <a:p>
            <a:r>
              <a:rPr lang="en-US" b="1" dirty="0"/>
              <a:t>What’s it take to make a Board course?</a:t>
            </a:r>
          </a:p>
        </p:txBody>
      </p:sp>
      <p:sp>
        <p:nvSpPr>
          <p:cNvPr id="3" name="Content Placeholder 2">
            <a:extLst>
              <a:ext uri="{FF2B5EF4-FFF2-40B4-BE49-F238E27FC236}">
                <a16:creationId xmlns:a16="http://schemas.microsoft.com/office/drawing/2014/main" id="{3B3B44AF-7C27-5E11-D483-54F703F3EC77}"/>
              </a:ext>
            </a:extLst>
          </p:cNvPr>
          <p:cNvSpPr>
            <a:spLocks noGrp="1"/>
          </p:cNvSpPr>
          <p:nvPr>
            <p:ph idx="1"/>
          </p:nvPr>
        </p:nvSpPr>
        <p:spPr>
          <a:xfrm>
            <a:off x="838200" y="1540812"/>
            <a:ext cx="10515600" cy="3375962"/>
          </a:xfrm>
        </p:spPr>
        <p:txBody>
          <a:bodyPr/>
          <a:lstStyle/>
          <a:p>
            <a:r>
              <a:rPr lang="en-US" sz="4000" dirty="0"/>
              <a:t>Syllabus – schedule, references, assignments</a:t>
            </a:r>
          </a:p>
          <a:p>
            <a:r>
              <a:rPr lang="en-US" sz="4000" dirty="0"/>
              <a:t>Slide presentations</a:t>
            </a:r>
          </a:p>
          <a:p>
            <a:r>
              <a:rPr lang="en-US" sz="4000" dirty="0"/>
              <a:t>Student worksheets</a:t>
            </a:r>
          </a:p>
          <a:p>
            <a:r>
              <a:rPr lang="en-US" sz="4000" dirty="0"/>
              <a:t>End-of-Course (EOC) tests, proctored, timed</a:t>
            </a:r>
          </a:p>
          <a:p>
            <a:r>
              <a:rPr lang="en-US" sz="4000" dirty="0"/>
              <a:t>State exams, proctored, timed</a:t>
            </a:r>
          </a:p>
          <a:p>
            <a:pPr marL="0" indent="0">
              <a:buNone/>
            </a:pPr>
            <a:endParaRPr lang="en-US" dirty="0"/>
          </a:p>
        </p:txBody>
      </p:sp>
      <p:pic>
        <p:nvPicPr>
          <p:cNvPr id="5" name="Picture 4">
            <a:extLst>
              <a:ext uri="{FF2B5EF4-FFF2-40B4-BE49-F238E27FC236}">
                <a16:creationId xmlns:a16="http://schemas.microsoft.com/office/drawing/2014/main" id="{DB0E2854-0A15-D208-599F-8B86F04685AD}"/>
              </a:ext>
            </a:extLst>
          </p:cNvPr>
          <p:cNvPicPr>
            <a:picLocks noChangeAspect="1"/>
          </p:cNvPicPr>
          <p:nvPr/>
        </p:nvPicPr>
        <p:blipFill>
          <a:blip r:embed="rId2"/>
          <a:stretch>
            <a:fillRect/>
          </a:stretch>
        </p:blipFill>
        <p:spPr>
          <a:xfrm>
            <a:off x="838200" y="5141652"/>
            <a:ext cx="9647105" cy="1351223"/>
          </a:xfrm>
          <a:prstGeom prst="rect">
            <a:avLst/>
          </a:prstGeom>
        </p:spPr>
      </p:pic>
    </p:spTree>
    <p:extLst>
      <p:ext uri="{BB962C8B-B14F-4D97-AF65-F5344CB8AC3E}">
        <p14:creationId xmlns:p14="http://schemas.microsoft.com/office/powerpoint/2010/main" val="3687157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381CC-8567-9F46-150F-8146603BD6F4}"/>
              </a:ext>
            </a:extLst>
          </p:cNvPr>
          <p:cNvSpPr>
            <a:spLocks noGrp="1"/>
          </p:cNvSpPr>
          <p:nvPr>
            <p:ph type="title"/>
          </p:nvPr>
        </p:nvSpPr>
        <p:spPr>
          <a:xfrm>
            <a:off x="838200" y="365125"/>
            <a:ext cx="10515600" cy="956899"/>
          </a:xfrm>
        </p:spPr>
        <p:txBody>
          <a:bodyPr/>
          <a:lstStyle/>
          <a:p>
            <a:r>
              <a:rPr lang="en-US" dirty="0"/>
              <a:t>Law &amp; Administration – legacy course update</a:t>
            </a:r>
          </a:p>
        </p:txBody>
      </p:sp>
      <p:pic>
        <p:nvPicPr>
          <p:cNvPr id="3" name="Picture 2">
            <a:extLst>
              <a:ext uri="{FF2B5EF4-FFF2-40B4-BE49-F238E27FC236}">
                <a16:creationId xmlns:a16="http://schemas.microsoft.com/office/drawing/2014/main" id="{963F7A88-C2BF-6E10-8FC2-A66488561D43}"/>
              </a:ext>
            </a:extLst>
          </p:cNvPr>
          <p:cNvPicPr>
            <a:picLocks noChangeAspect="1"/>
          </p:cNvPicPr>
          <p:nvPr/>
        </p:nvPicPr>
        <p:blipFill>
          <a:blip r:embed="rId2"/>
          <a:stretch>
            <a:fillRect/>
          </a:stretch>
        </p:blipFill>
        <p:spPr>
          <a:xfrm>
            <a:off x="5388167" y="1322024"/>
            <a:ext cx="6410899" cy="3231330"/>
          </a:xfrm>
          <a:prstGeom prst="rect">
            <a:avLst/>
          </a:prstGeom>
        </p:spPr>
      </p:pic>
      <p:sp>
        <p:nvSpPr>
          <p:cNvPr id="5" name="TextBox 4">
            <a:extLst>
              <a:ext uri="{FF2B5EF4-FFF2-40B4-BE49-F238E27FC236}">
                <a16:creationId xmlns:a16="http://schemas.microsoft.com/office/drawing/2014/main" id="{38E01338-50DF-63A9-5761-F82DCFC41F10}"/>
              </a:ext>
            </a:extLst>
          </p:cNvPr>
          <p:cNvSpPr txBox="1"/>
          <p:nvPr/>
        </p:nvSpPr>
        <p:spPr>
          <a:xfrm>
            <a:off x="944696" y="1355592"/>
            <a:ext cx="4343400" cy="2862322"/>
          </a:xfrm>
          <a:prstGeom prst="rect">
            <a:avLst/>
          </a:prstGeom>
          <a:noFill/>
        </p:spPr>
        <p:txBody>
          <a:bodyPr wrap="square">
            <a:spAutoFit/>
          </a:bodyPr>
          <a:lstStyle/>
          <a:p>
            <a:pPr marL="285750" marR="0" lvl="0" indent="-285750">
              <a:buFont typeface="Arial" panose="020B0604020202020204" pitchFamily="34" charset="0"/>
              <a:buChar char="•"/>
            </a:pPr>
            <a:r>
              <a:rPr lang="en-US" b="1" i="1" dirty="0">
                <a:effectLst/>
                <a:latin typeface="Calibri Light" panose="020F0302020204030204" pitchFamily="34" charset="0"/>
                <a:ea typeface="Times New Roman" panose="02020603050405020304" pitchFamily="18" charset="0"/>
              </a:rPr>
              <a:t>2024 NC Administrative Code &amp; Policies</a:t>
            </a:r>
          </a:p>
          <a:p>
            <a:pPr marL="285750" marR="0" lvl="0" indent="-285750">
              <a:buFont typeface="Arial" panose="020B0604020202020204" pitchFamily="34" charset="0"/>
              <a:buChar char="•"/>
            </a:pPr>
            <a:r>
              <a:rPr lang="en-US" dirty="0">
                <a:latin typeface="Calibri Light" panose="020F0302020204030204" pitchFamily="34" charset="0"/>
                <a:ea typeface="Times New Roman" panose="02020603050405020304" pitchFamily="18" charset="0"/>
              </a:rPr>
              <a:t>Chap 3. insert </a:t>
            </a:r>
            <a:r>
              <a:rPr lang="en-US" b="1" i="1" dirty="0">
                <a:latin typeface="Calibri Light" panose="020F0302020204030204" pitchFamily="34" charset="0"/>
                <a:ea typeface="Times New Roman" panose="02020603050405020304" pitchFamily="18" charset="0"/>
              </a:rPr>
              <a:t>2024 NC Gen. Statutes Pertaining to Administration of the NC State Building Code</a:t>
            </a:r>
            <a:r>
              <a:rPr lang="en-US" dirty="0">
                <a:latin typeface="Calibri Light" panose="020F0302020204030204" pitchFamily="34" charset="0"/>
                <a:ea typeface="Times New Roman" panose="02020603050405020304" pitchFamily="18" charset="0"/>
              </a:rPr>
              <a:t>.</a:t>
            </a:r>
            <a:endParaRPr lang="en-US" dirty="0">
              <a:effectLst/>
              <a:latin typeface="Calibri Light" panose="020F0302020204030204" pitchFamily="34" charset="0"/>
              <a:ea typeface="Times New Roman" panose="02020603050405020304" pitchFamily="18" charset="0"/>
            </a:endParaRPr>
          </a:p>
          <a:p>
            <a:pPr marL="285750" marR="0" lvl="0" indent="-285750">
              <a:buFont typeface="Arial" panose="020B0604020202020204" pitchFamily="34" charset="0"/>
              <a:buChar char="•"/>
            </a:pPr>
            <a:r>
              <a:rPr lang="en-US" b="1" dirty="0">
                <a:effectLst/>
                <a:latin typeface="Calibri Light" panose="020F0302020204030204" pitchFamily="34" charset="0"/>
                <a:ea typeface="Times New Roman" panose="02020603050405020304" pitchFamily="18" charset="0"/>
              </a:rPr>
              <a:t>UNC SOG Code Officials Handbook DRAFT</a:t>
            </a:r>
            <a:r>
              <a:rPr lang="en-US" dirty="0">
                <a:effectLst/>
                <a:latin typeface="Calibri Light" panose="020F0302020204030204" pitchFamily="34" charset="0"/>
                <a:ea typeface="Times New Roman" panose="02020603050405020304" pitchFamily="18" charset="0"/>
              </a:rPr>
              <a:t> </a:t>
            </a:r>
          </a:p>
          <a:p>
            <a:pPr marL="285750" marR="0" lvl="0" indent="-285750">
              <a:buFont typeface="Arial" panose="020B0604020202020204" pitchFamily="34" charset="0"/>
              <a:buChar char="•"/>
            </a:pPr>
            <a:r>
              <a:rPr lang="en-US" dirty="0">
                <a:effectLst/>
                <a:latin typeface="Calibri Light" panose="020F0302020204030204" pitchFamily="34" charset="0"/>
                <a:ea typeface="Times New Roman" panose="02020603050405020304" pitchFamily="18" charset="0"/>
              </a:rPr>
              <a:t>Articulate course LMS Moodle</a:t>
            </a:r>
          </a:p>
          <a:p>
            <a:pPr marL="285750" marR="0" lvl="0" indent="-285750">
              <a:buFont typeface="Arial" panose="020B0604020202020204" pitchFamily="34" charset="0"/>
              <a:buChar char="•"/>
            </a:pPr>
            <a:r>
              <a:rPr lang="en-US" dirty="0">
                <a:effectLst/>
                <a:latin typeface="Calibri Light" panose="020F0302020204030204" pitchFamily="34" charset="0"/>
                <a:ea typeface="Times New Roman" panose="02020603050405020304" pitchFamily="18" charset="0"/>
              </a:rPr>
              <a:t>40-question practice</a:t>
            </a:r>
          </a:p>
          <a:p>
            <a:pPr marL="285750" marR="0" lvl="0" indent="-285750">
              <a:buFont typeface="Arial" panose="020B0604020202020204" pitchFamily="34" charset="0"/>
              <a:buChar char="•"/>
            </a:pPr>
            <a:r>
              <a:rPr lang="en-US" dirty="0">
                <a:effectLst/>
                <a:latin typeface="Calibri Light" panose="020F0302020204030204" pitchFamily="34" charset="0"/>
                <a:ea typeface="Times New Roman" panose="02020603050405020304" pitchFamily="18" charset="0"/>
              </a:rPr>
              <a:t>80-question EOC/State Exam remotely proctored</a:t>
            </a:r>
          </a:p>
          <a:p>
            <a:pPr marR="0" lvl="0"/>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26960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EDF66-DEAE-C306-F734-33AD58C107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7484C1-1F37-F802-17BB-D1FCF3C23B30}"/>
              </a:ext>
            </a:extLst>
          </p:cNvPr>
          <p:cNvSpPr>
            <a:spLocks noGrp="1"/>
          </p:cNvSpPr>
          <p:nvPr>
            <p:ph type="title"/>
          </p:nvPr>
        </p:nvSpPr>
        <p:spPr>
          <a:xfrm>
            <a:off x="838200" y="365125"/>
            <a:ext cx="10515600" cy="956899"/>
          </a:xfrm>
        </p:spPr>
        <p:txBody>
          <a:bodyPr/>
          <a:lstStyle/>
          <a:p>
            <a:r>
              <a:rPr lang="en-US" dirty="0"/>
              <a:t>BL1 (RESIDENTIAL)</a:t>
            </a:r>
          </a:p>
        </p:txBody>
      </p:sp>
      <p:sp>
        <p:nvSpPr>
          <p:cNvPr id="5" name="TextBox 4">
            <a:extLst>
              <a:ext uri="{FF2B5EF4-FFF2-40B4-BE49-F238E27FC236}">
                <a16:creationId xmlns:a16="http://schemas.microsoft.com/office/drawing/2014/main" id="{4AB008D4-4544-9C36-E983-0B9BFD3C864C}"/>
              </a:ext>
            </a:extLst>
          </p:cNvPr>
          <p:cNvSpPr txBox="1"/>
          <p:nvPr/>
        </p:nvSpPr>
        <p:spPr>
          <a:xfrm>
            <a:off x="838201" y="1452674"/>
            <a:ext cx="3127872" cy="1200329"/>
          </a:xfrm>
          <a:prstGeom prst="rect">
            <a:avLst/>
          </a:prstGeom>
          <a:noFill/>
        </p:spPr>
        <p:txBody>
          <a:bodyPr wrap="square">
            <a:spAutoFit/>
          </a:bodyPr>
          <a:lstStyle/>
          <a:p>
            <a:pPr marL="285750" marR="0" lvl="0" indent="-285750">
              <a:buFont typeface="Arial" panose="020B0604020202020204" pitchFamily="34" charset="0"/>
              <a:buChar char="•"/>
            </a:pPr>
            <a:r>
              <a:rPr lang="en-US" b="1" i="1" dirty="0">
                <a:effectLst/>
                <a:latin typeface="Calibri Light" panose="020F0302020204030204" pitchFamily="34" charset="0"/>
                <a:ea typeface="Times New Roman" panose="02020603050405020304" pitchFamily="18" charset="0"/>
              </a:rPr>
              <a:t>2024 NC RESIDENTIAL CODE</a:t>
            </a:r>
          </a:p>
          <a:p>
            <a:pPr marL="285750" marR="0" lvl="0" indent="-285750">
              <a:buFont typeface="Arial" panose="020B0604020202020204" pitchFamily="34" charset="0"/>
              <a:buChar char="•"/>
            </a:pPr>
            <a:r>
              <a:rPr lang="en-US" dirty="0">
                <a:effectLst/>
                <a:latin typeface="Calibri Light" panose="020F0302020204030204" pitchFamily="34" charset="0"/>
                <a:ea typeface="Times New Roman" panose="02020603050405020304" pitchFamily="18" charset="0"/>
              </a:rPr>
              <a:t>80-question EOC</a:t>
            </a:r>
          </a:p>
          <a:p>
            <a:pPr marL="285750" marR="0" lvl="0" indent="-285750">
              <a:buFont typeface="Arial" panose="020B0604020202020204" pitchFamily="34" charset="0"/>
              <a:buChar char="•"/>
            </a:pPr>
            <a:r>
              <a:rPr lang="en-US" dirty="0">
                <a:latin typeface="Calibri Light" panose="020F0302020204030204" pitchFamily="34" charset="0"/>
                <a:ea typeface="Times New Roman" panose="02020603050405020304" pitchFamily="18" charset="0"/>
              </a:rPr>
              <a:t>120-question </a:t>
            </a:r>
            <a:r>
              <a:rPr lang="en-US" dirty="0">
                <a:effectLst/>
                <a:latin typeface="Calibri Light" panose="020F0302020204030204" pitchFamily="34" charset="0"/>
                <a:ea typeface="Times New Roman" panose="02020603050405020304" pitchFamily="18" charset="0"/>
              </a:rPr>
              <a:t>State Exam</a:t>
            </a:r>
          </a:p>
          <a:p>
            <a:pPr marR="0" lvl="0"/>
            <a:endParaRPr lang="en-US"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9949851C-648D-9F4C-6CBA-A1A55E0DC16F}"/>
              </a:ext>
            </a:extLst>
          </p:cNvPr>
          <p:cNvPicPr>
            <a:picLocks noChangeAspect="1"/>
          </p:cNvPicPr>
          <p:nvPr/>
        </p:nvPicPr>
        <p:blipFill>
          <a:blip r:embed="rId2"/>
          <a:stretch>
            <a:fillRect/>
          </a:stretch>
        </p:blipFill>
        <p:spPr>
          <a:xfrm>
            <a:off x="4139616" y="1452673"/>
            <a:ext cx="7821481" cy="3791356"/>
          </a:xfrm>
          <a:prstGeom prst="rect">
            <a:avLst/>
          </a:prstGeom>
        </p:spPr>
      </p:pic>
    </p:spTree>
    <p:extLst>
      <p:ext uri="{BB962C8B-B14F-4D97-AF65-F5344CB8AC3E}">
        <p14:creationId xmlns:p14="http://schemas.microsoft.com/office/powerpoint/2010/main" val="690858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04883-1873-3026-5D90-19FA6E8BA0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5C6F9A-3798-43E9-1A58-9D270C729C54}"/>
              </a:ext>
            </a:extLst>
          </p:cNvPr>
          <p:cNvSpPr>
            <a:spLocks noGrp="1"/>
          </p:cNvSpPr>
          <p:nvPr>
            <p:ph type="title"/>
          </p:nvPr>
        </p:nvSpPr>
        <p:spPr>
          <a:xfrm>
            <a:off x="838200" y="365125"/>
            <a:ext cx="10515600" cy="956899"/>
          </a:xfrm>
        </p:spPr>
        <p:txBody>
          <a:bodyPr/>
          <a:lstStyle/>
          <a:p>
            <a:r>
              <a:rPr lang="en-US" dirty="0"/>
              <a:t>BL1 (COMMERCIAL)</a:t>
            </a:r>
          </a:p>
        </p:txBody>
      </p:sp>
      <p:sp>
        <p:nvSpPr>
          <p:cNvPr id="5" name="TextBox 4">
            <a:extLst>
              <a:ext uri="{FF2B5EF4-FFF2-40B4-BE49-F238E27FC236}">
                <a16:creationId xmlns:a16="http://schemas.microsoft.com/office/drawing/2014/main" id="{45DB2C24-CC82-DB9E-F773-EDED31318F0F}"/>
              </a:ext>
            </a:extLst>
          </p:cNvPr>
          <p:cNvSpPr txBox="1"/>
          <p:nvPr/>
        </p:nvSpPr>
        <p:spPr>
          <a:xfrm>
            <a:off x="838201" y="1452674"/>
            <a:ext cx="3127872" cy="1200329"/>
          </a:xfrm>
          <a:prstGeom prst="rect">
            <a:avLst/>
          </a:prstGeom>
          <a:noFill/>
        </p:spPr>
        <p:txBody>
          <a:bodyPr wrap="square">
            <a:spAutoFit/>
          </a:bodyPr>
          <a:lstStyle/>
          <a:p>
            <a:pPr marL="285750" marR="0" lvl="0" indent="-285750">
              <a:buFont typeface="Arial" panose="020B0604020202020204" pitchFamily="34" charset="0"/>
              <a:buChar char="•"/>
            </a:pPr>
            <a:r>
              <a:rPr lang="en-US" b="1" i="1" dirty="0">
                <a:effectLst/>
                <a:latin typeface="Calibri Light" panose="020F0302020204030204" pitchFamily="34" charset="0"/>
                <a:ea typeface="Times New Roman" panose="02020603050405020304" pitchFamily="18" charset="0"/>
              </a:rPr>
              <a:t>2024 NC BUILDING CODE</a:t>
            </a:r>
          </a:p>
          <a:p>
            <a:pPr marL="285750" marR="0" lvl="0" indent="-285750">
              <a:buFont typeface="Arial" panose="020B0604020202020204" pitchFamily="34" charset="0"/>
              <a:buChar char="•"/>
            </a:pPr>
            <a:r>
              <a:rPr lang="en-US" dirty="0">
                <a:effectLst/>
                <a:latin typeface="Calibri Light" panose="020F0302020204030204" pitchFamily="34" charset="0"/>
                <a:ea typeface="Times New Roman" panose="02020603050405020304" pitchFamily="18" charset="0"/>
              </a:rPr>
              <a:t>80-question EOC</a:t>
            </a:r>
          </a:p>
          <a:p>
            <a:pPr marL="285750" marR="0" lvl="0" indent="-285750">
              <a:buFont typeface="Arial" panose="020B0604020202020204" pitchFamily="34" charset="0"/>
              <a:buChar char="•"/>
            </a:pPr>
            <a:r>
              <a:rPr lang="en-US" dirty="0">
                <a:latin typeface="Calibri Light" panose="020F0302020204030204" pitchFamily="34" charset="0"/>
                <a:ea typeface="Times New Roman" panose="02020603050405020304" pitchFamily="18" charset="0"/>
              </a:rPr>
              <a:t>120-question </a:t>
            </a:r>
            <a:r>
              <a:rPr lang="en-US" dirty="0">
                <a:effectLst/>
                <a:latin typeface="Calibri Light" panose="020F0302020204030204" pitchFamily="34" charset="0"/>
                <a:ea typeface="Times New Roman" panose="02020603050405020304" pitchFamily="18" charset="0"/>
              </a:rPr>
              <a:t>State Exam</a:t>
            </a:r>
          </a:p>
          <a:p>
            <a:pPr marR="0" lvl="0"/>
            <a:endParaRPr lang="en-US" dirty="0">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50105D93-6394-E765-E296-7E66A569311B}"/>
              </a:ext>
            </a:extLst>
          </p:cNvPr>
          <p:cNvPicPr>
            <a:picLocks noChangeAspect="1"/>
          </p:cNvPicPr>
          <p:nvPr/>
        </p:nvPicPr>
        <p:blipFill>
          <a:blip r:embed="rId2"/>
          <a:stretch>
            <a:fillRect/>
          </a:stretch>
        </p:blipFill>
        <p:spPr>
          <a:xfrm>
            <a:off x="4227226" y="1126861"/>
            <a:ext cx="7827067" cy="5538343"/>
          </a:xfrm>
          <a:prstGeom prst="rect">
            <a:avLst/>
          </a:prstGeom>
        </p:spPr>
      </p:pic>
    </p:spTree>
    <p:extLst>
      <p:ext uri="{BB962C8B-B14F-4D97-AF65-F5344CB8AC3E}">
        <p14:creationId xmlns:p14="http://schemas.microsoft.com/office/powerpoint/2010/main" val="3879109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13D13-754F-0055-A68C-9F47CA32DBA8}"/>
              </a:ext>
            </a:extLst>
          </p:cNvPr>
          <p:cNvSpPr>
            <a:spLocks noGrp="1"/>
          </p:cNvSpPr>
          <p:nvPr>
            <p:ph type="title"/>
          </p:nvPr>
        </p:nvSpPr>
        <p:spPr>
          <a:xfrm>
            <a:off x="838200" y="365125"/>
            <a:ext cx="9183624" cy="1325563"/>
          </a:xfrm>
        </p:spPr>
        <p:txBody>
          <a:bodyPr>
            <a:normAutofit/>
          </a:bodyPr>
          <a:lstStyle/>
          <a:p>
            <a:r>
              <a:rPr lang="en-US" sz="4400" b="1" dirty="0">
                <a:effectLst/>
                <a:latin typeface="Calibri Light" panose="020F0302020204030204" pitchFamily="34" charset="0"/>
                <a:ea typeface="Calibri Light" panose="020F0302020204030204" pitchFamily="34" charset="0"/>
                <a:cs typeface="Calibri Light" panose="020F0302020204030204" pitchFamily="34" charset="0"/>
              </a:rPr>
              <a:t>4.  Standard Certificates</a:t>
            </a:r>
            <a:endParaRPr lang="en-US" dirty="0"/>
          </a:p>
        </p:txBody>
      </p:sp>
      <p:sp>
        <p:nvSpPr>
          <p:cNvPr id="4" name="TextBox 3">
            <a:extLst>
              <a:ext uri="{FF2B5EF4-FFF2-40B4-BE49-F238E27FC236}">
                <a16:creationId xmlns:a16="http://schemas.microsoft.com/office/drawing/2014/main" id="{F08ACF3A-F6AB-A4D7-3290-4FBA7D5C43F2}"/>
              </a:ext>
            </a:extLst>
          </p:cNvPr>
          <p:cNvSpPr txBox="1"/>
          <p:nvPr/>
        </p:nvSpPr>
        <p:spPr>
          <a:xfrm>
            <a:off x="1002792" y="1690688"/>
            <a:ext cx="10683240" cy="1754326"/>
          </a:xfrm>
          <a:prstGeom prst="rect">
            <a:avLst/>
          </a:prstGeom>
          <a:noFill/>
        </p:spPr>
        <p:txBody>
          <a:bodyPr wrap="square">
            <a:spAutoFit/>
          </a:bodyPr>
          <a:lstStyle/>
          <a:p>
            <a:pPr marL="347663" marR="0" lvl="1" indent="-285750">
              <a:buFont typeface="Symbol" panose="05050102010706020507" pitchFamily="18" charset="2"/>
              <a:buChar char=""/>
            </a:pPr>
            <a:r>
              <a:rPr lang="en-US" sz="3600" dirty="0">
                <a:effectLst/>
                <a:latin typeface="Calibri Light" panose="020F0302020204030204" pitchFamily="34" charset="0"/>
                <a:ea typeface="Times New Roman" panose="02020603050405020304" pitchFamily="18" charset="0"/>
              </a:rPr>
              <a:t>CE Percentage Completion Update</a:t>
            </a:r>
            <a:endParaRPr lang="en-US" sz="3600" dirty="0">
              <a:effectLst/>
              <a:latin typeface="Times New Roman" panose="02020603050405020304" pitchFamily="18" charset="0"/>
              <a:ea typeface="Times New Roman" panose="02020603050405020304" pitchFamily="18" charset="0"/>
            </a:endParaRPr>
          </a:p>
          <a:p>
            <a:pPr marL="347663" marR="0" lvl="1" indent="-285750">
              <a:buFont typeface="Symbol" panose="05050102010706020507" pitchFamily="18" charset="2"/>
              <a:buChar char=""/>
            </a:pPr>
            <a:r>
              <a:rPr lang="en-US" sz="3600" dirty="0">
                <a:effectLst/>
                <a:latin typeface="Calibri Light" panose="020F0302020204030204" pitchFamily="34" charset="0"/>
                <a:ea typeface="Times New Roman" panose="02020603050405020304" pitchFamily="18" charset="0"/>
              </a:rPr>
              <a:t>Education Coordinators Update</a:t>
            </a:r>
            <a:endParaRPr lang="en-US" sz="3600" dirty="0">
              <a:effectLst/>
              <a:latin typeface="Times New Roman" panose="02020603050405020304" pitchFamily="18" charset="0"/>
              <a:ea typeface="Times New Roman" panose="02020603050405020304" pitchFamily="18" charset="0"/>
            </a:endParaRPr>
          </a:p>
          <a:p>
            <a:pPr marL="347663" marR="0" lvl="1" indent="-285750">
              <a:buFont typeface="Symbol" panose="05050102010706020507" pitchFamily="18" charset="2"/>
              <a:buChar char=""/>
            </a:pPr>
            <a:r>
              <a:rPr lang="en-US" sz="3600" dirty="0">
                <a:effectLst/>
                <a:latin typeface="Calibri Light" panose="020F0302020204030204" pitchFamily="34" charset="0"/>
                <a:ea typeface="Times New Roman" panose="02020603050405020304" pitchFamily="18" charset="0"/>
              </a:rPr>
              <a:t>Roster Submissions Board Courses since 7/1/24</a:t>
            </a:r>
            <a:endParaRPr lang="en-US" sz="3600"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3728471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ED1A0-826A-AC60-937B-5B50A44C9E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1BC060-B20A-1334-D657-B6E63D0F98DE}"/>
              </a:ext>
            </a:extLst>
          </p:cNvPr>
          <p:cNvSpPr>
            <a:spLocks noGrp="1"/>
          </p:cNvSpPr>
          <p:nvPr>
            <p:ph type="title"/>
          </p:nvPr>
        </p:nvSpPr>
        <p:spPr>
          <a:xfrm>
            <a:off x="838200" y="365125"/>
            <a:ext cx="10351008" cy="1325563"/>
          </a:xfrm>
        </p:spPr>
        <p:txBody>
          <a:bodyPr>
            <a:normAutofit/>
          </a:bodyPr>
          <a:lstStyle/>
          <a:p>
            <a:r>
              <a:rPr lang="en-US" b="1" dirty="0">
                <a:latin typeface="Calibri Light" panose="020F0302020204030204" pitchFamily="34" charset="0"/>
                <a:ea typeface="Calibri Light" panose="020F0302020204030204" pitchFamily="34" charset="0"/>
                <a:cs typeface="Calibri Light" panose="020F0302020204030204" pitchFamily="34" charset="0"/>
              </a:rPr>
              <a:t>5</a:t>
            </a:r>
            <a:r>
              <a:rPr lang="en-US" sz="4400" b="1" dirty="0">
                <a:effectLst/>
                <a:latin typeface="Calibri Light" panose="020F0302020204030204" pitchFamily="34" charset="0"/>
                <a:ea typeface="Calibri Light" panose="020F0302020204030204" pitchFamily="34" charset="0"/>
                <a:cs typeface="Calibri Light" panose="020F0302020204030204" pitchFamily="34" charset="0"/>
              </a:rPr>
              <a:t>. </a:t>
            </a:r>
            <a:r>
              <a:rPr lang="en-US" sz="3600" b="1" dirty="0">
                <a:effectLst/>
                <a:latin typeface="+mn-lt"/>
                <a:ea typeface="Times New Roman" panose="02020603050405020304" pitchFamily="18" charset="0"/>
              </a:rPr>
              <a:t>Post January 1, 2025, applications and certificates</a:t>
            </a:r>
            <a:endParaRPr lang="en-US" sz="3600" dirty="0">
              <a:latin typeface="+mn-lt"/>
            </a:endParaRPr>
          </a:p>
        </p:txBody>
      </p:sp>
      <p:sp>
        <p:nvSpPr>
          <p:cNvPr id="4" name="TextBox 3">
            <a:extLst>
              <a:ext uri="{FF2B5EF4-FFF2-40B4-BE49-F238E27FC236}">
                <a16:creationId xmlns:a16="http://schemas.microsoft.com/office/drawing/2014/main" id="{0F3CB98A-227F-C336-1D62-2B8DF3E66959}"/>
              </a:ext>
            </a:extLst>
          </p:cNvPr>
          <p:cNvSpPr txBox="1"/>
          <p:nvPr/>
        </p:nvSpPr>
        <p:spPr>
          <a:xfrm>
            <a:off x="1002792" y="1690688"/>
            <a:ext cx="10683240" cy="1754326"/>
          </a:xfrm>
          <a:prstGeom prst="rect">
            <a:avLst/>
          </a:prstGeom>
          <a:noFill/>
        </p:spPr>
        <p:txBody>
          <a:bodyPr wrap="square">
            <a:spAutoFit/>
          </a:bodyPr>
          <a:lstStyle/>
          <a:p>
            <a:pPr marL="347663" marR="0" lvl="1" indent="-285750">
              <a:buFont typeface="Symbol" panose="05050102010706020507" pitchFamily="18" charset="2"/>
              <a:buChar char=""/>
            </a:pPr>
            <a:r>
              <a:rPr lang="en-US" sz="3600" dirty="0">
                <a:effectLst/>
                <a:latin typeface="Calibri Light" panose="020F0302020204030204" pitchFamily="34" charset="0"/>
                <a:ea typeface="Times New Roman" panose="02020603050405020304" pitchFamily="18" charset="0"/>
              </a:rPr>
              <a:t>CE Percentage Completion Update</a:t>
            </a:r>
            <a:endParaRPr lang="en-US" sz="3600" dirty="0">
              <a:effectLst/>
              <a:latin typeface="Times New Roman" panose="02020603050405020304" pitchFamily="18" charset="0"/>
              <a:ea typeface="Times New Roman" panose="02020603050405020304" pitchFamily="18" charset="0"/>
            </a:endParaRPr>
          </a:p>
          <a:p>
            <a:pPr marL="347663" marR="0" lvl="1" indent="-285750">
              <a:buFont typeface="Symbol" panose="05050102010706020507" pitchFamily="18" charset="2"/>
              <a:buChar char=""/>
            </a:pPr>
            <a:r>
              <a:rPr lang="en-US" sz="3600" dirty="0">
                <a:effectLst/>
                <a:latin typeface="Calibri Light" panose="020F0302020204030204" pitchFamily="34" charset="0"/>
                <a:ea typeface="Times New Roman" panose="02020603050405020304" pitchFamily="18" charset="0"/>
              </a:rPr>
              <a:t>Education Coordinators Update</a:t>
            </a:r>
            <a:endParaRPr lang="en-US" sz="3600" dirty="0">
              <a:effectLst/>
              <a:latin typeface="Times New Roman" panose="02020603050405020304" pitchFamily="18" charset="0"/>
              <a:ea typeface="Times New Roman" panose="02020603050405020304" pitchFamily="18" charset="0"/>
            </a:endParaRPr>
          </a:p>
          <a:p>
            <a:pPr marL="347663" marR="0" lvl="1" indent="-285750">
              <a:buFont typeface="Symbol" panose="05050102010706020507" pitchFamily="18" charset="2"/>
              <a:buChar char=""/>
            </a:pPr>
            <a:r>
              <a:rPr lang="en-US" sz="3600" dirty="0">
                <a:effectLst/>
                <a:latin typeface="Calibri Light" panose="020F0302020204030204" pitchFamily="34" charset="0"/>
                <a:ea typeface="Times New Roman" panose="02020603050405020304" pitchFamily="18" charset="0"/>
              </a:rPr>
              <a:t>Roster Submissions Board Courses since 7/1/24</a:t>
            </a:r>
            <a:endParaRPr lang="en-US" sz="3600"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106243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CCE4E-BF60-5377-ADB8-3DB225DAAC78}"/>
              </a:ext>
            </a:extLst>
          </p:cNvPr>
          <p:cNvSpPr>
            <a:spLocks noGrp="1"/>
          </p:cNvSpPr>
          <p:nvPr>
            <p:ph type="title"/>
          </p:nvPr>
        </p:nvSpPr>
        <p:spPr/>
        <p:txBody>
          <a:bodyPr/>
          <a:lstStyle/>
          <a:p>
            <a:r>
              <a:rPr lang="en-US" dirty="0"/>
              <a:t>6. Public Comment</a:t>
            </a:r>
          </a:p>
        </p:txBody>
      </p:sp>
    </p:spTree>
    <p:custDataLst>
      <p:tags r:id="rId1"/>
    </p:custDataLst>
    <p:extLst>
      <p:ext uri="{BB962C8B-B14F-4D97-AF65-F5344CB8AC3E}">
        <p14:creationId xmlns:p14="http://schemas.microsoft.com/office/powerpoint/2010/main" val="3168726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3ED27-807E-2558-26FD-61EE4006D7DA}"/>
              </a:ext>
            </a:extLst>
          </p:cNvPr>
          <p:cNvSpPr>
            <a:spLocks noGrp="1"/>
          </p:cNvSpPr>
          <p:nvPr>
            <p:ph type="title"/>
          </p:nvPr>
        </p:nvSpPr>
        <p:spPr/>
        <p:txBody>
          <a:bodyPr/>
          <a:lstStyle/>
          <a:p>
            <a:r>
              <a:rPr lang="en-US" dirty="0"/>
              <a:t>7. Adjournment</a:t>
            </a:r>
          </a:p>
        </p:txBody>
      </p:sp>
    </p:spTree>
    <p:custDataLst>
      <p:tags r:id="rId1"/>
    </p:custDataLst>
    <p:extLst>
      <p:ext uri="{BB962C8B-B14F-4D97-AF65-F5344CB8AC3E}">
        <p14:creationId xmlns:p14="http://schemas.microsoft.com/office/powerpoint/2010/main" val="641755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24B8CE-DC75-4D57-AFEC-0B7D04B3C63C}"/>
              </a:ext>
            </a:extLst>
          </p:cNvPr>
          <p:cNvSpPr>
            <a:spLocks noGrp="1"/>
          </p:cNvSpPr>
          <p:nvPr>
            <p:ph type="title"/>
          </p:nvPr>
        </p:nvSpPr>
        <p:spPr>
          <a:xfrm>
            <a:off x="273269" y="280783"/>
            <a:ext cx="4624804" cy="631170"/>
          </a:xfrm>
          <a:solidFill>
            <a:srgbClr val="FFFF00"/>
          </a:solidFill>
          <a:ln>
            <a:solidFill>
              <a:schemeClr val="tx1"/>
            </a:solidFill>
          </a:ln>
        </p:spPr>
        <p:txBody>
          <a:bodyPr>
            <a:normAutofit/>
          </a:bodyPr>
          <a:lstStyle/>
          <a:p>
            <a:r>
              <a:rPr lang="en-US" b="1" dirty="0"/>
              <a:t>Ethics &amp; Conflict of Interest</a:t>
            </a:r>
          </a:p>
        </p:txBody>
      </p:sp>
      <p:sp>
        <p:nvSpPr>
          <p:cNvPr id="3" name="TextBox 2">
            <a:extLst>
              <a:ext uri="{FF2B5EF4-FFF2-40B4-BE49-F238E27FC236}">
                <a16:creationId xmlns:a16="http://schemas.microsoft.com/office/drawing/2014/main" id="{A47610EA-F4F5-44BE-8DFB-4285130C20A8}"/>
              </a:ext>
            </a:extLst>
          </p:cNvPr>
          <p:cNvSpPr txBox="1"/>
          <p:nvPr/>
        </p:nvSpPr>
        <p:spPr>
          <a:xfrm>
            <a:off x="5271207" y="117693"/>
            <a:ext cx="6647524" cy="6463308"/>
          </a:xfrm>
          <a:prstGeom prst="rect">
            <a:avLst/>
          </a:prstGeom>
          <a:noFill/>
          <a:ln>
            <a:solidFill>
              <a:schemeClr val="tx1"/>
            </a:solidFill>
          </a:ln>
        </p:spPr>
        <p:txBody>
          <a:bodyPr wrap="square" rtlCol="0">
            <a:spAutoFit/>
          </a:bodyPr>
          <a:lstStyle/>
          <a:p>
            <a:r>
              <a:rPr lang="en-US" b="1" u="sng" dirty="0"/>
              <a:t>ETHICS AWARENESS &amp; CONFLICT OF INTEREST REMINDER</a:t>
            </a:r>
            <a:endParaRPr lang="en-US" dirty="0"/>
          </a:p>
          <a:p>
            <a:r>
              <a:rPr lang="en-US" dirty="0"/>
              <a:t> </a:t>
            </a:r>
          </a:p>
          <a:p>
            <a:pPr algn="just"/>
            <a:r>
              <a:rPr lang="en-US" b="1" i="1" dirty="0"/>
              <a:t>In accordance with the State Government Ethics Act, it is the duty of every NC Code Officials Qualification Board member to avoid both conflicts of interest and appearances of conflict.  </a:t>
            </a:r>
            <a:endParaRPr lang="en-US" dirty="0"/>
          </a:p>
          <a:p>
            <a:pPr algn="just"/>
            <a:r>
              <a:rPr lang="en-US" dirty="0"/>
              <a:t> </a:t>
            </a:r>
          </a:p>
          <a:p>
            <a:pPr algn="just"/>
            <a:r>
              <a:rPr lang="en-US" b="1" i="1" dirty="0"/>
              <a:t>Do any NC Code Officials Qualification Board members have any known conflict of interest or potential of conflict with respect to any matters coming before the NC Code Officials Qualification Board, Education and Research Committee today?</a:t>
            </a:r>
            <a:endParaRPr lang="en-US" dirty="0"/>
          </a:p>
          <a:p>
            <a:pPr algn="just"/>
            <a:r>
              <a:rPr lang="en-US" b="1" i="1" dirty="0"/>
              <a:t> </a:t>
            </a:r>
            <a:endParaRPr lang="en-US" dirty="0"/>
          </a:p>
          <a:p>
            <a:pPr algn="just"/>
            <a:r>
              <a:rPr lang="en-US" b="1" i="1" dirty="0"/>
              <a:t>If so, please identify the conflict or potential of conflict and refrain from any undue participation in the particular matter involved.</a:t>
            </a:r>
            <a:endParaRPr lang="en-US" dirty="0"/>
          </a:p>
          <a:p>
            <a:pPr algn="just"/>
            <a:r>
              <a:rPr lang="en-US" b="1" i="1" dirty="0"/>
              <a:t> </a:t>
            </a:r>
            <a:endParaRPr lang="en-US" dirty="0"/>
          </a:p>
          <a:p>
            <a:pPr algn="just"/>
            <a:r>
              <a:rPr lang="en-US" b="1" i="1" dirty="0"/>
              <a:t>Let the minutes show that members of the Board who </a:t>
            </a:r>
            <a:r>
              <a:rPr lang="en-US" b="1" i="1" u="sng" dirty="0"/>
              <a:t>are certified code enforcement officials</a:t>
            </a:r>
            <a:r>
              <a:rPr lang="en-US" b="1" i="1" dirty="0"/>
              <a:t> are reminded that the State Ethics Commission has cited the </a:t>
            </a:r>
            <a:r>
              <a:rPr lang="en-US" b="1" i="1" u="sng" dirty="0"/>
              <a:t>potential</a:t>
            </a:r>
            <a:r>
              <a:rPr lang="en-US" b="1" i="1" dirty="0"/>
              <a:t> for a conflict of interest because they serve on the Board that certifies them. Board members should exercise appropriate caution in the performance of their public duties should issues involving their certifications or that of any of their employees come before the Board. This would include recusing themselves to the extent that their interests would influence or could reasonably appear to influence their actions.</a:t>
            </a:r>
            <a:endParaRPr lang="en-US" dirty="0"/>
          </a:p>
        </p:txBody>
      </p:sp>
    </p:spTree>
    <p:custDataLst>
      <p:tags r:id="rId1"/>
    </p:custDataLst>
    <p:extLst>
      <p:ext uri="{BB962C8B-B14F-4D97-AF65-F5344CB8AC3E}">
        <p14:creationId xmlns:p14="http://schemas.microsoft.com/office/powerpoint/2010/main" val="4146729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2A7DA-C7FB-1D66-A74D-E903E92DC22B}"/>
              </a:ext>
            </a:extLst>
          </p:cNvPr>
          <p:cNvSpPr>
            <a:spLocks noGrp="1"/>
          </p:cNvSpPr>
          <p:nvPr>
            <p:ph type="title"/>
          </p:nvPr>
        </p:nvSpPr>
        <p:spPr/>
        <p:txBody>
          <a:bodyPr/>
          <a:lstStyle/>
          <a:p>
            <a:r>
              <a:rPr lang="en-US" b="1" dirty="0"/>
              <a:t>3. Board Course Development Update</a:t>
            </a:r>
          </a:p>
        </p:txBody>
      </p:sp>
      <p:sp>
        <p:nvSpPr>
          <p:cNvPr id="3" name="Content Placeholder 2">
            <a:extLst>
              <a:ext uri="{FF2B5EF4-FFF2-40B4-BE49-F238E27FC236}">
                <a16:creationId xmlns:a16="http://schemas.microsoft.com/office/drawing/2014/main" id="{E77B9110-E2AE-9326-3DF2-4935F6AF29B7}"/>
              </a:ext>
            </a:extLst>
          </p:cNvPr>
          <p:cNvSpPr>
            <a:spLocks noGrp="1"/>
          </p:cNvSpPr>
          <p:nvPr>
            <p:ph idx="1"/>
          </p:nvPr>
        </p:nvSpPr>
        <p:spPr>
          <a:xfrm>
            <a:off x="838200" y="1825625"/>
            <a:ext cx="10515600" cy="2801239"/>
          </a:xfrm>
        </p:spPr>
        <p:txBody>
          <a:bodyPr/>
          <a:lstStyle/>
          <a:p>
            <a:pPr marL="742950" marR="0" lvl="1" indent="-742950">
              <a:buFont typeface="+mj-lt"/>
              <a:buAutoNum type="alphaUcPeriod"/>
            </a:pPr>
            <a:r>
              <a:rPr lang="en-US" sz="3600" dirty="0">
                <a:solidFill>
                  <a:srgbClr val="000000"/>
                </a:solidFill>
                <a:effectLst/>
                <a:latin typeface="Aptos Display" panose="020B0004020202020204" pitchFamily="34" charset="0"/>
                <a:ea typeface="Times New Roman" panose="02020603050405020304" pitchFamily="18" charset="0"/>
              </a:rPr>
              <a:t>2024 Code updates “LEGACY” courses</a:t>
            </a:r>
            <a:endParaRPr lang="en-US" sz="3600" dirty="0">
              <a:solidFill>
                <a:srgbClr val="000000"/>
              </a:solidFill>
              <a:effectLst/>
              <a:latin typeface="Times New Roman" panose="02020603050405020304" pitchFamily="18" charset="0"/>
              <a:ea typeface="Times New Roman" panose="02020603050405020304" pitchFamily="18" charset="0"/>
            </a:endParaRPr>
          </a:p>
          <a:p>
            <a:pPr marL="742950" marR="0" lvl="1" indent="-742950">
              <a:buFont typeface="+mj-lt"/>
              <a:buAutoNum type="alphaUcPeriod"/>
            </a:pPr>
            <a:r>
              <a:rPr lang="en-US" sz="3600" dirty="0">
                <a:solidFill>
                  <a:srgbClr val="000000"/>
                </a:solidFill>
                <a:effectLst/>
                <a:latin typeface="Aptos Display" panose="020B0004020202020204" pitchFamily="34" charset="0"/>
                <a:ea typeface="Times New Roman" panose="02020603050405020304" pitchFamily="18" charset="0"/>
              </a:rPr>
              <a:t>2025 Rule changes New “Residential/Commercial” courses Level I &amp; II</a:t>
            </a:r>
            <a:endParaRPr lang="en-US" sz="3600" dirty="0">
              <a:solidFill>
                <a:srgbClr val="000000"/>
              </a:solidFill>
              <a:effectLst/>
              <a:latin typeface="Times New Roman" panose="02020603050405020304" pitchFamily="18" charset="0"/>
              <a:ea typeface="Times New Roman" panose="02020603050405020304" pitchFamily="18" charset="0"/>
            </a:endParaRPr>
          </a:p>
          <a:p>
            <a:pPr marL="742950" marR="0" lvl="1" indent="-742950">
              <a:buFont typeface="+mj-lt"/>
              <a:buAutoNum type="alphaUcPeriod"/>
            </a:pPr>
            <a:r>
              <a:rPr lang="en-US" sz="3600" dirty="0">
                <a:solidFill>
                  <a:srgbClr val="000000"/>
                </a:solidFill>
                <a:effectLst/>
                <a:latin typeface="Aptos Display" panose="020B0004020202020204" pitchFamily="34" charset="0"/>
                <a:ea typeface="Times New Roman" panose="02020603050405020304" pitchFamily="18" charset="0"/>
              </a:rPr>
              <a:t>Board course Descriptions and Hours to NCCCS – recommended/maximum</a:t>
            </a:r>
            <a:endParaRPr lang="en-US" sz="3600" dirty="0">
              <a:solidFill>
                <a:srgbClr val="000000"/>
              </a:solidFill>
              <a:effectLst/>
              <a:latin typeface="Times New Roman" panose="02020603050405020304" pitchFamily="18" charset="0"/>
              <a:ea typeface="Times New Roman" panose="02020603050405020304" pitchFamily="18" charset="0"/>
            </a:endParaRPr>
          </a:p>
          <a:p>
            <a:pPr marL="457200" lvl="1" indent="0">
              <a:buNone/>
            </a:pPr>
            <a:endParaRPr lang="en-US" dirty="0"/>
          </a:p>
        </p:txBody>
      </p:sp>
      <p:sp>
        <p:nvSpPr>
          <p:cNvPr id="4" name="TextBox 3">
            <a:extLst>
              <a:ext uri="{FF2B5EF4-FFF2-40B4-BE49-F238E27FC236}">
                <a16:creationId xmlns:a16="http://schemas.microsoft.com/office/drawing/2014/main" id="{A2989504-834A-DFB7-F288-DD6F013CB650}"/>
              </a:ext>
            </a:extLst>
          </p:cNvPr>
          <p:cNvSpPr txBox="1"/>
          <p:nvPr/>
        </p:nvSpPr>
        <p:spPr>
          <a:xfrm>
            <a:off x="1122835" y="4993155"/>
            <a:ext cx="10131813" cy="830997"/>
          </a:xfrm>
          <a:prstGeom prst="rect">
            <a:avLst/>
          </a:prstGeom>
          <a:noFill/>
        </p:spPr>
        <p:txBody>
          <a:bodyPr wrap="none" rtlCol="0">
            <a:spAutoFit/>
          </a:bodyPr>
          <a:lstStyle/>
          <a:p>
            <a:r>
              <a:rPr lang="en-US" sz="4800" dirty="0">
                <a:highlight>
                  <a:srgbClr val="FFFF00"/>
                </a:highlight>
              </a:rPr>
              <a:t>RECOMMENDATIONS GOING FORWARD</a:t>
            </a:r>
          </a:p>
        </p:txBody>
      </p:sp>
    </p:spTree>
    <p:custDataLst>
      <p:tags r:id="rId1"/>
    </p:custDataLst>
    <p:extLst>
      <p:ext uri="{BB962C8B-B14F-4D97-AF65-F5344CB8AC3E}">
        <p14:creationId xmlns:p14="http://schemas.microsoft.com/office/powerpoint/2010/main" val="2021281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26F4-6D2F-F3C7-52A0-369623FF7AAC}"/>
              </a:ext>
            </a:extLst>
          </p:cNvPr>
          <p:cNvSpPr>
            <a:spLocks noGrp="1"/>
          </p:cNvSpPr>
          <p:nvPr>
            <p:ph type="title"/>
          </p:nvPr>
        </p:nvSpPr>
        <p:spPr/>
        <p:txBody>
          <a:bodyPr/>
          <a:lstStyle/>
          <a:p>
            <a:r>
              <a:rPr lang="en-US" dirty="0"/>
              <a:t>How many “legacy” probationary inspectors?</a:t>
            </a:r>
          </a:p>
        </p:txBody>
      </p:sp>
      <p:pic>
        <p:nvPicPr>
          <p:cNvPr id="4" name="Picture 3">
            <a:extLst>
              <a:ext uri="{FF2B5EF4-FFF2-40B4-BE49-F238E27FC236}">
                <a16:creationId xmlns:a16="http://schemas.microsoft.com/office/drawing/2014/main" id="{8D360565-1BD0-C84D-3350-945624AFC19A}"/>
              </a:ext>
            </a:extLst>
          </p:cNvPr>
          <p:cNvPicPr>
            <a:picLocks noChangeAspect="1"/>
          </p:cNvPicPr>
          <p:nvPr/>
        </p:nvPicPr>
        <p:blipFill>
          <a:blip r:embed="rId2"/>
          <a:stretch>
            <a:fillRect/>
          </a:stretch>
        </p:blipFill>
        <p:spPr>
          <a:xfrm>
            <a:off x="443853" y="1466748"/>
            <a:ext cx="11128554" cy="5113343"/>
          </a:xfrm>
          <a:prstGeom prst="rect">
            <a:avLst/>
          </a:prstGeom>
        </p:spPr>
      </p:pic>
      <p:sp>
        <p:nvSpPr>
          <p:cNvPr id="5" name="Rectangle: Rounded Corners 4">
            <a:extLst>
              <a:ext uri="{FF2B5EF4-FFF2-40B4-BE49-F238E27FC236}">
                <a16:creationId xmlns:a16="http://schemas.microsoft.com/office/drawing/2014/main" id="{3C789C88-288B-E9C9-D551-21C34A3CDA05}"/>
              </a:ext>
            </a:extLst>
          </p:cNvPr>
          <p:cNvSpPr/>
          <p:nvPr/>
        </p:nvSpPr>
        <p:spPr>
          <a:xfrm>
            <a:off x="2875402" y="2313542"/>
            <a:ext cx="1366092" cy="3767769"/>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3E523DC9-68D5-5D1F-7EC5-81D6184443C5}"/>
              </a:ext>
            </a:extLst>
          </p:cNvPr>
          <p:cNvSpPr/>
          <p:nvPr/>
        </p:nvSpPr>
        <p:spPr>
          <a:xfrm>
            <a:off x="5412954" y="2251505"/>
            <a:ext cx="1366092" cy="3767769"/>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A700D0A0-5CE3-2670-3D0B-8CC53272B19E}"/>
              </a:ext>
            </a:extLst>
          </p:cNvPr>
          <p:cNvSpPr/>
          <p:nvPr/>
        </p:nvSpPr>
        <p:spPr>
          <a:xfrm>
            <a:off x="7950506" y="2313541"/>
            <a:ext cx="1366092" cy="3767769"/>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013609BB-8238-D3AE-D2F7-3167FCA6D77C}"/>
              </a:ext>
            </a:extLst>
          </p:cNvPr>
          <p:cNvSpPr/>
          <p:nvPr/>
        </p:nvSpPr>
        <p:spPr>
          <a:xfrm>
            <a:off x="4241494" y="5596569"/>
            <a:ext cx="716096" cy="422705"/>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0F27C78-B43F-E8E6-F667-EAB99F6CCE78}"/>
              </a:ext>
            </a:extLst>
          </p:cNvPr>
          <p:cNvSpPr/>
          <p:nvPr/>
        </p:nvSpPr>
        <p:spPr>
          <a:xfrm>
            <a:off x="6790574" y="5594733"/>
            <a:ext cx="716096" cy="422705"/>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640F2FC8-FB2C-8DD8-425F-B49B1A7BF1AD}"/>
              </a:ext>
            </a:extLst>
          </p:cNvPr>
          <p:cNvSpPr/>
          <p:nvPr/>
        </p:nvSpPr>
        <p:spPr>
          <a:xfrm>
            <a:off x="9316598" y="5594733"/>
            <a:ext cx="716096" cy="422705"/>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49E30FB-9773-D4EE-42D2-F53F56EDDCEB}"/>
              </a:ext>
            </a:extLst>
          </p:cNvPr>
          <p:cNvSpPr txBox="1"/>
          <p:nvPr/>
        </p:nvSpPr>
        <p:spPr>
          <a:xfrm>
            <a:off x="2853614" y="6146035"/>
            <a:ext cx="1416734" cy="369332"/>
          </a:xfrm>
          <a:prstGeom prst="rect">
            <a:avLst/>
          </a:prstGeom>
          <a:noFill/>
        </p:spPr>
        <p:txBody>
          <a:bodyPr wrap="none" rtlCol="0">
            <a:spAutoFit/>
          </a:bodyPr>
          <a:lstStyle/>
          <a:p>
            <a:r>
              <a:rPr lang="en-US" b="1" dirty="0"/>
              <a:t>RESIDENTIAL</a:t>
            </a:r>
          </a:p>
        </p:txBody>
      </p:sp>
    </p:spTree>
    <p:extLst>
      <p:ext uri="{BB962C8B-B14F-4D97-AF65-F5344CB8AC3E}">
        <p14:creationId xmlns:p14="http://schemas.microsoft.com/office/powerpoint/2010/main" val="1041209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E1AB6-C932-4B47-39C1-FC7A7B9D782C}"/>
              </a:ext>
            </a:extLst>
          </p:cNvPr>
          <p:cNvSpPr>
            <a:spLocks noGrp="1"/>
          </p:cNvSpPr>
          <p:nvPr>
            <p:ph type="title"/>
          </p:nvPr>
        </p:nvSpPr>
        <p:spPr/>
        <p:txBody>
          <a:bodyPr>
            <a:normAutofit/>
          </a:bodyPr>
          <a:lstStyle/>
          <a:p>
            <a:r>
              <a:rPr lang="en-US" dirty="0"/>
              <a:t>RECOMMENDATIONS FOR 2025 - staggered</a:t>
            </a:r>
            <a:br>
              <a:rPr lang="en-US" dirty="0"/>
            </a:br>
            <a:r>
              <a:rPr lang="en-US" sz="3100" dirty="0"/>
              <a:t>(assumes new 2024 code books avail in March) </a:t>
            </a:r>
          </a:p>
        </p:txBody>
      </p:sp>
      <p:sp>
        <p:nvSpPr>
          <p:cNvPr id="3" name="Content Placeholder 2">
            <a:extLst>
              <a:ext uri="{FF2B5EF4-FFF2-40B4-BE49-F238E27FC236}">
                <a16:creationId xmlns:a16="http://schemas.microsoft.com/office/drawing/2014/main" id="{86AF1CC3-E61D-B2B5-D18D-F0FCBDB5A3C0}"/>
              </a:ext>
            </a:extLst>
          </p:cNvPr>
          <p:cNvSpPr>
            <a:spLocks noGrp="1"/>
          </p:cNvSpPr>
          <p:nvPr>
            <p:ph idx="1"/>
          </p:nvPr>
        </p:nvSpPr>
        <p:spPr>
          <a:xfrm>
            <a:off x="838199" y="1825625"/>
            <a:ext cx="11115101" cy="4351338"/>
          </a:xfrm>
        </p:spPr>
        <p:txBody>
          <a:bodyPr>
            <a:normAutofit fontScale="92500"/>
          </a:bodyPr>
          <a:lstStyle/>
          <a:p>
            <a:r>
              <a:rPr lang="en-US" b="1" dirty="0"/>
              <a:t>Courses</a:t>
            </a:r>
          </a:p>
          <a:p>
            <a:pPr lvl="1"/>
            <a:r>
              <a:rPr lang="en-US" dirty="0"/>
              <a:t>Continue teaching “legacy” courses 2018 vs 2024 through December 31, 2025*</a:t>
            </a:r>
          </a:p>
          <a:p>
            <a:pPr lvl="1"/>
            <a:r>
              <a:rPr lang="en-US" dirty="0"/>
              <a:t>*Deploy new Law and Admin July 1, 2025</a:t>
            </a:r>
          </a:p>
          <a:p>
            <a:pPr lvl="1"/>
            <a:r>
              <a:rPr lang="en-US" dirty="0"/>
              <a:t>*Deploy new Fire Level I, II, III July 1, 2025</a:t>
            </a:r>
          </a:p>
          <a:p>
            <a:pPr lvl="1"/>
            <a:r>
              <a:rPr lang="en-US" dirty="0"/>
              <a:t>*Deploy new Building Level I (Residential) July 1, 2025</a:t>
            </a:r>
          </a:p>
          <a:p>
            <a:pPr lvl="1"/>
            <a:r>
              <a:rPr lang="en-US" dirty="0"/>
              <a:t>Deploy other new 2024 courses as they become available – Level II &amp; III minor changes?</a:t>
            </a:r>
          </a:p>
          <a:p>
            <a:r>
              <a:rPr lang="en-US" b="1" dirty="0"/>
              <a:t>State Exams</a:t>
            </a:r>
          </a:p>
          <a:p>
            <a:pPr lvl="1"/>
            <a:r>
              <a:rPr lang="en-US" dirty="0"/>
              <a:t>Continue PSI admin of “legacy” exams 2018 vs 2024 through December 31, 2025*</a:t>
            </a:r>
          </a:p>
          <a:p>
            <a:pPr lvl="1"/>
            <a:r>
              <a:rPr lang="en-US" dirty="0"/>
              <a:t>*Pilot new Law and Admin July 1, 2025, 80 test item, 2 hr via Supplemental LMS Moodle</a:t>
            </a:r>
          </a:p>
          <a:p>
            <a:pPr lvl="1"/>
            <a:r>
              <a:rPr lang="en-US" dirty="0"/>
              <a:t>*Pilot new Fire Level I, II, III July 1, 2025, 120 test item, 3 hr, 1.5 min/item</a:t>
            </a:r>
          </a:p>
          <a:p>
            <a:pPr lvl="1"/>
            <a:r>
              <a:rPr lang="en-US" dirty="0"/>
              <a:t>Deploy other new 2024 exams as they become available – Level II &amp; III minor changes?</a:t>
            </a:r>
          </a:p>
          <a:p>
            <a:pPr lvl="1"/>
            <a:endParaRPr lang="en-US" dirty="0"/>
          </a:p>
          <a:p>
            <a:pPr lvl="1"/>
            <a:endParaRPr lang="en-US" b="1" dirty="0"/>
          </a:p>
          <a:p>
            <a:pPr lvl="1"/>
            <a:endParaRPr lang="en-US" dirty="0"/>
          </a:p>
        </p:txBody>
      </p:sp>
    </p:spTree>
    <p:extLst>
      <p:ext uri="{BB962C8B-B14F-4D97-AF65-F5344CB8AC3E}">
        <p14:creationId xmlns:p14="http://schemas.microsoft.com/office/powerpoint/2010/main" val="2778294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F98EA-33C2-1D74-AD98-693A9E1DDA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F4AEFA-3602-1392-A50D-8518E8224989}"/>
              </a:ext>
            </a:extLst>
          </p:cNvPr>
          <p:cNvSpPr>
            <a:spLocks noGrp="1"/>
          </p:cNvSpPr>
          <p:nvPr>
            <p:ph type="title"/>
          </p:nvPr>
        </p:nvSpPr>
        <p:spPr/>
        <p:txBody>
          <a:bodyPr/>
          <a:lstStyle/>
          <a:p>
            <a:r>
              <a:rPr lang="en-US" b="1" dirty="0"/>
              <a:t>3. Board Course Development Update</a:t>
            </a:r>
          </a:p>
        </p:txBody>
      </p:sp>
      <p:sp>
        <p:nvSpPr>
          <p:cNvPr id="3" name="Content Placeholder 2">
            <a:extLst>
              <a:ext uri="{FF2B5EF4-FFF2-40B4-BE49-F238E27FC236}">
                <a16:creationId xmlns:a16="http://schemas.microsoft.com/office/drawing/2014/main" id="{73C36838-F529-117E-E5ED-2D5C167B92E4}"/>
              </a:ext>
            </a:extLst>
          </p:cNvPr>
          <p:cNvSpPr>
            <a:spLocks noGrp="1"/>
          </p:cNvSpPr>
          <p:nvPr>
            <p:ph idx="1"/>
          </p:nvPr>
        </p:nvSpPr>
        <p:spPr>
          <a:xfrm>
            <a:off x="838200" y="1825625"/>
            <a:ext cx="10515600" cy="4667250"/>
          </a:xfrm>
        </p:spPr>
        <p:txBody>
          <a:bodyPr>
            <a:normAutofit/>
          </a:bodyPr>
          <a:lstStyle/>
          <a:p>
            <a:pPr marL="914400" marR="0" lvl="0" indent="-914400">
              <a:buFont typeface="+mj-lt"/>
              <a:buAutoNum type="romanLcPeriod"/>
            </a:pPr>
            <a:r>
              <a:rPr lang="en-US" dirty="0">
                <a:effectLst/>
                <a:latin typeface="Calibri Light" panose="020F0302020204030204" pitchFamily="34" charset="0"/>
                <a:ea typeface="Times New Roman" panose="02020603050405020304" pitchFamily="18" charset="0"/>
              </a:rPr>
              <a:t>Law &amp; Admin – </a:t>
            </a:r>
            <a:r>
              <a:rPr lang="en-US" b="1" dirty="0">
                <a:effectLst/>
                <a:latin typeface="Calibri Light" panose="020F0302020204030204" pitchFamily="34" charset="0"/>
                <a:ea typeface="Times New Roman" panose="02020603050405020304" pitchFamily="18" charset="0"/>
              </a:rPr>
              <a:t>UNC SOG Code Officials Handbook DRAFT</a:t>
            </a:r>
            <a:r>
              <a:rPr lang="en-US" dirty="0">
                <a:effectLst/>
                <a:latin typeface="Calibri Light" panose="020F0302020204030204" pitchFamily="34" charset="0"/>
                <a:ea typeface="Times New Roman" panose="02020603050405020304" pitchFamily="18" charset="0"/>
              </a:rPr>
              <a:t>; Online 40-question practice and 80-question EOC/State Exam</a:t>
            </a:r>
            <a:endParaRPr lang="en-US" dirty="0">
              <a:effectLst/>
              <a:latin typeface="Times New Roman" panose="02020603050405020304" pitchFamily="18" charset="0"/>
              <a:ea typeface="Times New Roman" panose="02020603050405020304" pitchFamily="18" charset="0"/>
            </a:endParaRPr>
          </a:p>
          <a:p>
            <a:pPr marL="914400" marR="0" lvl="0" indent="-914400">
              <a:buFont typeface="+mj-lt"/>
              <a:buAutoNum type="romanLcPeriod"/>
            </a:pPr>
            <a:r>
              <a:rPr lang="en-US" dirty="0">
                <a:effectLst/>
                <a:latin typeface="Calibri Light" panose="020F0302020204030204" pitchFamily="34" charset="0"/>
                <a:ea typeface="Times New Roman" panose="02020603050405020304" pitchFamily="18" charset="0"/>
              </a:rPr>
              <a:t>Fire – L1 36, L2 32, L3 24 (N/C)</a:t>
            </a:r>
            <a:endParaRPr lang="en-US" dirty="0">
              <a:effectLst/>
              <a:latin typeface="Times New Roman" panose="02020603050405020304" pitchFamily="18" charset="0"/>
              <a:ea typeface="Times New Roman" panose="02020603050405020304" pitchFamily="18" charset="0"/>
            </a:endParaRPr>
          </a:p>
          <a:p>
            <a:pPr marL="914400" marR="0" lvl="0" indent="-914400">
              <a:buFont typeface="+mj-lt"/>
              <a:buAutoNum type="romanLcPeriod"/>
            </a:pPr>
            <a:r>
              <a:rPr lang="en-US" dirty="0">
                <a:effectLst/>
                <a:latin typeface="Calibri Light" panose="020F0302020204030204" pitchFamily="34" charset="0"/>
                <a:ea typeface="Times New Roman" panose="02020603050405020304" pitchFamily="18" charset="0"/>
              </a:rPr>
              <a:t>Building – L1 48, </a:t>
            </a:r>
            <a:r>
              <a:rPr lang="en-US" u="sng" dirty="0">
                <a:effectLst/>
                <a:latin typeface="Calibri Light" panose="020F0302020204030204" pitchFamily="34" charset="0"/>
                <a:ea typeface="Times New Roman" panose="02020603050405020304" pitchFamily="18" charset="0"/>
              </a:rPr>
              <a:t>L2 48</a:t>
            </a:r>
            <a:r>
              <a:rPr lang="en-US" dirty="0">
                <a:effectLst/>
                <a:latin typeface="Calibri Light" panose="020F0302020204030204" pitchFamily="34" charset="0"/>
                <a:ea typeface="Times New Roman" panose="02020603050405020304" pitchFamily="18" charset="0"/>
              </a:rPr>
              <a:t>, L3 40</a:t>
            </a:r>
            <a:endParaRPr lang="en-US" dirty="0">
              <a:effectLst/>
              <a:latin typeface="Times New Roman" panose="02020603050405020304" pitchFamily="18" charset="0"/>
              <a:ea typeface="Times New Roman" panose="02020603050405020304" pitchFamily="18" charset="0"/>
            </a:endParaRPr>
          </a:p>
          <a:p>
            <a:pPr marL="914400" marR="0" lvl="0" indent="-914400">
              <a:buFont typeface="+mj-lt"/>
              <a:buAutoNum type="romanLcPeriod"/>
            </a:pPr>
            <a:r>
              <a:rPr lang="en-US" dirty="0">
                <a:effectLst/>
                <a:latin typeface="Calibri Light" panose="020F0302020204030204" pitchFamily="34" charset="0"/>
                <a:ea typeface="Times New Roman" panose="02020603050405020304" pitchFamily="18" charset="0"/>
              </a:rPr>
              <a:t>Mechanical – L1 32, </a:t>
            </a:r>
            <a:r>
              <a:rPr lang="en-US" u="sng" dirty="0">
                <a:effectLst/>
                <a:latin typeface="Calibri Light" panose="020F0302020204030204" pitchFamily="34" charset="0"/>
                <a:ea typeface="Times New Roman" panose="02020603050405020304" pitchFamily="18" charset="0"/>
              </a:rPr>
              <a:t>L2 32, L3 24</a:t>
            </a:r>
            <a:endParaRPr lang="en-US" dirty="0">
              <a:effectLst/>
              <a:latin typeface="Times New Roman" panose="02020603050405020304" pitchFamily="18" charset="0"/>
              <a:ea typeface="Times New Roman" panose="02020603050405020304" pitchFamily="18" charset="0"/>
            </a:endParaRPr>
          </a:p>
          <a:p>
            <a:pPr marL="914400" marR="0" lvl="0" indent="-914400">
              <a:buFont typeface="+mj-lt"/>
              <a:buAutoNum type="romanLcPeriod"/>
            </a:pPr>
            <a:r>
              <a:rPr lang="en-US" dirty="0">
                <a:effectLst/>
                <a:latin typeface="Calibri Light" panose="020F0302020204030204" pitchFamily="34" charset="0"/>
                <a:ea typeface="Times New Roman" panose="02020603050405020304" pitchFamily="18" charset="0"/>
              </a:rPr>
              <a:t>Plumbing – L1 32, </a:t>
            </a:r>
            <a:r>
              <a:rPr lang="en-US" u="sng" dirty="0">
                <a:effectLst/>
                <a:latin typeface="Calibri Light" panose="020F0302020204030204" pitchFamily="34" charset="0"/>
                <a:ea typeface="Times New Roman" panose="02020603050405020304" pitchFamily="18" charset="0"/>
              </a:rPr>
              <a:t>L2 32, L3 24</a:t>
            </a:r>
            <a:endParaRPr lang="en-US" dirty="0">
              <a:effectLst/>
              <a:latin typeface="Times New Roman" panose="02020603050405020304" pitchFamily="18" charset="0"/>
              <a:ea typeface="Times New Roman" panose="02020603050405020304" pitchFamily="18" charset="0"/>
            </a:endParaRPr>
          </a:p>
          <a:p>
            <a:pPr marL="914400" marR="0" lvl="0" indent="-914400">
              <a:buFont typeface="+mj-lt"/>
              <a:buAutoNum type="romanLcPeriod"/>
            </a:pPr>
            <a:r>
              <a:rPr lang="en-US" dirty="0">
                <a:effectLst/>
                <a:latin typeface="Calibri Light" panose="020F0302020204030204" pitchFamily="34" charset="0"/>
                <a:ea typeface="Times New Roman" panose="02020603050405020304" pitchFamily="18" charset="0"/>
              </a:rPr>
              <a:t>Electrical – </a:t>
            </a:r>
            <a:r>
              <a:rPr lang="en-US" u="sng" dirty="0">
                <a:effectLst/>
                <a:latin typeface="Calibri Light" panose="020F0302020204030204" pitchFamily="34" charset="0"/>
                <a:ea typeface="Times New Roman" panose="02020603050405020304" pitchFamily="18" charset="0"/>
              </a:rPr>
              <a:t>L1 48, L2 40, L3 32</a:t>
            </a:r>
            <a:endParaRPr lang="en-US" dirty="0">
              <a:effectLst/>
              <a:latin typeface="Times New Roman" panose="02020603050405020304" pitchFamily="18" charset="0"/>
              <a:ea typeface="Times New Roman" panose="02020603050405020304" pitchFamily="18" charset="0"/>
            </a:endParaRPr>
          </a:p>
          <a:p>
            <a:pPr marL="914400" marR="0" lvl="0" indent="-914400">
              <a:buFont typeface="+mj-lt"/>
              <a:buAutoNum type="romanLcPeriod"/>
            </a:pPr>
            <a:r>
              <a:rPr lang="en-US" dirty="0">
                <a:effectLst/>
                <a:latin typeface="Calibri Light" panose="020F0302020204030204" pitchFamily="34" charset="0"/>
                <a:ea typeface="Times New Roman" panose="02020603050405020304" pitchFamily="18" charset="0"/>
              </a:rPr>
              <a:t>RCI – Residential Changeout Inspector – 40 (N/C)</a:t>
            </a:r>
            <a:endParaRPr lang="en-US" dirty="0">
              <a:effectLst/>
              <a:latin typeface="Times New Roman" panose="02020603050405020304" pitchFamily="18" charset="0"/>
              <a:ea typeface="Times New Roman" panose="02020603050405020304" pitchFamily="18" charset="0"/>
            </a:endParaRPr>
          </a:p>
          <a:p>
            <a:pPr marL="914400" marR="0" lvl="0" indent="-914400">
              <a:buFont typeface="+mj-lt"/>
              <a:buAutoNum type="romanLcPeriod"/>
            </a:pPr>
            <a:r>
              <a:rPr lang="en-US" dirty="0">
                <a:effectLst/>
                <a:latin typeface="Calibri Light" panose="020F0302020204030204" pitchFamily="34" charset="0"/>
                <a:ea typeface="Times New Roman" panose="02020603050405020304" pitchFamily="18" charset="0"/>
              </a:rPr>
              <a:t>Permit Tech – Board course development – 28 </a:t>
            </a:r>
            <a:endParaRPr lang="en-US" dirty="0">
              <a:effectLst/>
              <a:latin typeface="Times New Roman" panose="02020603050405020304" pitchFamily="18" charset="0"/>
              <a:ea typeface="Times New Roman" panose="02020603050405020304" pitchFamily="18" charset="0"/>
            </a:endParaRPr>
          </a:p>
          <a:p>
            <a:pPr marL="457200" lvl="1" indent="0">
              <a:buNone/>
            </a:pPr>
            <a:endParaRPr lang="en-US" dirty="0"/>
          </a:p>
        </p:txBody>
      </p:sp>
    </p:spTree>
    <p:custDataLst>
      <p:tags r:id="rId1"/>
    </p:custDataLst>
    <p:extLst>
      <p:ext uri="{BB962C8B-B14F-4D97-AF65-F5344CB8AC3E}">
        <p14:creationId xmlns:p14="http://schemas.microsoft.com/office/powerpoint/2010/main" val="2004579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19BEE9-76CE-886A-530E-9DEE123B9564}"/>
              </a:ext>
            </a:extLst>
          </p:cNvPr>
          <p:cNvPicPr>
            <a:picLocks noChangeAspect="1"/>
          </p:cNvPicPr>
          <p:nvPr/>
        </p:nvPicPr>
        <p:blipFill>
          <a:blip r:embed="rId2"/>
          <a:stretch>
            <a:fillRect/>
          </a:stretch>
        </p:blipFill>
        <p:spPr>
          <a:xfrm>
            <a:off x="1202690" y="166793"/>
            <a:ext cx="9786620" cy="6524414"/>
          </a:xfrm>
          <a:prstGeom prst="rect">
            <a:avLst/>
          </a:prstGeom>
        </p:spPr>
      </p:pic>
    </p:spTree>
    <p:extLst>
      <p:ext uri="{BB962C8B-B14F-4D97-AF65-F5344CB8AC3E}">
        <p14:creationId xmlns:p14="http://schemas.microsoft.com/office/powerpoint/2010/main" val="3479964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B9AC21-AAD3-F5C6-87BF-6F5071815899}"/>
              </a:ext>
            </a:extLst>
          </p:cNvPr>
          <p:cNvPicPr>
            <a:picLocks noChangeAspect="1"/>
          </p:cNvPicPr>
          <p:nvPr/>
        </p:nvPicPr>
        <p:blipFill>
          <a:blip r:embed="rId2"/>
          <a:stretch>
            <a:fillRect/>
          </a:stretch>
        </p:blipFill>
        <p:spPr>
          <a:xfrm>
            <a:off x="289995" y="235962"/>
            <a:ext cx="11318840" cy="6420870"/>
          </a:xfrm>
          <a:prstGeom prst="rect">
            <a:avLst/>
          </a:prstGeom>
        </p:spPr>
      </p:pic>
    </p:spTree>
    <p:extLst>
      <p:ext uri="{BB962C8B-B14F-4D97-AF65-F5344CB8AC3E}">
        <p14:creationId xmlns:p14="http://schemas.microsoft.com/office/powerpoint/2010/main" val="486902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able&#10;&#10;AI-generated content may be incorrect.">
            <a:extLst>
              <a:ext uri="{FF2B5EF4-FFF2-40B4-BE49-F238E27FC236}">
                <a16:creationId xmlns:a16="http://schemas.microsoft.com/office/drawing/2014/main" id="{B96BBEC3-78D2-C25E-3587-16186584BAD1}"/>
              </a:ext>
            </a:extLst>
          </p:cNvPr>
          <p:cNvPicPr>
            <a:picLocks noChangeAspect="1"/>
          </p:cNvPicPr>
          <p:nvPr/>
        </p:nvPicPr>
        <p:blipFill>
          <a:blip r:embed="rId2"/>
          <a:stretch>
            <a:fillRect/>
          </a:stretch>
        </p:blipFill>
        <p:spPr>
          <a:xfrm>
            <a:off x="0" y="533400"/>
            <a:ext cx="12192000" cy="5791199"/>
          </a:xfrm>
          <a:prstGeom prst="rect">
            <a:avLst/>
          </a:prstGeom>
        </p:spPr>
      </p:pic>
    </p:spTree>
    <p:extLst>
      <p:ext uri="{BB962C8B-B14F-4D97-AF65-F5344CB8AC3E}">
        <p14:creationId xmlns:p14="http://schemas.microsoft.com/office/powerpoint/2010/main" val="22874970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2780</TotalTime>
  <Words>742</Words>
  <Application>Microsoft Office PowerPoint</Application>
  <PresentationFormat>Widescreen</PresentationFormat>
  <Paragraphs>84</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Aptos Display</vt:lpstr>
      <vt:lpstr>Arial</vt:lpstr>
      <vt:lpstr>Calibri</vt:lpstr>
      <vt:lpstr>Calibri Light</vt:lpstr>
      <vt:lpstr>Symbol</vt:lpstr>
      <vt:lpstr>Times New Roman</vt:lpstr>
      <vt:lpstr>Office Theme</vt:lpstr>
      <vt:lpstr>North Carolina Code Officials Qualification Board Education &amp; Research Committee</vt:lpstr>
      <vt:lpstr>Ethics &amp; Conflict of Interest</vt:lpstr>
      <vt:lpstr>3. Board Course Development Update</vt:lpstr>
      <vt:lpstr>How many “legacy” probationary inspectors?</vt:lpstr>
      <vt:lpstr>RECOMMENDATIONS FOR 2025 - staggered (assumes new 2024 code books avail in March) </vt:lpstr>
      <vt:lpstr>3. Board Course Development Update</vt:lpstr>
      <vt:lpstr>PowerPoint Presentation</vt:lpstr>
      <vt:lpstr>PowerPoint Presentation</vt:lpstr>
      <vt:lpstr>PowerPoint Presentation</vt:lpstr>
      <vt:lpstr>What’s it take to make a Board course?</vt:lpstr>
      <vt:lpstr>Law &amp; Administration – legacy course update</vt:lpstr>
      <vt:lpstr>BL1 (RESIDENTIAL)</vt:lpstr>
      <vt:lpstr>BL1 (COMMERCIAL)</vt:lpstr>
      <vt:lpstr>4.  Standard Certificates</vt:lpstr>
      <vt:lpstr>5. Post January 1, 2025, applications and certificates</vt:lpstr>
      <vt:lpstr>6. Public Comment</vt:lpstr>
      <vt:lpstr>7. Adjournment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Carolina Home Inspector Licensure Board</dc:title>
  <dc:creator>Hejduk, Mike</dc:creator>
  <cp:lastModifiedBy>Hejduk, Mike</cp:lastModifiedBy>
  <cp:revision>212</cp:revision>
  <dcterms:created xsi:type="dcterms:W3CDTF">2020-04-16T11:49:11Z</dcterms:created>
  <dcterms:modified xsi:type="dcterms:W3CDTF">2025-03-02T20:09:42Z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23B9DDAA-37FE-4ADB-B48E-8A8E177B4365</vt:lpwstr>
  </property>
  <property fmtid="{D5CDD505-2E9C-101B-9397-08002B2CF9AE}" pid="3" name="ArticulatePath">
    <vt:lpwstr>2020-04-17 Regular Meeting PRESENTATION</vt:lpwstr>
  </property>
</Properties>
</file>