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12192000" cy="6858000"/>
  <p:notesSz cx="7010400" cy="9296400"/>
  <p:custDataLst>
    <p:tags r:id="rId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erri Tart" initials="TT" lastIdx="0" clrIdx="0">
    <p:extLst>
      <p:ext uri="{19B8F6BF-5375-455C-9EA6-DF929625EA0E}">
        <p15:presenceInfo xmlns:p15="http://schemas.microsoft.com/office/powerpoint/2012/main" userId="Terri Tart"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284" autoAdjust="0"/>
    <p:restoredTop sz="95590" autoAdjust="0"/>
  </p:normalViewPr>
  <p:slideViewPr>
    <p:cSldViewPr snapToGrid="0">
      <p:cViewPr varScale="1">
        <p:scale>
          <a:sx n="129" d="100"/>
          <a:sy n="129" d="100"/>
        </p:scale>
        <p:origin x="528" y="114"/>
      </p:cViewPr>
      <p:guideLst/>
    </p:cSldViewPr>
  </p:slideViewPr>
  <p:outlineViewPr>
    <p:cViewPr>
      <p:scale>
        <a:sx n="33" d="100"/>
        <a:sy n="33" d="100"/>
      </p:scale>
      <p:origin x="0" y="-435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tags" Target="tags/tag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A10EC7E0-DCA0-44B6-8E01-4456978E0CCF}" type="datetimeFigureOut">
              <a:rPr lang="en-US" smtClean="0"/>
              <a:t>2/27/2024</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9ACE5ED-4B9A-4FA6-921B-96B8C1A9D5D7}" type="slidenum">
              <a:rPr lang="en-US" smtClean="0"/>
              <a:t>‹#›</a:t>
            </a:fld>
            <a:endParaRPr lang="en-US"/>
          </a:p>
        </p:txBody>
      </p:sp>
    </p:spTree>
    <p:extLst>
      <p:ext uri="{BB962C8B-B14F-4D97-AF65-F5344CB8AC3E}">
        <p14:creationId xmlns:p14="http://schemas.microsoft.com/office/powerpoint/2010/main" val="12315329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22CEF7-57B8-4B8B-BC5D-2C47B2642CC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720B7B4-47A3-424A-8EED-BAC3C9AAF23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0ADCE42-7640-4C56-997F-7DA9B5DC3D34}"/>
              </a:ext>
            </a:extLst>
          </p:cNvPr>
          <p:cNvSpPr>
            <a:spLocks noGrp="1"/>
          </p:cNvSpPr>
          <p:nvPr>
            <p:ph type="dt" sz="half" idx="10"/>
          </p:nvPr>
        </p:nvSpPr>
        <p:spPr/>
        <p:txBody>
          <a:bodyPr/>
          <a:lstStyle/>
          <a:p>
            <a:fld id="{4754CFE5-23C0-4D95-A437-C8DBE314F842}" type="datetimeFigureOut">
              <a:rPr lang="en-US" smtClean="0"/>
              <a:t>2/27/2024</a:t>
            </a:fld>
            <a:endParaRPr lang="en-US"/>
          </a:p>
        </p:txBody>
      </p:sp>
      <p:sp>
        <p:nvSpPr>
          <p:cNvPr id="5" name="Footer Placeholder 4">
            <a:extLst>
              <a:ext uri="{FF2B5EF4-FFF2-40B4-BE49-F238E27FC236}">
                <a16:creationId xmlns:a16="http://schemas.microsoft.com/office/drawing/2014/main" id="{50BB2DAA-D26C-48C7-98BB-D1E4DBC61E5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E0A927-89DD-4300-87FD-A0257F76F5F4}"/>
              </a:ext>
            </a:extLst>
          </p:cNvPr>
          <p:cNvSpPr>
            <a:spLocks noGrp="1"/>
          </p:cNvSpPr>
          <p:nvPr>
            <p:ph type="sldNum" sz="quarter" idx="12"/>
          </p:nvPr>
        </p:nvSpPr>
        <p:spPr/>
        <p:txBody>
          <a:bodyPr/>
          <a:lstStyle/>
          <a:p>
            <a:fld id="{47A8A0F8-D5A3-4FF9-BD67-A5A3826A3AFD}" type="slidenum">
              <a:rPr lang="en-US" smtClean="0"/>
              <a:t>‹#›</a:t>
            </a:fld>
            <a:endParaRPr lang="en-US"/>
          </a:p>
        </p:txBody>
      </p:sp>
    </p:spTree>
    <p:extLst>
      <p:ext uri="{BB962C8B-B14F-4D97-AF65-F5344CB8AC3E}">
        <p14:creationId xmlns:p14="http://schemas.microsoft.com/office/powerpoint/2010/main" val="2619623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B913BC-F344-4DF6-BE46-F7150F73421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9AA77F0-AECD-4097-9304-4C4460A6A3D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65CE4E-A9F1-4198-BFA8-DE000EC640F4}"/>
              </a:ext>
            </a:extLst>
          </p:cNvPr>
          <p:cNvSpPr>
            <a:spLocks noGrp="1"/>
          </p:cNvSpPr>
          <p:nvPr>
            <p:ph type="dt" sz="half" idx="10"/>
          </p:nvPr>
        </p:nvSpPr>
        <p:spPr/>
        <p:txBody>
          <a:bodyPr/>
          <a:lstStyle/>
          <a:p>
            <a:fld id="{4754CFE5-23C0-4D95-A437-C8DBE314F842}" type="datetimeFigureOut">
              <a:rPr lang="en-US" smtClean="0"/>
              <a:t>2/27/2024</a:t>
            </a:fld>
            <a:endParaRPr lang="en-US"/>
          </a:p>
        </p:txBody>
      </p:sp>
      <p:sp>
        <p:nvSpPr>
          <p:cNvPr id="5" name="Footer Placeholder 4">
            <a:extLst>
              <a:ext uri="{FF2B5EF4-FFF2-40B4-BE49-F238E27FC236}">
                <a16:creationId xmlns:a16="http://schemas.microsoft.com/office/drawing/2014/main" id="{B8332317-D97D-4EB2-9B54-338BE10180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510577-3ACA-4CE3-82C5-481901E4D27D}"/>
              </a:ext>
            </a:extLst>
          </p:cNvPr>
          <p:cNvSpPr>
            <a:spLocks noGrp="1"/>
          </p:cNvSpPr>
          <p:nvPr>
            <p:ph type="sldNum" sz="quarter" idx="12"/>
          </p:nvPr>
        </p:nvSpPr>
        <p:spPr/>
        <p:txBody>
          <a:bodyPr/>
          <a:lstStyle/>
          <a:p>
            <a:fld id="{47A8A0F8-D5A3-4FF9-BD67-A5A3826A3AFD}" type="slidenum">
              <a:rPr lang="en-US" smtClean="0"/>
              <a:t>‹#›</a:t>
            </a:fld>
            <a:endParaRPr lang="en-US"/>
          </a:p>
        </p:txBody>
      </p:sp>
    </p:spTree>
    <p:extLst>
      <p:ext uri="{BB962C8B-B14F-4D97-AF65-F5344CB8AC3E}">
        <p14:creationId xmlns:p14="http://schemas.microsoft.com/office/powerpoint/2010/main" val="2627960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F278E0D-54C1-44AB-BDA0-42B79A750FE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5EE8B00-47D7-4DBF-B0E9-EF7A23D75334}"/>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DA44F7D-D5C7-49A1-85C3-A99110082BF5}"/>
              </a:ext>
            </a:extLst>
          </p:cNvPr>
          <p:cNvSpPr>
            <a:spLocks noGrp="1"/>
          </p:cNvSpPr>
          <p:nvPr>
            <p:ph type="dt" sz="half" idx="10"/>
          </p:nvPr>
        </p:nvSpPr>
        <p:spPr/>
        <p:txBody>
          <a:bodyPr/>
          <a:lstStyle/>
          <a:p>
            <a:fld id="{4754CFE5-23C0-4D95-A437-C8DBE314F842}" type="datetimeFigureOut">
              <a:rPr lang="en-US" smtClean="0"/>
              <a:t>2/27/2024</a:t>
            </a:fld>
            <a:endParaRPr lang="en-US"/>
          </a:p>
        </p:txBody>
      </p:sp>
      <p:sp>
        <p:nvSpPr>
          <p:cNvPr id="5" name="Footer Placeholder 4">
            <a:extLst>
              <a:ext uri="{FF2B5EF4-FFF2-40B4-BE49-F238E27FC236}">
                <a16:creationId xmlns:a16="http://schemas.microsoft.com/office/drawing/2014/main" id="{AD867608-F5B6-45B8-B747-BF350AD021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88098B-9CE8-4957-92BD-C595DFFFF9D2}"/>
              </a:ext>
            </a:extLst>
          </p:cNvPr>
          <p:cNvSpPr>
            <a:spLocks noGrp="1"/>
          </p:cNvSpPr>
          <p:nvPr>
            <p:ph type="sldNum" sz="quarter" idx="12"/>
          </p:nvPr>
        </p:nvSpPr>
        <p:spPr/>
        <p:txBody>
          <a:bodyPr/>
          <a:lstStyle/>
          <a:p>
            <a:fld id="{47A8A0F8-D5A3-4FF9-BD67-A5A3826A3AFD}" type="slidenum">
              <a:rPr lang="en-US" smtClean="0"/>
              <a:t>‹#›</a:t>
            </a:fld>
            <a:endParaRPr lang="en-US"/>
          </a:p>
        </p:txBody>
      </p:sp>
    </p:spTree>
    <p:extLst>
      <p:ext uri="{BB962C8B-B14F-4D97-AF65-F5344CB8AC3E}">
        <p14:creationId xmlns:p14="http://schemas.microsoft.com/office/powerpoint/2010/main" val="4833482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91FA8-9A32-4D06-84B2-D0BC711BFD5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A444805-6048-457F-8FA0-1E78A077C2A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740157-7EDE-46D7-A48D-2203C896EB3A}"/>
              </a:ext>
            </a:extLst>
          </p:cNvPr>
          <p:cNvSpPr>
            <a:spLocks noGrp="1"/>
          </p:cNvSpPr>
          <p:nvPr>
            <p:ph type="dt" sz="half" idx="10"/>
          </p:nvPr>
        </p:nvSpPr>
        <p:spPr/>
        <p:txBody>
          <a:bodyPr/>
          <a:lstStyle/>
          <a:p>
            <a:fld id="{4754CFE5-23C0-4D95-A437-C8DBE314F842}" type="datetimeFigureOut">
              <a:rPr lang="en-US" smtClean="0"/>
              <a:t>2/27/2024</a:t>
            </a:fld>
            <a:endParaRPr lang="en-US"/>
          </a:p>
        </p:txBody>
      </p:sp>
      <p:sp>
        <p:nvSpPr>
          <p:cNvPr id="5" name="Footer Placeholder 4">
            <a:extLst>
              <a:ext uri="{FF2B5EF4-FFF2-40B4-BE49-F238E27FC236}">
                <a16:creationId xmlns:a16="http://schemas.microsoft.com/office/drawing/2014/main" id="{062B3E2A-53FE-449F-BA75-CD134C2A7D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03B4AA-AB60-4819-8143-467295EE59EB}"/>
              </a:ext>
            </a:extLst>
          </p:cNvPr>
          <p:cNvSpPr>
            <a:spLocks noGrp="1"/>
          </p:cNvSpPr>
          <p:nvPr>
            <p:ph type="sldNum" sz="quarter" idx="12"/>
          </p:nvPr>
        </p:nvSpPr>
        <p:spPr/>
        <p:txBody>
          <a:bodyPr/>
          <a:lstStyle/>
          <a:p>
            <a:fld id="{47A8A0F8-D5A3-4FF9-BD67-A5A3826A3AFD}" type="slidenum">
              <a:rPr lang="en-US" smtClean="0"/>
              <a:t>‹#›</a:t>
            </a:fld>
            <a:endParaRPr lang="en-US"/>
          </a:p>
        </p:txBody>
      </p:sp>
    </p:spTree>
    <p:extLst>
      <p:ext uri="{BB962C8B-B14F-4D97-AF65-F5344CB8AC3E}">
        <p14:creationId xmlns:p14="http://schemas.microsoft.com/office/powerpoint/2010/main" val="41255730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E14433-CEAC-44AB-AF56-FB4459C25E6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9295E7F-FAF8-4D28-BDBE-CD6F18027D0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CDD7601-4612-4FB5-9E99-9372AB56BF0C}"/>
              </a:ext>
            </a:extLst>
          </p:cNvPr>
          <p:cNvSpPr>
            <a:spLocks noGrp="1"/>
          </p:cNvSpPr>
          <p:nvPr>
            <p:ph type="dt" sz="half" idx="10"/>
          </p:nvPr>
        </p:nvSpPr>
        <p:spPr/>
        <p:txBody>
          <a:bodyPr/>
          <a:lstStyle/>
          <a:p>
            <a:fld id="{4754CFE5-23C0-4D95-A437-C8DBE314F842}" type="datetimeFigureOut">
              <a:rPr lang="en-US" smtClean="0"/>
              <a:t>2/27/2024</a:t>
            </a:fld>
            <a:endParaRPr lang="en-US"/>
          </a:p>
        </p:txBody>
      </p:sp>
      <p:sp>
        <p:nvSpPr>
          <p:cNvPr id="5" name="Footer Placeholder 4">
            <a:extLst>
              <a:ext uri="{FF2B5EF4-FFF2-40B4-BE49-F238E27FC236}">
                <a16:creationId xmlns:a16="http://schemas.microsoft.com/office/drawing/2014/main" id="{83DBFB4F-F10C-434C-9A23-7C6DFA74A19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AFA7FA-810C-4339-AF11-AC682CEEAD33}"/>
              </a:ext>
            </a:extLst>
          </p:cNvPr>
          <p:cNvSpPr>
            <a:spLocks noGrp="1"/>
          </p:cNvSpPr>
          <p:nvPr>
            <p:ph type="sldNum" sz="quarter" idx="12"/>
          </p:nvPr>
        </p:nvSpPr>
        <p:spPr/>
        <p:txBody>
          <a:bodyPr/>
          <a:lstStyle/>
          <a:p>
            <a:fld id="{47A8A0F8-D5A3-4FF9-BD67-A5A3826A3AFD}" type="slidenum">
              <a:rPr lang="en-US" smtClean="0"/>
              <a:t>‹#›</a:t>
            </a:fld>
            <a:endParaRPr lang="en-US"/>
          </a:p>
        </p:txBody>
      </p:sp>
    </p:spTree>
    <p:extLst>
      <p:ext uri="{BB962C8B-B14F-4D97-AF65-F5344CB8AC3E}">
        <p14:creationId xmlns:p14="http://schemas.microsoft.com/office/powerpoint/2010/main" val="7537477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303D77-675D-47CC-A970-30519607EA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FF10EFC-413A-4097-8FEA-3DEE5F17037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3D32FDA-A06F-4819-8150-2CBE6F1EB14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8BB8BB2-78A0-4306-8CB6-886B3709711A}"/>
              </a:ext>
            </a:extLst>
          </p:cNvPr>
          <p:cNvSpPr>
            <a:spLocks noGrp="1"/>
          </p:cNvSpPr>
          <p:nvPr>
            <p:ph type="dt" sz="half" idx="10"/>
          </p:nvPr>
        </p:nvSpPr>
        <p:spPr/>
        <p:txBody>
          <a:bodyPr/>
          <a:lstStyle/>
          <a:p>
            <a:fld id="{4754CFE5-23C0-4D95-A437-C8DBE314F842}" type="datetimeFigureOut">
              <a:rPr lang="en-US" smtClean="0"/>
              <a:t>2/27/2024</a:t>
            </a:fld>
            <a:endParaRPr lang="en-US"/>
          </a:p>
        </p:txBody>
      </p:sp>
      <p:sp>
        <p:nvSpPr>
          <p:cNvPr id="6" name="Footer Placeholder 5">
            <a:extLst>
              <a:ext uri="{FF2B5EF4-FFF2-40B4-BE49-F238E27FC236}">
                <a16:creationId xmlns:a16="http://schemas.microsoft.com/office/drawing/2014/main" id="{FD9759B8-A968-4848-9D56-D367C5584D8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7EA167D-8FAC-44C8-A684-32C992C5D8F7}"/>
              </a:ext>
            </a:extLst>
          </p:cNvPr>
          <p:cNvSpPr>
            <a:spLocks noGrp="1"/>
          </p:cNvSpPr>
          <p:nvPr>
            <p:ph type="sldNum" sz="quarter" idx="12"/>
          </p:nvPr>
        </p:nvSpPr>
        <p:spPr/>
        <p:txBody>
          <a:bodyPr/>
          <a:lstStyle/>
          <a:p>
            <a:fld id="{47A8A0F8-D5A3-4FF9-BD67-A5A3826A3AFD}" type="slidenum">
              <a:rPr lang="en-US" smtClean="0"/>
              <a:t>‹#›</a:t>
            </a:fld>
            <a:endParaRPr lang="en-US"/>
          </a:p>
        </p:txBody>
      </p:sp>
    </p:spTree>
    <p:extLst>
      <p:ext uri="{BB962C8B-B14F-4D97-AF65-F5344CB8AC3E}">
        <p14:creationId xmlns:p14="http://schemas.microsoft.com/office/powerpoint/2010/main" val="3242725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F365A-6E9C-420E-874E-205B7D35A39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C19EB18-32A9-4A9B-BD95-82EADA2D1CF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E94418BC-4AC3-4290-A0B6-709EAA7422C7}"/>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88BEBC8-234B-4D13-9A89-5B58B5A3DF9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03B3AC6-674B-45BC-8025-160E2FB2B0C9}"/>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1D6A3F3-E965-4300-9C51-6695C74F7A23}"/>
              </a:ext>
            </a:extLst>
          </p:cNvPr>
          <p:cNvSpPr>
            <a:spLocks noGrp="1"/>
          </p:cNvSpPr>
          <p:nvPr>
            <p:ph type="dt" sz="half" idx="10"/>
          </p:nvPr>
        </p:nvSpPr>
        <p:spPr/>
        <p:txBody>
          <a:bodyPr/>
          <a:lstStyle/>
          <a:p>
            <a:fld id="{4754CFE5-23C0-4D95-A437-C8DBE314F842}" type="datetimeFigureOut">
              <a:rPr lang="en-US" smtClean="0"/>
              <a:t>2/27/2024</a:t>
            </a:fld>
            <a:endParaRPr lang="en-US"/>
          </a:p>
        </p:txBody>
      </p:sp>
      <p:sp>
        <p:nvSpPr>
          <p:cNvPr id="8" name="Footer Placeholder 7">
            <a:extLst>
              <a:ext uri="{FF2B5EF4-FFF2-40B4-BE49-F238E27FC236}">
                <a16:creationId xmlns:a16="http://schemas.microsoft.com/office/drawing/2014/main" id="{665336CF-EF57-4965-A40B-CF69E47612C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A163371-C322-479B-81E8-8BBBE50C7406}"/>
              </a:ext>
            </a:extLst>
          </p:cNvPr>
          <p:cNvSpPr>
            <a:spLocks noGrp="1"/>
          </p:cNvSpPr>
          <p:nvPr>
            <p:ph type="sldNum" sz="quarter" idx="12"/>
          </p:nvPr>
        </p:nvSpPr>
        <p:spPr/>
        <p:txBody>
          <a:bodyPr/>
          <a:lstStyle/>
          <a:p>
            <a:fld id="{47A8A0F8-D5A3-4FF9-BD67-A5A3826A3AFD}" type="slidenum">
              <a:rPr lang="en-US" smtClean="0"/>
              <a:t>‹#›</a:t>
            </a:fld>
            <a:endParaRPr lang="en-US"/>
          </a:p>
        </p:txBody>
      </p:sp>
    </p:spTree>
    <p:extLst>
      <p:ext uri="{BB962C8B-B14F-4D97-AF65-F5344CB8AC3E}">
        <p14:creationId xmlns:p14="http://schemas.microsoft.com/office/powerpoint/2010/main" val="18864764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B8285-6D0E-4D95-8B1D-85674672D41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1FC984A-A40B-4963-A5E8-34E64C19F63B}"/>
              </a:ext>
            </a:extLst>
          </p:cNvPr>
          <p:cNvSpPr>
            <a:spLocks noGrp="1"/>
          </p:cNvSpPr>
          <p:nvPr>
            <p:ph type="dt" sz="half" idx="10"/>
          </p:nvPr>
        </p:nvSpPr>
        <p:spPr/>
        <p:txBody>
          <a:bodyPr/>
          <a:lstStyle/>
          <a:p>
            <a:fld id="{4754CFE5-23C0-4D95-A437-C8DBE314F842}" type="datetimeFigureOut">
              <a:rPr lang="en-US" smtClean="0"/>
              <a:t>2/27/2024</a:t>
            </a:fld>
            <a:endParaRPr lang="en-US"/>
          </a:p>
        </p:txBody>
      </p:sp>
      <p:sp>
        <p:nvSpPr>
          <p:cNvPr id="4" name="Footer Placeholder 3">
            <a:extLst>
              <a:ext uri="{FF2B5EF4-FFF2-40B4-BE49-F238E27FC236}">
                <a16:creationId xmlns:a16="http://schemas.microsoft.com/office/drawing/2014/main" id="{9A6C38B9-FCE5-473D-BEA0-E96E94E3C95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6D4BB46-6D0D-4E6E-A35F-F44B0B0E015A}"/>
              </a:ext>
            </a:extLst>
          </p:cNvPr>
          <p:cNvSpPr>
            <a:spLocks noGrp="1"/>
          </p:cNvSpPr>
          <p:nvPr>
            <p:ph type="sldNum" sz="quarter" idx="12"/>
          </p:nvPr>
        </p:nvSpPr>
        <p:spPr/>
        <p:txBody>
          <a:bodyPr/>
          <a:lstStyle/>
          <a:p>
            <a:fld id="{47A8A0F8-D5A3-4FF9-BD67-A5A3826A3AFD}" type="slidenum">
              <a:rPr lang="en-US" smtClean="0"/>
              <a:t>‹#›</a:t>
            </a:fld>
            <a:endParaRPr lang="en-US"/>
          </a:p>
        </p:txBody>
      </p:sp>
    </p:spTree>
    <p:extLst>
      <p:ext uri="{BB962C8B-B14F-4D97-AF65-F5344CB8AC3E}">
        <p14:creationId xmlns:p14="http://schemas.microsoft.com/office/powerpoint/2010/main" val="40354125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EB5ED8D-5BBF-4EAE-ACC5-BBBF4FA0832B}"/>
              </a:ext>
            </a:extLst>
          </p:cNvPr>
          <p:cNvSpPr>
            <a:spLocks noGrp="1"/>
          </p:cNvSpPr>
          <p:nvPr>
            <p:ph type="dt" sz="half" idx="10"/>
          </p:nvPr>
        </p:nvSpPr>
        <p:spPr/>
        <p:txBody>
          <a:bodyPr/>
          <a:lstStyle/>
          <a:p>
            <a:fld id="{4754CFE5-23C0-4D95-A437-C8DBE314F842}" type="datetimeFigureOut">
              <a:rPr lang="en-US" smtClean="0"/>
              <a:t>2/27/2024</a:t>
            </a:fld>
            <a:endParaRPr lang="en-US"/>
          </a:p>
        </p:txBody>
      </p:sp>
      <p:sp>
        <p:nvSpPr>
          <p:cNvPr id="3" name="Footer Placeholder 2">
            <a:extLst>
              <a:ext uri="{FF2B5EF4-FFF2-40B4-BE49-F238E27FC236}">
                <a16:creationId xmlns:a16="http://schemas.microsoft.com/office/drawing/2014/main" id="{2CBD2EEB-F296-4B14-9B16-9E8DB811884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EC01C08-F9AD-4B61-A45E-4B00D4C3FD5C}"/>
              </a:ext>
            </a:extLst>
          </p:cNvPr>
          <p:cNvSpPr>
            <a:spLocks noGrp="1"/>
          </p:cNvSpPr>
          <p:nvPr>
            <p:ph type="sldNum" sz="quarter" idx="12"/>
          </p:nvPr>
        </p:nvSpPr>
        <p:spPr/>
        <p:txBody>
          <a:bodyPr/>
          <a:lstStyle/>
          <a:p>
            <a:fld id="{47A8A0F8-D5A3-4FF9-BD67-A5A3826A3AFD}" type="slidenum">
              <a:rPr lang="en-US" smtClean="0"/>
              <a:t>‹#›</a:t>
            </a:fld>
            <a:endParaRPr lang="en-US"/>
          </a:p>
        </p:txBody>
      </p:sp>
    </p:spTree>
    <p:extLst>
      <p:ext uri="{BB962C8B-B14F-4D97-AF65-F5344CB8AC3E}">
        <p14:creationId xmlns:p14="http://schemas.microsoft.com/office/powerpoint/2010/main" val="15611627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6E1FBB-5185-4336-99D8-C357A86ABFE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56B9C11-0C04-4D42-922B-1F58785FDE0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58F58FA-2C83-48D0-9923-0A757B3673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9F842FF-895E-4498-A301-24C2366440DE}"/>
              </a:ext>
            </a:extLst>
          </p:cNvPr>
          <p:cNvSpPr>
            <a:spLocks noGrp="1"/>
          </p:cNvSpPr>
          <p:nvPr>
            <p:ph type="dt" sz="half" idx="10"/>
          </p:nvPr>
        </p:nvSpPr>
        <p:spPr/>
        <p:txBody>
          <a:bodyPr/>
          <a:lstStyle/>
          <a:p>
            <a:fld id="{4754CFE5-23C0-4D95-A437-C8DBE314F842}" type="datetimeFigureOut">
              <a:rPr lang="en-US" smtClean="0"/>
              <a:t>2/27/2024</a:t>
            </a:fld>
            <a:endParaRPr lang="en-US"/>
          </a:p>
        </p:txBody>
      </p:sp>
      <p:sp>
        <p:nvSpPr>
          <p:cNvPr id="6" name="Footer Placeholder 5">
            <a:extLst>
              <a:ext uri="{FF2B5EF4-FFF2-40B4-BE49-F238E27FC236}">
                <a16:creationId xmlns:a16="http://schemas.microsoft.com/office/drawing/2014/main" id="{8080B33B-1DB4-47D3-B2D4-5749B857BEC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4B8923B-7D65-4AD9-AF10-9BFEB110613D}"/>
              </a:ext>
            </a:extLst>
          </p:cNvPr>
          <p:cNvSpPr>
            <a:spLocks noGrp="1"/>
          </p:cNvSpPr>
          <p:nvPr>
            <p:ph type="sldNum" sz="quarter" idx="12"/>
          </p:nvPr>
        </p:nvSpPr>
        <p:spPr/>
        <p:txBody>
          <a:bodyPr/>
          <a:lstStyle/>
          <a:p>
            <a:fld id="{47A8A0F8-D5A3-4FF9-BD67-A5A3826A3AFD}" type="slidenum">
              <a:rPr lang="en-US" smtClean="0"/>
              <a:t>‹#›</a:t>
            </a:fld>
            <a:endParaRPr lang="en-US"/>
          </a:p>
        </p:txBody>
      </p:sp>
    </p:spTree>
    <p:extLst>
      <p:ext uri="{BB962C8B-B14F-4D97-AF65-F5344CB8AC3E}">
        <p14:creationId xmlns:p14="http://schemas.microsoft.com/office/powerpoint/2010/main" val="37068450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F8F026-1305-47F8-9620-193343C47A5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274EA23-A45E-494A-8F25-B2447D720F8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187CC4A-7119-4A7F-8195-957BA81C9A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5B1C457-29CD-4D42-A04F-ACF63D8ED2A1}"/>
              </a:ext>
            </a:extLst>
          </p:cNvPr>
          <p:cNvSpPr>
            <a:spLocks noGrp="1"/>
          </p:cNvSpPr>
          <p:nvPr>
            <p:ph type="dt" sz="half" idx="10"/>
          </p:nvPr>
        </p:nvSpPr>
        <p:spPr/>
        <p:txBody>
          <a:bodyPr/>
          <a:lstStyle/>
          <a:p>
            <a:fld id="{4754CFE5-23C0-4D95-A437-C8DBE314F842}" type="datetimeFigureOut">
              <a:rPr lang="en-US" smtClean="0"/>
              <a:t>2/27/2024</a:t>
            </a:fld>
            <a:endParaRPr lang="en-US"/>
          </a:p>
        </p:txBody>
      </p:sp>
      <p:sp>
        <p:nvSpPr>
          <p:cNvPr id="6" name="Footer Placeholder 5">
            <a:extLst>
              <a:ext uri="{FF2B5EF4-FFF2-40B4-BE49-F238E27FC236}">
                <a16:creationId xmlns:a16="http://schemas.microsoft.com/office/drawing/2014/main" id="{89BF4C9C-F704-44CA-AFC9-7D0D4F89BFC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A4BDAA2-0721-4A4A-B114-0AFD082B942A}"/>
              </a:ext>
            </a:extLst>
          </p:cNvPr>
          <p:cNvSpPr>
            <a:spLocks noGrp="1"/>
          </p:cNvSpPr>
          <p:nvPr>
            <p:ph type="sldNum" sz="quarter" idx="12"/>
          </p:nvPr>
        </p:nvSpPr>
        <p:spPr/>
        <p:txBody>
          <a:bodyPr/>
          <a:lstStyle/>
          <a:p>
            <a:fld id="{47A8A0F8-D5A3-4FF9-BD67-A5A3826A3AFD}" type="slidenum">
              <a:rPr lang="en-US" smtClean="0"/>
              <a:t>‹#›</a:t>
            </a:fld>
            <a:endParaRPr lang="en-US"/>
          </a:p>
        </p:txBody>
      </p:sp>
    </p:spTree>
    <p:extLst>
      <p:ext uri="{BB962C8B-B14F-4D97-AF65-F5344CB8AC3E}">
        <p14:creationId xmlns:p14="http://schemas.microsoft.com/office/powerpoint/2010/main" val="12014659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064E586-148A-4BA0-A413-B3AC192C307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323BAF6-3A5C-4729-A411-91A66CB38B6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66CB8DC-AD00-49BA-A631-4F3404038DA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54CFE5-23C0-4D95-A437-C8DBE314F842}" type="datetimeFigureOut">
              <a:rPr lang="en-US" smtClean="0"/>
              <a:t>2/27/2024</a:t>
            </a:fld>
            <a:endParaRPr lang="en-US"/>
          </a:p>
        </p:txBody>
      </p:sp>
      <p:sp>
        <p:nvSpPr>
          <p:cNvPr id="5" name="Footer Placeholder 4">
            <a:extLst>
              <a:ext uri="{FF2B5EF4-FFF2-40B4-BE49-F238E27FC236}">
                <a16:creationId xmlns:a16="http://schemas.microsoft.com/office/drawing/2014/main" id="{9299FB93-066E-41DB-B9E8-1769AB1F38F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E72BD2B-5237-4027-A7E5-0172D982D92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A8A0F8-D5A3-4FF9-BD67-A5A3826A3AFD}" type="slidenum">
              <a:rPr lang="en-US" smtClean="0"/>
              <a:t>‹#›</a:t>
            </a:fld>
            <a:endParaRPr lang="en-US"/>
          </a:p>
        </p:txBody>
      </p:sp>
    </p:spTree>
    <p:extLst>
      <p:ext uri="{BB962C8B-B14F-4D97-AF65-F5344CB8AC3E}">
        <p14:creationId xmlns:p14="http://schemas.microsoft.com/office/powerpoint/2010/main" val="40257476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8.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24B8CE-DC75-4D57-AFEC-0B7D04B3C63C}"/>
              </a:ext>
            </a:extLst>
          </p:cNvPr>
          <p:cNvSpPr>
            <a:spLocks noGrp="1"/>
          </p:cNvSpPr>
          <p:nvPr>
            <p:ph type="title"/>
          </p:nvPr>
        </p:nvSpPr>
        <p:spPr>
          <a:xfrm>
            <a:off x="838200" y="593075"/>
            <a:ext cx="7211291" cy="1609798"/>
          </a:xfrm>
        </p:spPr>
        <p:txBody>
          <a:bodyPr vert="horz" lIns="91440" tIns="45720" rIns="91440" bIns="45720" rtlCol="0" anchor="ctr">
            <a:noAutofit/>
          </a:bodyPr>
          <a:lstStyle/>
          <a:p>
            <a:r>
              <a:rPr lang="en-US" sz="3600" b="1" dirty="0"/>
              <a:t>North Carolina Joint HILB Education and Exam Committee</a:t>
            </a:r>
            <a:endParaRPr lang="en-US" sz="3600" b="1" u="sng" dirty="0"/>
          </a:p>
        </p:txBody>
      </p:sp>
      <p:sp>
        <p:nvSpPr>
          <p:cNvPr id="6" name="Text Placeholder 5">
            <a:extLst>
              <a:ext uri="{FF2B5EF4-FFF2-40B4-BE49-F238E27FC236}">
                <a16:creationId xmlns:a16="http://schemas.microsoft.com/office/drawing/2014/main" id="{1C7DA0B0-2161-4F09-9B0C-17C5AE68C99D}"/>
              </a:ext>
            </a:extLst>
          </p:cNvPr>
          <p:cNvSpPr>
            <a:spLocks noGrp="1"/>
          </p:cNvSpPr>
          <p:nvPr>
            <p:ph type="body" sz="half" idx="2"/>
          </p:nvPr>
        </p:nvSpPr>
        <p:spPr>
          <a:xfrm>
            <a:off x="838201" y="2202873"/>
            <a:ext cx="7076439" cy="3735083"/>
          </a:xfrm>
        </p:spPr>
        <p:txBody>
          <a:bodyPr vert="horz" lIns="91440" tIns="45720" rIns="91440" bIns="45720" rtlCol="0">
            <a:normAutofit fontScale="62500" lnSpcReduction="20000"/>
          </a:bodyPr>
          <a:lstStyle/>
          <a:p>
            <a:r>
              <a:rPr lang="en-US" sz="2900" b="1" u="sng" dirty="0"/>
              <a:t>March 21, 2024, MEETING AGENDA</a:t>
            </a:r>
          </a:p>
          <a:p>
            <a:pPr marL="514350" marR="1828800" lvl="0" indent="-514350">
              <a:lnSpc>
                <a:spcPct val="170000"/>
              </a:lnSpc>
              <a:spcBef>
                <a:spcPts val="0"/>
              </a:spcBef>
              <a:spcAft>
                <a:spcPts val="0"/>
              </a:spcAft>
              <a:buFont typeface="+mj-lt"/>
              <a:buAutoNum type="arabicPeriod"/>
            </a:pPr>
            <a:r>
              <a:rPr lang="en-US" sz="2600" dirty="0"/>
              <a:t>Committee Chairman call meeting to order, roll call, changes to agenda.</a:t>
            </a:r>
          </a:p>
          <a:p>
            <a:pPr marL="514350" marR="1828800" lvl="0" indent="-514350">
              <a:lnSpc>
                <a:spcPct val="170000"/>
              </a:lnSpc>
              <a:spcBef>
                <a:spcPts val="0"/>
              </a:spcBef>
              <a:spcAft>
                <a:spcPts val="0"/>
              </a:spcAft>
              <a:buFont typeface="+mj-lt"/>
              <a:buAutoNum type="arabicPeriod"/>
            </a:pPr>
            <a:r>
              <a:rPr lang="en-US" sz="2600" dirty="0"/>
              <a:t>Read the Ethics Awareness and Conflict of Interest reminder.</a:t>
            </a:r>
          </a:p>
          <a:p>
            <a:pPr marL="514350" marR="1828800" lvl="0" indent="-514350">
              <a:lnSpc>
                <a:spcPct val="170000"/>
              </a:lnSpc>
              <a:spcBef>
                <a:spcPts val="0"/>
              </a:spcBef>
              <a:spcAft>
                <a:spcPts val="0"/>
              </a:spcAft>
              <a:buFont typeface="+mj-lt"/>
              <a:buAutoNum type="arabicPeriod"/>
            </a:pPr>
            <a:r>
              <a:rPr lang="en-US" sz="2600" dirty="0"/>
              <a:t>FY 2024-2025 Board Mandated Course RFQ Updates</a:t>
            </a:r>
          </a:p>
          <a:p>
            <a:pPr marL="514350" marR="1828800" lvl="0" indent="-514350">
              <a:lnSpc>
                <a:spcPct val="170000"/>
              </a:lnSpc>
              <a:spcBef>
                <a:spcPts val="0"/>
              </a:spcBef>
              <a:spcAft>
                <a:spcPts val="0"/>
              </a:spcAft>
              <a:buFont typeface="+mj-lt"/>
              <a:buAutoNum type="arabicPeriod"/>
            </a:pPr>
            <a:r>
              <a:rPr lang="en-US" sz="2600" dirty="0"/>
              <a:t>FY 2024-2025 Board Developed Course deliverables and deadlines.</a:t>
            </a:r>
          </a:p>
          <a:p>
            <a:pPr marL="514350" marR="1828800" lvl="0" indent="-514350">
              <a:lnSpc>
                <a:spcPct val="170000"/>
              </a:lnSpc>
              <a:spcBef>
                <a:spcPts val="0"/>
              </a:spcBef>
              <a:spcAft>
                <a:spcPts val="0"/>
              </a:spcAft>
              <a:buFont typeface="+mj-lt"/>
              <a:buAutoNum type="arabicPeriod"/>
            </a:pPr>
            <a:r>
              <a:rPr lang="en-US" sz="2600" dirty="0"/>
              <a:t>HILB Handbook RFP (Request for Proposal) Update.</a:t>
            </a:r>
          </a:p>
          <a:p>
            <a:pPr marL="514350" marR="1828800" lvl="0" indent="-514350">
              <a:lnSpc>
                <a:spcPct val="170000"/>
              </a:lnSpc>
              <a:spcBef>
                <a:spcPts val="0"/>
              </a:spcBef>
              <a:spcAft>
                <a:spcPts val="0"/>
              </a:spcAft>
              <a:buFont typeface="+mj-lt"/>
              <a:buAutoNum type="arabicPeriod"/>
            </a:pPr>
            <a:r>
              <a:rPr lang="en-US" sz="2600" dirty="0"/>
              <a:t>Adjournment.</a:t>
            </a:r>
          </a:p>
        </p:txBody>
      </p:sp>
      <p:sp>
        <p:nvSpPr>
          <p:cNvPr id="3" name="TextBox 2">
            <a:extLst>
              <a:ext uri="{FF2B5EF4-FFF2-40B4-BE49-F238E27FC236}">
                <a16:creationId xmlns:a16="http://schemas.microsoft.com/office/drawing/2014/main" id="{CFBF471D-9F13-53D7-C59A-E383C3145FF1}"/>
              </a:ext>
            </a:extLst>
          </p:cNvPr>
          <p:cNvSpPr txBox="1"/>
          <p:nvPr/>
        </p:nvSpPr>
        <p:spPr>
          <a:xfrm>
            <a:off x="8049491" y="2478965"/>
            <a:ext cx="3508020" cy="1569660"/>
          </a:xfrm>
          <a:prstGeom prst="rect">
            <a:avLst/>
          </a:prstGeom>
          <a:noFill/>
        </p:spPr>
        <p:txBody>
          <a:bodyPr wrap="square">
            <a:spAutoFit/>
          </a:bodyPr>
          <a:lstStyle/>
          <a:p>
            <a:pPr>
              <a:tabLst>
                <a:tab pos="742950" algn="l"/>
                <a:tab pos="2057400" algn="l"/>
                <a:tab pos="2743200" algn="l"/>
                <a:tab pos="4572000" algn="l"/>
              </a:tabLst>
            </a:pPr>
            <a:r>
              <a:rPr lang="en-US" sz="2400" b="1" dirty="0">
                <a:effectLst/>
                <a:ea typeface="Times New Roman" panose="02020603050405020304" pitchFamily="18" charset="0"/>
              </a:rPr>
              <a:t>Chair, Derrick Johnson</a:t>
            </a:r>
            <a:endParaRPr lang="en-US" sz="2400" b="1" dirty="0">
              <a:ea typeface="Times New Roman" panose="02020603050405020304" pitchFamily="18" charset="0"/>
            </a:endParaRPr>
          </a:p>
          <a:p>
            <a:pPr marL="342900" marR="0" lvl="0" indent="-342900">
              <a:spcBef>
                <a:spcPts val="0"/>
              </a:spcBef>
              <a:spcAft>
                <a:spcPts val="0"/>
              </a:spcAft>
              <a:buFont typeface="Arial" panose="020B0604020202020204" pitchFamily="34" charset="0"/>
              <a:buChar char="•"/>
              <a:tabLst>
                <a:tab pos="742950" algn="l"/>
                <a:tab pos="2057400" algn="l"/>
                <a:tab pos="2743200" algn="l"/>
                <a:tab pos="4572000" algn="l"/>
              </a:tabLst>
            </a:pPr>
            <a:r>
              <a:rPr lang="en-US" sz="2400" b="1" dirty="0">
                <a:effectLst/>
                <a:ea typeface="Times New Roman" panose="02020603050405020304" pitchFamily="18" charset="0"/>
              </a:rPr>
              <a:t>Arthur Hall</a:t>
            </a:r>
          </a:p>
          <a:p>
            <a:pPr marL="342900" marR="0" lvl="0" indent="-342900">
              <a:spcBef>
                <a:spcPts val="0"/>
              </a:spcBef>
              <a:spcAft>
                <a:spcPts val="0"/>
              </a:spcAft>
              <a:buFont typeface="Arial" panose="020B0604020202020204" pitchFamily="34" charset="0"/>
              <a:buChar char="•"/>
              <a:tabLst>
                <a:tab pos="742950" algn="l"/>
                <a:tab pos="2057400" algn="l"/>
                <a:tab pos="2743200" algn="l"/>
                <a:tab pos="4572000" algn="l"/>
              </a:tabLst>
            </a:pPr>
            <a:r>
              <a:rPr lang="en-US" sz="2400" b="1" dirty="0">
                <a:ea typeface="Times New Roman" panose="02020603050405020304" pitchFamily="18" charset="0"/>
              </a:rPr>
              <a:t>Connie Corey</a:t>
            </a:r>
            <a:endParaRPr lang="en-US" sz="2400" b="1" dirty="0">
              <a:effectLst/>
              <a:ea typeface="Times New Roman" panose="02020603050405020304" pitchFamily="18" charset="0"/>
            </a:endParaRPr>
          </a:p>
          <a:p>
            <a:pPr marL="342900" marR="0" lvl="0" indent="-342900">
              <a:spcBef>
                <a:spcPts val="0"/>
              </a:spcBef>
              <a:spcAft>
                <a:spcPts val="0"/>
              </a:spcAft>
              <a:buFont typeface="Arial" panose="020B0604020202020204" pitchFamily="34" charset="0"/>
              <a:buChar char="•"/>
              <a:tabLst>
                <a:tab pos="742950" algn="l"/>
                <a:tab pos="2057400" algn="l"/>
                <a:tab pos="2743200" algn="l"/>
                <a:tab pos="4572000" algn="l"/>
              </a:tabLst>
            </a:pPr>
            <a:r>
              <a:rPr lang="en-US" sz="2400" b="1" dirty="0">
                <a:ea typeface="Times New Roman" panose="02020603050405020304" pitchFamily="18" charset="0"/>
              </a:rPr>
              <a:t>William Morris</a:t>
            </a:r>
          </a:p>
        </p:txBody>
      </p:sp>
      <p:pic>
        <p:nvPicPr>
          <p:cNvPr id="8" name="Content Placeholder 7">
            <a:extLst>
              <a:ext uri="{FF2B5EF4-FFF2-40B4-BE49-F238E27FC236}">
                <a16:creationId xmlns:a16="http://schemas.microsoft.com/office/drawing/2014/main" id="{473C3303-ACC6-147C-7453-3958E6368169}"/>
              </a:ext>
            </a:extLst>
          </p:cNvPr>
          <p:cNvPicPr>
            <a:picLocks noGrp="1" noChangeAspect="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8523288" y="345498"/>
            <a:ext cx="1828800" cy="1857375"/>
          </a:xfrm>
          <a:prstGeom prst="rect">
            <a:avLst/>
          </a:prstGeom>
          <a:noFill/>
          <a:ln>
            <a:noFill/>
          </a:ln>
        </p:spPr>
      </p:pic>
    </p:spTree>
    <p:custDataLst>
      <p:tags r:id="rId1"/>
    </p:custDataLst>
    <p:extLst>
      <p:ext uri="{BB962C8B-B14F-4D97-AF65-F5344CB8AC3E}">
        <p14:creationId xmlns:p14="http://schemas.microsoft.com/office/powerpoint/2010/main" val="11009056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24B8CE-DC75-4D57-AFEC-0B7D04B3C63C}"/>
              </a:ext>
            </a:extLst>
          </p:cNvPr>
          <p:cNvSpPr>
            <a:spLocks noGrp="1"/>
          </p:cNvSpPr>
          <p:nvPr>
            <p:ph type="title"/>
          </p:nvPr>
        </p:nvSpPr>
        <p:spPr>
          <a:xfrm>
            <a:off x="273269" y="280783"/>
            <a:ext cx="4624804" cy="631170"/>
          </a:xfrm>
          <a:solidFill>
            <a:srgbClr val="FFFF00"/>
          </a:solidFill>
          <a:ln>
            <a:solidFill>
              <a:schemeClr val="tx1"/>
            </a:solidFill>
          </a:ln>
        </p:spPr>
        <p:txBody>
          <a:bodyPr>
            <a:normAutofit/>
          </a:bodyPr>
          <a:lstStyle/>
          <a:p>
            <a:r>
              <a:rPr lang="en-US" b="1" dirty="0"/>
              <a:t>Ethics &amp; Conflict of Interest</a:t>
            </a:r>
          </a:p>
        </p:txBody>
      </p:sp>
      <p:sp>
        <p:nvSpPr>
          <p:cNvPr id="3" name="TextBox 2">
            <a:extLst>
              <a:ext uri="{FF2B5EF4-FFF2-40B4-BE49-F238E27FC236}">
                <a16:creationId xmlns:a16="http://schemas.microsoft.com/office/drawing/2014/main" id="{A47610EA-F4F5-44BE-8DFB-4285130C20A8}"/>
              </a:ext>
            </a:extLst>
          </p:cNvPr>
          <p:cNvSpPr txBox="1"/>
          <p:nvPr/>
        </p:nvSpPr>
        <p:spPr>
          <a:xfrm>
            <a:off x="5271207" y="117693"/>
            <a:ext cx="6647524" cy="6469528"/>
          </a:xfrm>
          <a:prstGeom prst="rect">
            <a:avLst/>
          </a:prstGeom>
          <a:noFill/>
          <a:ln>
            <a:solidFill>
              <a:schemeClr val="tx1"/>
            </a:solidFill>
          </a:ln>
        </p:spPr>
        <p:txBody>
          <a:bodyPr wrap="square" rtlCol="0">
            <a:spAutoFit/>
          </a:bodyPr>
          <a:lstStyle/>
          <a:p>
            <a:r>
              <a:rPr lang="en-US" b="1" u="sng" dirty="0"/>
              <a:t>ETHICS AWARENESS &amp; CONFLICT OF INTEREST REMINDER</a:t>
            </a:r>
            <a:endParaRPr lang="en-US" dirty="0"/>
          </a:p>
          <a:p>
            <a:r>
              <a:rPr lang="en-US" dirty="0"/>
              <a:t> </a:t>
            </a:r>
            <a:r>
              <a:rPr lang="en-US" sz="18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r>
              <a:rPr lang="en-US" sz="1800" b="1" i="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In accordance with the State Government Ethics Act, it is the duty of every NC Home Inspector Licensure Board member to avoid both conflicts of interest and appearances of conflict.  </a:t>
            </a:r>
            <a:endParaRPr lang="en-US" sz="18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r>
              <a:rPr lang="en-US" sz="18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r>
              <a:rPr lang="en-US" sz="1800" b="1" i="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Do any NC Home Inspector Licensure Board members have any known conflict of interest or potential of conflict with respect to any matters coming before the Committee today?</a:t>
            </a:r>
            <a:endParaRPr lang="en-US" sz="18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r>
              <a:rPr lang="en-US" sz="1800" b="1" i="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r>
              <a:rPr lang="en-US" sz="1800" b="1" i="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If so, please identify the conflict or potential of conflict and refrain from any undue participation in the particular matter involved.</a:t>
            </a:r>
            <a:endParaRPr lang="en-US" sz="18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r>
              <a:rPr lang="en-US" sz="1800" b="1" i="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r>
              <a:rPr lang="en-US" sz="1800" b="1" i="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Let the minutes show that members of the Board who </a:t>
            </a:r>
            <a:r>
              <a:rPr lang="en-US" sz="1800" b="1" i="1" u="sng"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are licensed home inspectors</a:t>
            </a:r>
            <a:r>
              <a:rPr lang="en-US" sz="1800" b="1" i="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are reminded that the State Ethics Commission has cited the </a:t>
            </a:r>
            <a:r>
              <a:rPr lang="en-US" sz="1800" b="1" i="1" u="sng"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potential</a:t>
            </a:r>
            <a:r>
              <a:rPr lang="en-US" sz="1800" b="1" i="1"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for a conflict of interest because they serve on the Board that licenses them. Board members should exercise appropriate caution in the performance of their public duties should issues involving their licenses or that of any of their employees come before the Board.  This would include recusing themselves to the extent that their interests would influence or could reasonably appear to influence their actions.</a:t>
            </a:r>
            <a:endParaRPr lang="en-US" sz="1800" dirty="0">
              <a:effectLst/>
              <a:latin typeface="Times New Roman" panose="02020603050405020304" pitchFamily="18" charset="0"/>
              <a:ea typeface="Times New Roman" panose="02020603050405020304" pitchFamily="18" charset="0"/>
            </a:endParaRP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p:txBody>
      </p:sp>
    </p:spTree>
    <p:custDataLst>
      <p:tags r:id="rId1"/>
    </p:custDataLst>
    <p:extLst>
      <p:ext uri="{BB962C8B-B14F-4D97-AF65-F5344CB8AC3E}">
        <p14:creationId xmlns:p14="http://schemas.microsoft.com/office/powerpoint/2010/main" val="41467298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6A4F7B0-AEF5-34F4-837C-E233ABA922ED}"/>
              </a:ext>
            </a:extLst>
          </p:cNvPr>
          <p:cNvSpPr>
            <a:spLocks noGrp="1"/>
          </p:cNvSpPr>
          <p:nvPr>
            <p:ph type="title"/>
          </p:nvPr>
        </p:nvSpPr>
        <p:spPr>
          <a:xfrm>
            <a:off x="462280" y="299719"/>
            <a:ext cx="10515600" cy="762635"/>
          </a:xfrm>
        </p:spPr>
        <p:txBody>
          <a:bodyPr>
            <a:normAutofit/>
          </a:bodyPr>
          <a:lstStyle/>
          <a:p>
            <a:r>
              <a:rPr lang="en-US" sz="3600" b="1" dirty="0"/>
              <a:t>FY 2024-2025 Board Mandated Course RFQ Updates   </a:t>
            </a:r>
            <a:endParaRPr lang="en-US" dirty="0"/>
          </a:p>
        </p:txBody>
      </p:sp>
      <p:sp>
        <p:nvSpPr>
          <p:cNvPr id="7" name="Content Placeholder 6">
            <a:extLst>
              <a:ext uri="{FF2B5EF4-FFF2-40B4-BE49-F238E27FC236}">
                <a16:creationId xmlns:a16="http://schemas.microsoft.com/office/drawing/2014/main" id="{286C8222-317D-B0B5-6301-A66D543131B1}"/>
              </a:ext>
            </a:extLst>
          </p:cNvPr>
          <p:cNvSpPr>
            <a:spLocks noGrp="1"/>
          </p:cNvSpPr>
          <p:nvPr>
            <p:ph idx="1"/>
          </p:nvPr>
        </p:nvSpPr>
        <p:spPr>
          <a:xfrm>
            <a:off x="838200" y="1062354"/>
            <a:ext cx="10515600" cy="5114609"/>
          </a:xfrm>
        </p:spPr>
        <p:txBody>
          <a:bodyPr>
            <a:normAutofit/>
          </a:bodyPr>
          <a:lstStyle/>
          <a:p>
            <a:pPr marL="0" indent="0">
              <a:buNone/>
            </a:pPr>
            <a:r>
              <a:rPr lang="en-US" dirty="0"/>
              <a:t>The Board Developed Corse FY 2024-2025 was awarded to ____________ on March 20,2024. </a:t>
            </a:r>
          </a:p>
        </p:txBody>
      </p:sp>
    </p:spTree>
    <p:custDataLst>
      <p:tags r:id="rId1"/>
    </p:custDataLst>
    <p:extLst>
      <p:ext uri="{BB962C8B-B14F-4D97-AF65-F5344CB8AC3E}">
        <p14:creationId xmlns:p14="http://schemas.microsoft.com/office/powerpoint/2010/main" val="16333081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6A4F7B0-AEF5-34F4-837C-E233ABA922ED}"/>
              </a:ext>
            </a:extLst>
          </p:cNvPr>
          <p:cNvSpPr>
            <a:spLocks noGrp="1"/>
          </p:cNvSpPr>
          <p:nvPr>
            <p:ph type="title"/>
          </p:nvPr>
        </p:nvSpPr>
        <p:spPr>
          <a:xfrm>
            <a:off x="474980" y="736599"/>
            <a:ext cx="11242040" cy="762635"/>
          </a:xfrm>
        </p:spPr>
        <p:txBody>
          <a:bodyPr>
            <a:normAutofit fontScale="90000"/>
          </a:bodyPr>
          <a:lstStyle/>
          <a:p>
            <a:pPr marR="1828800" lvl="0">
              <a:spcBef>
                <a:spcPts val="0"/>
              </a:spcBef>
              <a:spcAft>
                <a:spcPts val="0"/>
              </a:spcAft>
            </a:pPr>
            <a:r>
              <a:rPr lang="en-US" sz="3600" b="1" dirty="0"/>
              <a:t>FY 2024-2025 Board Mandated Course deliverables and deadlines</a:t>
            </a:r>
            <a:br>
              <a:rPr lang="en-US" sz="3600" b="1" dirty="0"/>
            </a:br>
            <a:endParaRPr lang="en-US" sz="3600" b="1" dirty="0"/>
          </a:p>
        </p:txBody>
      </p:sp>
      <p:sp>
        <p:nvSpPr>
          <p:cNvPr id="7" name="Content Placeholder 6">
            <a:extLst>
              <a:ext uri="{FF2B5EF4-FFF2-40B4-BE49-F238E27FC236}">
                <a16:creationId xmlns:a16="http://schemas.microsoft.com/office/drawing/2014/main" id="{286C8222-317D-B0B5-6301-A66D543131B1}"/>
              </a:ext>
            </a:extLst>
          </p:cNvPr>
          <p:cNvSpPr>
            <a:spLocks noGrp="1"/>
          </p:cNvSpPr>
          <p:nvPr>
            <p:ph idx="1"/>
          </p:nvPr>
        </p:nvSpPr>
        <p:spPr>
          <a:xfrm>
            <a:off x="1097280" y="1808481"/>
            <a:ext cx="8925560" cy="1620520"/>
          </a:xfrm>
        </p:spPr>
        <p:txBody>
          <a:bodyPr>
            <a:normAutofit/>
          </a:bodyPr>
          <a:lstStyle/>
          <a:p>
            <a:r>
              <a:rPr lang="en-US" dirty="0"/>
              <a:t>Initial- May  </a:t>
            </a:r>
          </a:p>
          <a:p>
            <a:r>
              <a:rPr lang="en-US" dirty="0"/>
              <a:t>Interim June or July </a:t>
            </a:r>
          </a:p>
          <a:p>
            <a:r>
              <a:rPr lang="en-US" dirty="0"/>
              <a:t>Final October </a:t>
            </a:r>
          </a:p>
        </p:txBody>
      </p:sp>
    </p:spTree>
    <p:custDataLst>
      <p:tags r:id="rId1"/>
    </p:custDataLst>
    <p:extLst>
      <p:ext uri="{BB962C8B-B14F-4D97-AF65-F5344CB8AC3E}">
        <p14:creationId xmlns:p14="http://schemas.microsoft.com/office/powerpoint/2010/main" val="41827675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9858C-1F4C-59BC-6BD5-0D23199D4DAD}"/>
              </a:ext>
            </a:extLst>
          </p:cNvPr>
          <p:cNvSpPr>
            <a:spLocks noGrp="1"/>
          </p:cNvSpPr>
          <p:nvPr>
            <p:ph type="title"/>
          </p:nvPr>
        </p:nvSpPr>
        <p:spPr/>
        <p:txBody>
          <a:bodyPr>
            <a:normAutofit fontScale="90000"/>
          </a:bodyPr>
          <a:lstStyle/>
          <a:p>
            <a:r>
              <a:rPr lang="en-US" dirty="0"/>
              <a:t>HILB Handbook RFP (Request for Proposal) Updates</a:t>
            </a:r>
            <a:br>
              <a:rPr lang="en-US" dirty="0"/>
            </a:br>
            <a:endParaRPr lang="en-US" dirty="0"/>
          </a:p>
        </p:txBody>
      </p:sp>
      <p:sp>
        <p:nvSpPr>
          <p:cNvPr id="3" name="Content Placeholder 2">
            <a:extLst>
              <a:ext uri="{FF2B5EF4-FFF2-40B4-BE49-F238E27FC236}">
                <a16:creationId xmlns:a16="http://schemas.microsoft.com/office/drawing/2014/main" id="{826FE73A-80EA-F09A-2E06-6A7FAA63A5DB}"/>
              </a:ext>
            </a:extLst>
          </p:cNvPr>
          <p:cNvSpPr>
            <a:spLocks noGrp="1"/>
          </p:cNvSpPr>
          <p:nvPr>
            <p:ph idx="1"/>
          </p:nvPr>
        </p:nvSpPr>
        <p:spPr/>
        <p:txBody>
          <a:bodyPr/>
          <a:lstStyle/>
          <a:p>
            <a:r>
              <a:rPr lang="en-US" dirty="0"/>
              <a:t>Rich Hall is working on RFP (Request for Proposal) for the HILB Handbook.</a:t>
            </a:r>
          </a:p>
        </p:txBody>
      </p:sp>
    </p:spTree>
    <p:extLst>
      <p:ext uri="{BB962C8B-B14F-4D97-AF65-F5344CB8AC3E}">
        <p14:creationId xmlns:p14="http://schemas.microsoft.com/office/powerpoint/2010/main" val="7244395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6BB8EF-44B8-1F63-B869-52EE2DB3A8E4}"/>
              </a:ext>
            </a:extLst>
          </p:cNvPr>
          <p:cNvSpPr>
            <a:spLocks noGrp="1"/>
          </p:cNvSpPr>
          <p:nvPr>
            <p:ph type="title"/>
          </p:nvPr>
        </p:nvSpPr>
        <p:spPr/>
        <p:txBody>
          <a:bodyPr/>
          <a:lstStyle/>
          <a:p>
            <a:r>
              <a:rPr lang="en-US" dirty="0"/>
              <a:t>Adjournment</a:t>
            </a:r>
          </a:p>
        </p:txBody>
      </p:sp>
    </p:spTree>
    <p:extLst>
      <p:ext uri="{BB962C8B-B14F-4D97-AF65-F5344CB8AC3E}">
        <p14:creationId xmlns:p14="http://schemas.microsoft.com/office/powerpoint/2010/main" val="386722595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SLIDE_COUNT" val="14"/>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2016</TotalTime>
  <Words>335</Words>
  <Application>Microsoft Office PowerPoint</Application>
  <PresentationFormat>Widescreen</PresentationFormat>
  <Paragraphs>32</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Times New Roman</vt:lpstr>
      <vt:lpstr>Office Theme</vt:lpstr>
      <vt:lpstr>North Carolina Joint HILB Education and Exam Committee</vt:lpstr>
      <vt:lpstr>Ethics &amp; Conflict of Interest</vt:lpstr>
      <vt:lpstr>FY 2024-2025 Board Mandated Course RFQ Updates   </vt:lpstr>
      <vt:lpstr>FY 2024-2025 Board Mandated Course deliverables and deadlines </vt:lpstr>
      <vt:lpstr>HILB Handbook RFP (Request for Proposal) Updates </vt:lpstr>
      <vt:lpstr>Adjournment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North Carolina Home Inspector Licensure Board</dc:title>
  <dc:creator>Hejduk, Mike</dc:creator>
  <cp:lastModifiedBy>Daughtry, Rodney</cp:lastModifiedBy>
  <cp:revision>157</cp:revision>
  <dcterms:created xsi:type="dcterms:W3CDTF">2020-04-16T11:49:11Z</dcterms:created>
  <dcterms:modified xsi:type="dcterms:W3CDTF">2024-02-27T19:05:08Z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23B9DDAA-37FE-4ADB-B48E-8A8E177B4365</vt:lpwstr>
  </property>
  <property fmtid="{D5CDD505-2E9C-101B-9397-08002B2CF9AE}" pid="3" name="ArticulatePath">
    <vt:lpwstr>2020-04-17 Regular Meeting PRESENTATION</vt:lpwstr>
  </property>
</Properties>
</file>